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2" r:id="rId2"/>
  </p:sldMasterIdLst>
  <p:notesMasterIdLst>
    <p:notesMasterId r:id="rId35"/>
  </p:notesMasterIdLst>
  <p:sldIdLst>
    <p:sldId id="326" r:id="rId3"/>
    <p:sldId id="334" r:id="rId4"/>
    <p:sldId id="359" r:id="rId5"/>
    <p:sldId id="328" r:id="rId6"/>
    <p:sldId id="337" r:id="rId7"/>
    <p:sldId id="342" r:id="rId8"/>
    <p:sldId id="338" r:id="rId9"/>
    <p:sldId id="343" r:id="rId10"/>
    <p:sldId id="272" r:id="rId11"/>
    <p:sldId id="339" r:id="rId12"/>
    <p:sldId id="349" r:id="rId13"/>
    <p:sldId id="348" r:id="rId14"/>
    <p:sldId id="347" r:id="rId15"/>
    <p:sldId id="345" r:id="rId16"/>
    <p:sldId id="346" r:id="rId17"/>
    <p:sldId id="336" r:id="rId18"/>
    <p:sldId id="340" r:id="rId19"/>
    <p:sldId id="341" r:id="rId20"/>
    <p:sldId id="350" r:id="rId21"/>
    <p:sldId id="344" r:id="rId22"/>
    <p:sldId id="353" r:id="rId23"/>
    <p:sldId id="351" r:id="rId24"/>
    <p:sldId id="352" r:id="rId25"/>
    <p:sldId id="260" r:id="rId26"/>
    <p:sldId id="332" r:id="rId27"/>
    <p:sldId id="335" r:id="rId28"/>
    <p:sldId id="354" r:id="rId29"/>
    <p:sldId id="356" r:id="rId30"/>
    <p:sldId id="266" r:id="rId31"/>
    <p:sldId id="357" r:id="rId32"/>
    <p:sldId id="355" r:id="rId33"/>
    <p:sldId id="333" r:id="rId3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82800" autoAdjust="0"/>
  </p:normalViewPr>
  <p:slideViewPr>
    <p:cSldViewPr showGuides="1">
      <p:cViewPr varScale="1">
        <p:scale>
          <a:sx n="106" d="100"/>
          <a:sy n="106" d="100"/>
        </p:scale>
        <p:origin x="1190" y="6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FF4F2-AAF1-41BC-A15F-26C590511CB3}"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fr-FR"/>
        </a:p>
      </dgm:t>
    </dgm:pt>
    <dgm:pt modelId="{8542CE53-BA92-4237-87A7-17626A416D2C}">
      <dgm:prSet phldrT="[Texte]" custT="1"/>
      <dgm:spPr/>
      <dgm:t>
        <a:bodyPr/>
        <a:lstStyle/>
        <a:p>
          <a:r>
            <a:rPr lang="fr-FR" sz="1600" dirty="0"/>
            <a:t>Améliorer l’</a:t>
          </a:r>
          <a:r>
            <a:rPr lang="fr-FR" sz="1600" b="1" dirty="0"/>
            <a:t>accessibilité</a:t>
          </a:r>
          <a:r>
            <a:rPr lang="fr-FR" sz="1600" dirty="0"/>
            <a:t> et </a:t>
          </a:r>
          <a:r>
            <a:rPr lang="fr-FR" sz="1600" b="1" dirty="0"/>
            <a:t>diffuser</a:t>
          </a:r>
          <a:r>
            <a:rPr lang="fr-FR" sz="1600" dirty="0"/>
            <a:t> </a:t>
          </a:r>
          <a:r>
            <a:rPr lang="fr-FR" sz="1600" b="1" dirty="0"/>
            <a:t>l’information</a:t>
          </a:r>
          <a:r>
            <a:rPr lang="fr-FR" sz="1600" dirty="0"/>
            <a:t> concernant les structures accessibles</a:t>
          </a:r>
        </a:p>
      </dgm:t>
    </dgm:pt>
    <dgm:pt modelId="{1DB4B4BD-7D72-4FA4-A7AA-40B686844981}" type="parTrans" cxnId="{D47DF047-3F15-4FD9-8F2B-ACB4460CAEE3}">
      <dgm:prSet/>
      <dgm:spPr/>
      <dgm:t>
        <a:bodyPr/>
        <a:lstStyle/>
        <a:p>
          <a:endParaRPr lang="fr-FR" sz="1400"/>
        </a:p>
      </dgm:t>
    </dgm:pt>
    <dgm:pt modelId="{AD3B3F8F-7746-4A1A-A0CF-B50596AB3B31}" type="sibTrans" cxnId="{D47DF047-3F15-4FD9-8F2B-ACB4460CAEE3}">
      <dgm:prSet/>
      <dgm:spPr/>
      <dgm:t>
        <a:bodyPr/>
        <a:lstStyle/>
        <a:p>
          <a:endParaRPr lang="fr-FR" sz="1400"/>
        </a:p>
      </dgm:t>
    </dgm:pt>
    <dgm:pt modelId="{C9EB1225-C71A-4C32-8002-144A0BA39286}">
      <dgm:prSet phldrT="[Texte]" custT="1"/>
      <dgm:spPr/>
      <dgm:t>
        <a:bodyPr/>
        <a:lstStyle/>
        <a:p>
          <a:r>
            <a:rPr lang="fr-FR" sz="1600" b="1" dirty="0"/>
            <a:t>Sensibiliser</a:t>
          </a:r>
          <a:r>
            <a:rPr lang="fr-FR" sz="1600" dirty="0"/>
            <a:t> et </a:t>
          </a:r>
          <a:r>
            <a:rPr lang="fr-FR" sz="1600" b="1" dirty="0"/>
            <a:t>communiquer</a:t>
          </a:r>
          <a:r>
            <a:rPr lang="fr-FR" sz="1600" dirty="0"/>
            <a:t> sur l’importance du </a:t>
          </a:r>
          <a:r>
            <a:rPr lang="fr-FR" sz="1600" b="1" dirty="0"/>
            <a:t>dépistage</a:t>
          </a:r>
          <a:r>
            <a:rPr lang="fr-FR" sz="1600" dirty="0"/>
            <a:t> et des </a:t>
          </a:r>
          <a:r>
            <a:rPr lang="fr-FR" sz="1600" b="1" dirty="0"/>
            <a:t>conseils</a:t>
          </a:r>
          <a:r>
            <a:rPr lang="fr-FR" sz="1600" dirty="0"/>
            <a:t> </a:t>
          </a:r>
          <a:r>
            <a:rPr lang="fr-FR" sz="1600" b="1" dirty="0"/>
            <a:t>en gynécologie</a:t>
          </a:r>
        </a:p>
      </dgm:t>
    </dgm:pt>
    <dgm:pt modelId="{61C47320-1082-4E46-ABA0-3A71300B5A5F}" type="parTrans" cxnId="{32507B45-CF68-4A03-8C62-C1B500CB68B2}">
      <dgm:prSet/>
      <dgm:spPr/>
      <dgm:t>
        <a:bodyPr/>
        <a:lstStyle/>
        <a:p>
          <a:endParaRPr lang="fr-FR" sz="1400"/>
        </a:p>
      </dgm:t>
    </dgm:pt>
    <dgm:pt modelId="{FBEE75DD-6EC2-4E61-BB62-DF859F8FD704}" type="sibTrans" cxnId="{32507B45-CF68-4A03-8C62-C1B500CB68B2}">
      <dgm:prSet/>
      <dgm:spPr/>
      <dgm:t>
        <a:bodyPr/>
        <a:lstStyle/>
        <a:p>
          <a:endParaRPr lang="fr-FR" sz="1400"/>
        </a:p>
      </dgm:t>
    </dgm:pt>
    <dgm:pt modelId="{48372592-981D-4E9B-9C5A-3FF664A5A270}">
      <dgm:prSet phldrT="[Texte]" custT="1"/>
      <dgm:spPr/>
      <dgm:t>
        <a:bodyPr/>
        <a:lstStyle/>
        <a:p>
          <a:pPr>
            <a:spcAft>
              <a:spcPts val="0"/>
            </a:spcAft>
          </a:pPr>
          <a:r>
            <a:rPr lang="fr-FR" sz="1600" dirty="0"/>
            <a:t>Améliorer </a:t>
          </a:r>
        </a:p>
        <a:p>
          <a:pPr>
            <a:spcAft>
              <a:spcPct val="35000"/>
            </a:spcAft>
          </a:pPr>
          <a:r>
            <a:rPr lang="fr-FR" sz="1600" b="0" dirty="0"/>
            <a:t>l’</a:t>
          </a:r>
          <a:r>
            <a:rPr lang="fr-FR" sz="1600" b="1" dirty="0"/>
            <a:t>organisation des soins</a:t>
          </a:r>
        </a:p>
      </dgm:t>
    </dgm:pt>
    <dgm:pt modelId="{CCEFC1FC-E73F-4994-8CB9-29574A1F122B}" type="parTrans" cxnId="{F5A0FFBE-1B53-4440-A9F8-5892AA97FAA7}">
      <dgm:prSet/>
      <dgm:spPr/>
      <dgm:t>
        <a:bodyPr/>
        <a:lstStyle/>
        <a:p>
          <a:endParaRPr lang="fr-FR" sz="1400"/>
        </a:p>
      </dgm:t>
    </dgm:pt>
    <dgm:pt modelId="{9BB4158B-7D55-4799-9EA8-5EB03EA97D66}" type="sibTrans" cxnId="{F5A0FFBE-1B53-4440-A9F8-5892AA97FAA7}">
      <dgm:prSet/>
      <dgm:spPr/>
      <dgm:t>
        <a:bodyPr/>
        <a:lstStyle/>
        <a:p>
          <a:endParaRPr lang="fr-FR" sz="1400"/>
        </a:p>
      </dgm:t>
    </dgm:pt>
    <dgm:pt modelId="{8B5058DF-A31D-4B68-AE90-52E009E133FF}">
      <dgm:prSet phldrT="[Texte]" custT="1"/>
      <dgm:spPr/>
      <dgm:t>
        <a:bodyPr/>
        <a:lstStyle/>
        <a:p>
          <a:r>
            <a:rPr lang="fr-FR" sz="1600" b="1" dirty="0"/>
            <a:t>Former</a:t>
          </a:r>
          <a:r>
            <a:rPr lang="fr-FR" sz="1600" dirty="0"/>
            <a:t> les différents acteurs</a:t>
          </a:r>
        </a:p>
      </dgm:t>
    </dgm:pt>
    <dgm:pt modelId="{C061C155-AFC9-4460-B901-C299EADF5C6E}" type="parTrans" cxnId="{A5DFB1CA-B680-4CEB-824A-D7D4B3E8942F}">
      <dgm:prSet/>
      <dgm:spPr/>
      <dgm:t>
        <a:bodyPr/>
        <a:lstStyle/>
        <a:p>
          <a:endParaRPr lang="fr-FR" sz="1400"/>
        </a:p>
      </dgm:t>
    </dgm:pt>
    <dgm:pt modelId="{CF390E32-E0FF-4E3E-AE8A-DA8A014739AA}" type="sibTrans" cxnId="{A5DFB1CA-B680-4CEB-824A-D7D4B3E8942F}">
      <dgm:prSet/>
      <dgm:spPr/>
      <dgm:t>
        <a:bodyPr/>
        <a:lstStyle/>
        <a:p>
          <a:endParaRPr lang="fr-FR" sz="1400"/>
        </a:p>
      </dgm:t>
    </dgm:pt>
    <dgm:pt modelId="{7D9357F6-E358-42A0-B160-39F2040914E9}">
      <dgm:prSet phldrT="[Texte]" custT="1"/>
      <dgm:spPr/>
      <dgm:t>
        <a:bodyPr/>
        <a:lstStyle/>
        <a:p>
          <a:pPr>
            <a:spcAft>
              <a:spcPts val="0"/>
            </a:spcAft>
          </a:pPr>
          <a:r>
            <a:rPr lang="fr-FR" sz="1600" dirty="0"/>
            <a:t>Supprimer les différents </a:t>
          </a:r>
        </a:p>
        <a:p>
          <a:pPr>
            <a:spcAft>
              <a:spcPct val="35000"/>
            </a:spcAft>
          </a:pPr>
          <a:r>
            <a:rPr lang="fr-FR" sz="1600" b="1" dirty="0"/>
            <a:t>freins financiers</a:t>
          </a:r>
        </a:p>
      </dgm:t>
    </dgm:pt>
    <dgm:pt modelId="{6D5C1C83-AF61-4A44-8312-E6413AC9FB97}" type="parTrans" cxnId="{26644EB0-5641-4CAF-9ECF-188BD64A7AA0}">
      <dgm:prSet/>
      <dgm:spPr/>
      <dgm:t>
        <a:bodyPr/>
        <a:lstStyle/>
        <a:p>
          <a:endParaRPr lang="fr-FR" sz="1400"/>
        </a:p>
      </dgm:t>
    </dgm:pt>
    <dgm:pt modelId="{23D5817A-8FA2-47AE-8EED-69F00869CC4C}" type="sibTrans" cxnId="{26644EB0-5641-4CAF-9ECF-188BD64A7AA0}">
      <dgm:prSet/>
      <dgm:spPr/>
      <dgm:t>
        <a:bodyPr/>
        <a:lstStyle/>
        <a:p>
          <a:endParaRPr lang="fr-FR" sz="1400"/>
        </a:p>
      </dgm:t>
    </dgm:pt>
    <dgm:pt modelId="{9FD6B01F-4931-463F-B047-639ECF643D5E}" type="pres">
      <dgm:prSet presAssocID="{CD7FF4F2-AAF1-41BC-A15F-26C590511CB3}" presName="Name0" presStyleCnt="0">
        <dgm:presLayoutVars>
          <dgm:dir/>
          <dgm:resizeHandles val="exact"/>
        </dgm:presLayoutVars>
      </dgm:prSet>
      <dgm:spPr/>
    </dgm:pt>
    <dgm:pt modelId="{77816BE7-4E4B-48D9-9DE6-A1423469AC3A}" type="pres">
      <dgm:prSet presAssocID="{8542CE53-BA92-4237-87A7-17626A416D2C}" presName="node" presStyleLbl="node1" presStyleIdx="0" presStyleCnt="5" custScaleX="112911">
        <dgm:presLayoutVars>
          <dgm:bulletEnabled val="1"/>
        </dgm:presLayoutVars>
      </dgm:prSet>
      <dgm:spPr/>
    </dgm:pt>
    <dgm:pt modelId="{3805B0DC-7FD1-4A1A-B26C-FDDCF1C9EE2D}" type="pres">
      <dgm:prSet presAssocID="{AD3B3F8F-7746-4A1A-A0CF-B50596AB3B31}" presName="sibTrans" presStyleCnt="0"/>
      <dgm:spPr/>
    </dgm:pt>
    <dgm:pt modelId="{44E4C063-E90B-4106-B491-CE7A9019F1AA}" type="pres">
      <dgm:prSet presAssocID="{C9EB1225-C71A-4C32-8002-144A0BA39286}" presName="node" presStyleLbl="node1" presStyleIdx="1" presStyleCnt="5" custScaleX="116201">
        <dgm:presLayoutVars>
          <dgm:bulletEnabled val="1"/>
        </dgm:presLayoutVars>
      </dgm:prSet>
      <dgm:spPr/>
    </dgm:pt>
    <dgm:pt modelId="{415C4B9F-608C-4A05-8A70-013B0390CD5E}" type="pres">
      <dgm:prSet presAssocID="{FBEE75DD-6EC2-4E61-BB62-DF859F8FD704}" presName="sibTrans" presStyleCnt="0"/>
      <dgm:spPr/>
    </dgm:pt>
    <dgm:pt modelId="{FA17551D-C500-4517-8833-1C633ABAAB7E}" type="pres">
      <dgm:prSet presAssocID="{48372592-981D-4E9B-9C5A-3FF664A5A270}" presName="node" presStyleLbl="node1" presStyleIdx="2" presStyleCnt="5" custScaleX="117470">
        <dgm:presLayoutVars>
          <dgm:bulletEnabled val="1"/>
        </dgm:presLayoutVars>
      </dgm:prSet>
      <dgm:spPr/>
    </dgm:pt>
    <dgm:pt modelId="{6C6EE7DD-B6B2-4D30-BD84-EDAB534D03F3}" type="pres">
      <dgm:prSet presAssocID="{9BB4158B-7D55-4799-9EA8-5EB03EA97D66}" presName="sibTrans" presStyleCnt="0"/>
      <dgm:spPr/>
    </dgm:pt>
    <dgm:pt modelId="{CAD06649-F9E0-4010-ACEF-9F19420540C2}" type="pres">
      <dgm:prSet presAssocID="{8B5058DF-A31D-4B68-AE90-52E009E133FF}" presName="node" presStyleLbl="node1" presStyleIdx="3" presStyleCnt="5" custScaleX="117575">
        <dgm:presLayoutVars>
          <dgm:bulletEnabled val="1"/>
        </dgm:presLayoutVars>
      </dgm:prSet>
      <dgm:spPr/>
    </dgm:pt>
    <dgm:pt modelId="{38EC30AB-9854-4FD5-8D82-443B37E970CE}" type="pres">
      <dgm:prSet presAssocID="{CF390E32-E0FF-4E3E-AE8A-DA8A014739AA}" presName="sibTrans" presStyleCnt="0"/>
      <dgm:spPr/>
    </dgm:pt>
    <dgm:pt modelId="{B21C0A91-508A-4FD2-8D58-195DA962C2EB}" type="pres">
      <dgm:prSet presAssocID="{7D9357F6-E358-42A0-B160-39F2040914E9}" presName="node" presStyleLbl="node1" presStyleIdx="4" presStyleCnt="5">
        <dgm:presLayoutVars>
          <dgm:bulletEnabled val="1"/>
        </dgm:presLayoutVars>
      </dgm:prSet>
      <dgm:spPr/>
    </dgm:pt>
  </dgm:ptLst>
  <dgm:cxnLst>
    <dgm:cxn modelId="{415A1D11-DB76-4B1D-ACC0-F2018FF3F326}" type="presOf" srcId="{8B5058DF-A31D-4B68-AE90-52E009E133FF}" destId="{CAD06649-F9E0-4010-ACEF-9F19420540C2}" srcOrd="0" destOrd="0" presId="urn:microsoft.com/office/officeart/2005/8/layout/hList6"/>
    <dgm:cxn modelId="{15FA405B-066B-4C94-933F-31FE4ED64BB7}" type="presOf" srcId="{C9EB1225-C71A-4C32-8002-144A0BA39286}" destId="{44E4C063-E90B-4106-B491-CE7A9019F1AA}" srcOrd="0" destOrd="0" presId="urn:microsoft.com/office/officeart/2005/8/layout/hList6"/>
    <dgm:cxn modelId="{32507B45-CF68-4A03-8C62-C1B500CB68B2}" srcId="{CD7FF4F2-AAF1-41BC-A15F-26C590511CB3}" destId="{C9EB1225-C71A-4C32-8002-144A0BA39286}" srcOrd="1" destOrd="0" parTransId="{61C47320-1082-4E46-ABA0-3A71300B5A5F}" sibTransId="{FBEE75DD-6EC2-4E61-BB62-DF859F8FD704}"/>
    <dgm:cxn modelId="{D47DF047-3F15-4FD9-8F2B-ACB4460CAEE3}" srcId="{CD7FF4F2-AAF1-41BC-A15F-26C590511CB3}" destId="{8542CE53-BA92-4237-87A7-17626A416D2C}" srcOrd="0" destOrd="0" parTransId="{1DB4B4BD-7D72-4FA4-A7AA-40B686844981}" sibTransId="{AD3B3F8F-7746-4A1A-A0CF-B50596AB3B31}"/>
    <dgm:cxn modelId="{29A99D51-3CDA-4918-B561-2A9EEBB39536}" type="presOf" srcId="{7D9357F6-E358-42A0-B160-39F2040914E9}" destId="{B21C0A91-508A-4FD2-8D58-195DA962C2EB}" srcOrd="0" destOrd="0" presId="urn:microsoft.com/office/officeart/2005/8/layout/hList6"/>
    <dgm:cxn modelId="{9726067C-798C-48FB-AD5E-7D31B38A972E}" type="presOf" srcId="{8542CE53-BA92-4237-87A7-17626A416D2C}" destId="{77816BE7-4E4B-48D9-9DE6-A1423469AC3A}" srcOrd="0" destOrd="0" presId="urn:microsoft.com/office/officeart/2005/8/layout/hList6"/>
    <dgm:cxn modelId="{9B8BA38F-58F4-4112-8098-7E530E7EAC7C}" type="presOf" srcId="{48372592-981D-4E9B-9C5A-3FF664A5A270}" destId="{FA17551D-C500-4517-8833-1C633ABAAB7E}" srcOrd="0" destOrd="0" presId="urn:microsoft.com/office/officeart/2005/8/layout/hList6"/>
    <dgm:cxn modelId="{26644EB0-5641-4CAF-9ECF-188BD64A7AA0}" srcId="{CD7FF4F2-AAF1-41BC-A15F-26C590511CB3}" destId="{7D9357F6-E358-42A0-B160-39F2040914E9}" srcOrd="4" destOrd="0" parTransId="{6D5C1C83-AF61-4A44-8312-E6413AC9FB97}" sibTransId="{23D5817A-8FA2-47AE-8EED-69F00869CC4C}"/>
    <dgm:cxn modelId="{F5A0FFBE-1B53-4440-A9F8-5892AA97FAA7}" srcId="{CD7FF4F2-AAF1-41BC-A15F-26C590511CB3}" destId="{48372592-981D-4E9B-9C5A-3FF664A5A270}" srcOrd="2" destOrd="0" parTransId="{CCEFC1FC-E73F-4994-8CB9-29574A1F122B}" sibTransId="{9BB4158B-7D55-4799-9EA8-5EB03EA97D66}"/>
    <dgm:cxn modelId="{A5DFB1CA-B680-4CEB-824A-D7D4B3E8942F}" srcId="{CD7FF4F2-AAF1-41BC-A15F-26C590511CB3}" destId="{8B5058DF-A31D-4B68-AE90-52E009E133FF}" srcOrd="3" destOrd="0" parTransId="{C061C155-AFC9-4460-B901-C299EADF5C6E}" sibTransId="{CF390E32-E0FF-4E3E-AE8A-DA8A014739AA}"/>
    <dgm:cxn modelId="{560A46DB-28DF-4D10-A50A-E03F03687A75}" type="presOf" srcId="{CD7FF4F2-AAF1-41BC-A15F-26C590511CB3}" destId="{9FD6B01F-4931-463F-B047-639ECF643D5E}" srcOrd="0" destOrd="0" presId="urn:microsoft.com/office/officeart/2005/8/layout/hList6"/>
    <dgm:cxn modelId="{29DD0768-CACD-4DCA-8699-72738CC6AE41}" type="presParOf" srcId="{9FD6B01F-4931-463F-B047-639ECF643D5E}" destId="{77816BE7-4E4B-48D9-9DE6-A1423469AC3A}" srcOrd="0" destOrd="0" presId="urn:microsoft.com/office/officeart/2005/8/layout/hList6"/>
    <dgm:cxn modelId="{ACA6FDE1-4976-495D-922E-68E88BFE6EDF}" type="presParOf" srcId="{9FD6B01F-4931-463F-B047-639ECF643D5E}" destId="{3805B0DC-7FD1-4A1A-B26C-FDDCF1C9EE2D}" srcOrd="1" destOrd="0" presId="urn:microsoft.com/office/officeart/2005/8/layout/hList6"/>
    <dgm:cxn modelId="{1CAA57DC-19A0-43C9-945C-9B673FFEAF6D}" type="presParOf" srcId="{9FD6B01F-4931-463F-B047-639ECF643D5E}" destId="{44E4C063-E90B-4106-B491-CE7A9019F1AA}" srcOrd="2" destOrd="0" presId="urn:microsoft.com/office/officeart/2005/8/layout/hList6"/>
    <dgm:cxn modelId="{A4176EB0-D0D2-4870-99D3-C20B54EB3D07}" type="presParOf" srcId="{9FD6B01F-4931-463F-B047-639ECF643D5E}" destId="{415C4B9F-608C-4A05-8A70-013B0390CD5E}" srcOrd="3" destOrd="0" presId="urn:microsoft.com/office/officeart/2005/8/layout/hList6"/>
    <dgm:cxn modelId="{6BC2955B-A4B6-44BC-8172-681C90DE81E2}" type="presParOf" srcId="{9FD6B01F-4931-463F-B047-639ECF643D5E}" destId="{FA17551D-C500-4517-8833-1C633ABAAB7E}" srcOrd="4" destOrd="0" presId="urn:microsoft.com/office/officeart/2005/8/layout/hList6"/>
    <dgm:cxn modelId="{16D7E95C-3E01-46AF-8471-D9FC18B9EFC1}" type="presParOf" srcId="{9FD6B01F-4931-463F-B047-639ECF643D5E}" destId="{6C6EE7DD-B6B2-4D30-BD84-EDAB534D03F3}" srcOrd="5" destOrd="0" presId="urn:microsoft.com/office/officeart/2005/8/layout/hList6"/>
    <dgm:cxn modelId="{B2F23E4F-9944-4A64-9031-37AE3F05931C}" type="presParOf" srcId="{9FD6B01F-4931-463F-B047-639ECF643D5E}" destId="{CAD06649-F9E0-4010-ACEF-9F19420540C2}" srcOrd="6" destOrd="0" presId="urn:microsoft.com/office/officeart/2005/8/layout/hList6"/>
    <dgm:cxn modelId="{133B5C03-84A4-4894-BFC1-B6D3F5760D61}" type="presParOf" srcId="{9FD6B01F-4931-463F-B047-639ECF643D5E}" destId="{38EC30AB-9854-4FD5-8D82-443B37E970CE}" srcOrd="7" destOrd="0" presId="urn:microsoft.com/office/officeart/2005/8/layout/hList6"/>
    <dgm:cxn modelId="{6ADB02E6-6D4E-462F-9569-802D5DE1FCD7}" type="presParOf" srcId="{9FD6B01F-4931-463F-B047-639ECF643D5E}" destId="{B21C0A91-508A-4FD2-8D58-195DA962C2EB}"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6BE7-4E4B-48D9-9DE6-A1423469AC3A}">
      <dsp:nvSpPr>
        <dsp:cNvPr id="0" name=""/>
        <dsp:cNvSpPr/>
      </dsp:nvSpPr>
      <dsp:spPr>
        <a:xfrm rot="16200000">
          <a:off x="-865270" y="867488"/>
          <a:ext cx="3263504" cy="152852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kern="1200" dirty="0"/>
            <a:t>Améliorer l’</a:t>
          </a:r>
          <a:r>
            <a:rPr lang="fr-FR" sz="1600" b="1" kern="1200" dirty="0"/>
            <a:t>accessibilité</a:t>
          </a:r>
          <a:r>
            <a:rPr lang="fr-FR" sz="1600" kern="1200" dirty="0"/>
            <a:t> et </a:t>
          </a:r>
          <a:r>
            <a:rPr lang="fr-FR" sz="1600" b="1" kern="1200" dirty="0"/>
            <a:t>diffuser</a:t>
          </a:r>
          <a:r>
            <a:rPr lang="fr-FR" sz="1600" kern="1200" dirty="0"/>
            <a:t> </a:t>
          </a:r>
          <a:r>
            <a:rPr lang="fr-FR" sz="1600" b="1" kern="1200" dirty="0"/>
            <a:t>l’information</a:t>
          </a:r>
          <a:r>
            <a:rPr lang="fr-FR" sz="1600" kern="1200" dirty="0"/>
            <a:t> concernant les structures accessibles</a:t>
          </a:r>
        </a:p>
      </dsp:txBody>
      <dsp:txXfrm rot="5400000">
        <a:off x="2219" y="652700"/>
        <a:ext cx="1528526" cy="1958102"/>
      </dsp:txXfrm>
    </dsp:sp>
    <dsp:sp modelId="{44E4C063-E90B-4106-B491-CE7A9019F1AA}">
      <dsp:nvSpPr>
        <dsp:cNvPr id="0" name=""/>
        <dsp:cNvSpPr/>
      </dsp:nvSpPr>
      <dsp:spPr>
        <a:xfrm rot="16200000">
          <a:off x="787056" y="845219"/>
          <a:ext cx="3263504" cy="1573064"/>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b="1" kern="1200" dirty="0"/>
            <a:t>Sensibiliser</a:t>
          </a:r>
          <a:r>
            <a:rPr lang="fr-FR" sz="1600" kern="1200" dirty="0"/>
            <a:t> et </a:t>
          </a:r>
          <a:r>
            <a:rPr lang="fr-FR" sz="1600" b="1" kern="1200" dirty="0"/>
            <a:t>communiquer</a:t>
          </a:r>
          <a:r>
            <a:rPr lang="fr-FR" sz="1600" kern="1200" dirty="0"/>
            <a:t> sur l’importance du </a:t>
          </a:r>
          <a:r>
            <a:rPr lang="fr-FR" sz="1600" b="1" kern="1200" dirty="0"/>
            <a:t>dépistage</a:t>
          </a:r>
          <a:r>
            <a:rPr lang="fr-FR" sz="1600" kern="1200" dirty="0"/>
            <a:t> et des </a:t>
          </a:r>
          <a:r>
            <a:rPr lang="fr-FR" sz="1600" b="1" kern="1200" dirty="0"/>
            <a:t>conseils</a:t>
          </a:r>
          <a:r>
            <a:rPr lang="fr-FR" sz="1600" kern="1200" dirty="0"/>
            <a:t> </a:t>
          </a:r>
          <a:r>
            <a:rPr lang="fr-FR" sz="1600" b="1" kern="1200" dirty="0"/>
            <a:t>en gynécologie</a:t>
          </a:r>
        </a:p>
      </dsp:txBody>
      <dsp:txXfrm rot="5400000">
        <a:off x="1632276" y="652700"/>
        <a:ext cx="1573064" cy="1958102"/>
      </dsp:txXfrm>
    </dsp:sp>
    <dsp:sp modelId="{FA17551D-C500-4517-8833-1C633ABAAB7E}">
      <dsp:nvSpPr>
        <dsp:cNvPr id="0" name=""/>
        <dsp:cNvSpPr/>
      </dsp:nvSpPr>
      <dsp:spPr>
        <a:xfrm rot="16200000">
          <a:off x="2470241" y="836630"/>
          <a:ext cx="3263504" cy="159024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ts val="0"/>
            </a:spcAft>
            <a:buNone/>
          </a:pPr>
          <a:r>
            <a:rPr lang="fr-FR" sz="1600" kern="1200" dirty="0"/>
            <a:t>Améliorer </a:t>
          </a:r>
        </a:p>
        <a:p>
          <a:pPr marL="0" lvl="0" indent="0" algn="ctr" defTabSz="711200">
            <a:lnSpc>
              <a:spcPct val="90000"/>
            </a:lnSpc>
            <a:spcBef>
              <a:spcPct val="0"/>
            </a:spcBef>
            <a:spcAft>
              <a:spcPct val="35000"/>
            </a:spcAft>
            <a:buNone/>
          </a:pPr>
          <a:r>
            <a:rPr lang="fr-FR" sz="1600" b="0" kern="1200" dirty="0"/>
            <a:t>l’</a:t>
          </a:r>
          <a:r>
            <a:rPr lang="fr-FR" sz="1600" b="1" kern="1200" dirty="0"/>
            <a:t>organisation des soins</a:t>
          </a:r>
        </a:p>
      </dsp:txBody>
      <dsp:txXfrm rot="5400000">
        <a:off x="3306871" y="652701"/>
        <a:ext cx="1590243" cy="1958102"/>
      </dsp:txXfrm>
    </dsp:sp>
    <dsp:sp modelId="{CAD06649-F9E0-4010-ACEF-9F19420540C2}">
      <dsp:nvSpPr>
        <dsp:cNvPr id="0" name=""/>
        <dsp:cNvSpPr/>
      </dsp:nvSpPr>
      <dsp:spPr>
        <a:xfrm rot="16200000">
          <a:off x="4162727" y="835919"/>
          <a:ext cx="3263504" cy="159166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b="1" kern="1200" dirty="0"/>
            <a:t>Former</a:t>
          </a:r>
          <a:r>
            <a:rPr lang="fr-FR" sz="1600" kern="1200" dirty="0"/>
            <a:t> les différents acteurs</a:t>
          </a:r>
        </a:p>
      </dsp:txBody>
      <dsp:txXfrm rot="5400000">
        <a:off x="4998646" y="652701"/>
        <a:ext cx="1591665" cy="1958102"/>
      </dsp:txXfrm>
    </dsp:sp>
    <dsp:sp modelId="{B21C0A91-508A-4FD2-8D58-195DA962C2EB}">
      <dsp:nvSpPr>
        <dsp:cNvPr id="0" name=""/>
        <dsp:cNvSpPr/>
      </dsp:nvSpPr>
      <dsp:spPr>
        <a:xfrm rot="16200000">
          <a:off x="5736963" y="954879"/>
          <a:ext cx="3263504" cy="1353744"/>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ts val="0"/>
            </a:spcAft>
            <a:buNone/>
          </a:pPr>
          <a:r>
            <a:rPr lang="fr-FR" sz="1600" kern="1200" dirty="0"/>
            <a:t>Supprimer les différents </a:t>
          </a:r>
        </a:p>
        <a:p>
          <a:pPr marL="0" lvl="0" indent="0" algn="ctr" defTabSz="711200">
            <a:lnSpc>
              <a:spcPct val="90000"/>
            </a:lnSpc>
            <a:spcBef>
              <a:spcPct val="0"/>
            </a:spcBef>
            <a:spcAft>
              <a:spcPct val="35000"/>
            </a:spcAft>
            <a:buNone/>
          </a:pPr>
          <a:r>
            <a:rPr lang="fr-FR" sz="1600" b="1" kern="1200" dirty="0"/>
            <a:t>freins financiers</a:t>
          </a:r>
        </a:p>
      </dsp:txBody>
      <dsp:txXfrm rot="5400000">
        <a:off x="6691843" y="652700"/>
        <a:ext cx="1353744" cy="19581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19/03/2025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 préciser à l’oral </a:t>
            </a:r>
            <a:r>
              <a:rPr lang="fr-FR" dirty="0"/>
              <a:t>: formalisé par une convention d’engagement dans la démarche </a:t>
            </a:r>
            <a:r>
              <a:rPr lang="fr-FR" dirty="0" err="1"/>
              <a:t>Handigynéco</a:t>
            </a:r>
            <a:r>
              <a:rPr lang="fr-FR" dirty="0"/>
              <a:t> pour une durée de 2 ans. Cet engagement permettra aux SF libérales volontaires de bénéficier : </a:t>
            </a:r>
          </a:p>
          <a:p>
            <a:pPr marL="171450" indent="-171450">
              <a:buFont typeface="Wingdings" panose="05000000000000000000" pitchFamily="2" charset="2"/>
              <a:buChar char="à"/>
            </a:pPr>
            <a:r>
              <a:rPr lang="fr-FR" dirty="0"/>
              <a:t>d’une formation de 3 jours, dont les frais seront pris en charge par </a:t>
            </a:r>
            <a:r>
              <a:rPr lang="fr-FR" dirty="0" err="1"/>
              <a:t>Handigynéco</a:t>
            </a:r>
            <a:r>
              <a:rPr lang="fr-FR" dirty="0"/>
              <a:t> </a:t>
            </a:r>
          </a:p>
          <a:p>
            <a:pPr marL="171450" indent="-171450">
              <a:buFont typeface="Wingdings" panose="05000000000000000000" pitchFamily="2" charset="2"/>
              <a:buChar char="à"/>
            </a:pPr>
            <a:r>
              <a:rPr lang="fr-FR" dirty="0">
                <a:sym typeface="Wingdings" panose="05000000000000000000" pitchFamily="2" charset="2"/>
              </a:rPr>
              <a:t>Rémunération sur les interventions, actes, consultations réalisées au sein des ESMS (selon barème défini par l’ARS) </a:t>
            </a:r>
          </a:p>
        </p:txBody>
      </p:sp>
      <p:sp>
        <p:nvSpPr>
          <p:cNvPr id="4" name="Espace réservé du numéro de diapositive 3"/>
          <p:cNvSpPr>
            <a:spLocks noGrp="1"/>
          </p:cNvSpPr>
          <p:nvPr>
            <p:ph type="sldNum" sz="quarter" idx="5"/>
          </p:nvPr>
        </p:nvSpPr>
        <p:spPr/>
        <p:txBody>
          <a:bodyPr/>
          <a:lstStyle/>
          <a:p>
            <a:fld id="{526C3166-C862-4D1C-83CC-B722A5A11625}" type="slidenum">
              <a:rPr lang="fr-FR" smtClean="0"/>
              <a:t>22</a:t>
            </a:fld>
            <a:endParaRPr lang="fr-FR"/>
          </a:p>
        </p:txBody>
      </p:sp>
    </p:spTree>
    <p:extLst>
      <p:ext uri="{BB962C8B-B14F-4D97-AF65-F5344CB8AC3E}">
        <p14:creationId xmlns:p14="http://schemas.microsoft.com/office/powerpoint/2010/main" val="383489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marL="0" indent="0" algn="just">
              <a:buNone/>
            </a:pPr>
            <a:r>
              <a:rPr lang="fr-FR" b="1" dirty="0"/>
              <a:t>A préciser à l’oral (ci-dessous): </a:t>
            </a:r>
          </a:p>
          <a:p>
            <a:pPr marL="0" indent="0" algn="just">
              <a:buNone/>
            </a:pPr>
            <a:endParaRPr lang="fr-FR" dirty="0"/>
          </a:p>
          <a:p>
            <a:pPr marL="0" indent="0" algn="just">
              <a:buNone/>
            </a:pPr>
            <a:r>
              <a:rPr lang="fr-FR" dirty="0"/>
              <a:t>Améliorer : </a:t>
            </a:r>
            <a:r>
              <a:rPr lang="fr-FR" sz="1200" b="1" dirty="0"/>
              <a:t>Actualiser sa pratique de l’examen et de la consultation gynécologique </a:t>
            </a:r>
            <a:r>
              <a:rPr lang="fr-FR" sz="1200" dirty="0"/>
              <a:t>pour les femmes en situation de handicap</a:t>
            </a:r>
          </a:p>
          <a:p>
            <a:pPr marL="0" indent="0" algn="just">
              <a:buNone/>
            </a:pPr>
            <a:r>
              <a:rPr lang="fr-FR" sz="1200" b="1" dirty="0"/>
              <a:t>Animer un atelier collectif </a:t>
            </a:r>
            <a:r>
              <a:rPr lang="fr-FR" sz="1200" dirty="0"/>
              <a:t>destiné aux personnes en situation de handicap et aux professionnels des ESMS sur la VIAS et les VFF </a:t>
            </a:r>
          </a:p>
          <a:p>
            <a:pPr marL="0" indent="0" algn="just">
              <a:buNone/>
            </a:pPr>
            <a:r>
              <a:rPr lang="fr-FR" sz="1200" b="1" dirty="0"/>
              <a:t>Intégrer sa pratique dans le parcours de soins </a:t>
            </a:r>
            <a:r>
              <a:rPr lang="fr-FR" sz="1200" dirty="0"/>
              <a:t>des femmes et dans une logique de gradation des soins</a:t>
            </a:r>
          </a:p>
          <a:p>
            <a:pPr marL="0" indent="0" algn="just">
              <a:buNone/>
            </a:pPr>
            <a:endParaRPr lang="fr-FR" sz="1200" dirty="0"/>
          </a:p>
          <a:p>
            <a:pPr marL="0" indent="0" algn="just">
              <a:buNone/>
            </a:pPr>
            <a:r>
              <a:rPr lang="fr-FR" sz="1200" dirty="0"/>
              <a:t>Actualisation : </a:t>
            </a:r>
            <a:r>
              <a:rPr lang="fr-FR" sz="1400" b="1" dirty="0"/>
              <a:t>sur le secteur médico-social, </a:t>
            </a:r>
            <a:r>
              <a:rPr lang="fr-FR" sz="1400" dirty="0"/>
              <a:t>notamment sur les différents types de services et d’établissements médico-sociaux, le rôle des professionnels, les aides et les ressources sur le territoire </a:t>
            </a:r>
          </a:p>
          <a:p>
            <a:pPr marL="0" indent="0" algn="just">
              <a:buNone/>
            </a:pPr>
            <a:r>
              <a:rPr lang="fr-FR" sz="1400" b="1" dirty="0"/>
              <a:t>sur les modes de communication spécifiques </a:t>
            </a:r>
            <a:r>
              <a:rPr lang="fr-FR" sz="1400" dirty="0"/>
              <a:t>à chaque type de handicap, sur les aspects psychologiques et législatifs liés à la sexualité des personnes en situation de handicap.</a:t>
            </a:r>
          </a:p>
          <a:p>
            <a:pPr marL="176213" lvl="3" indent="-176213" algn="just">
              <a:spcBef>
                <a:spcPts val="300"/>
              </a:spcBef>
              <a:buNone/>
            </a:pPr>
            <a:r>
              <a:rPr lang="fr-FR" sz="1400" b="1" dirty="0"/>
              <a:t>Savoir prévenir, dépister et orienter </a:t>
            </a:r>
            <a:r>
              <a:rPr lang="fr-FR" sz="1400" dirty="0"/>
              <a:t>les femmes victimes de violences</a:t>
            </a:r>
          </a:p>
          <a:p>
            <a:pPr marL="0" indent="0" algn="just">
              <a:buNone/>
            </a:pPr>
            <a:endParaRPr lang="fr-FR" sz="1200" dirty="0"/>
          </a:p>
          <a:p>
            <a:pPr marL="0" indent="0" algn="just">
              <a:buNone/>
            </a:pPr>
            <a:r>
              <a:rPr lang="fr-FR" sz="1200" dirty="0"/>
              <a:t>Evolution : </a:t>
            </a:r>
            <a:r>
              <a:rPr lang="fr-FR" sz="1200" b="1" dirty="0"/>
              <a:t>Développer des capacités d’accueil, d’écoute </a:t>
            </a:r>
            <a:r>
              <a:rPr lang="fr-FR" sz="1200" dirty="0"/>
              <a:t>en entretien individuel et en animation de groupe.</a:t>
            </a:r>
          </a:p>
          <a:p>
            <a:pPr marL="0" indent="0" algn="just">
              <a:buNone/>
            </a:pPr>
            <a:r>
              <a:rPr lang="fr-FR" sz="1200" b="1" dirty="0"/>
              <a:t>Réfléchir à sa posture professionnelle </a:t>
            </a:r>
            <a:r>
              <a:rPr lang="fr-FR" sz="1200" dirty="0"/>
              <a:t>en lien avec la thématique de la sexualité : représentation sociétale et personnelle sur la définition de la sexualité dans le monde du handicap.</a:t>
            </a:r>
          </a:p>
          <a:p>
            <a:pPr marL="0" indent="0" algn="just">
              <a:buNone/>
            </a:pPr>
            <a:endParaRPr lang="fr-FR" sz="1200" dirty="0"/>
          </a:p>
          <a:p>
            <a:pPr marL="0" indent="0" algn="just">
              <a:buNone/>
            </a:pPr>
            <a:endParaRPr lang="fr-FR" altLang="fr-FR" sz="1200" b="1" dirty="0"/>
          </a:p>
          <a:p>
            <a:endParaRPr lang="fr-FR" dirty="0"/>
          </a:p>
        </p:txBody>
      </p:sp>
      <p:sp>
        <p:nvSpPr>
          <p:cNvPr id="4" name="Espace réservé du numéro de diapositive 3"/>
          <p:cNvSpPr>
            <a:spLocks noGrp="1"/>
          </p:cNvSpPr>
          <p:nvPr>
            <p:ph type="sldNum" sz="quarter" idx="5"/>
          </p:nvPr>
        </p:nvSpPr>
        <p:spPr/>
        <p:txBody>
          <a:bodyPr/>
          <a:lstStyle/>
          <a:p>
            <a:fld id="{526C3166-C862-4D1C-83CC-B722A5A11625}" type="slidenum">
              <a:rPr lang="fr-FR" smtClean="0"/>
              <a:t>23</a:t>
            </a:fld>
            <a:endParaRPr lang="fr-FR"/>
          </a:p>
        </p:txBody>
      </p:sp>
    </p:spTree>
    <p:extLst>
      <p:ext uri="{BB962C8B-B14F-4D97-AF65-F5344CB8AC3E}">
        <p14:creationId xmlns:p14="http://schemas.microsoft.com/office/powerpoint/2010/main" val="243797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cs typeface="Arial" panose="020B0604020202020204" pitchFamily="34" charset="0"/>
              </a:rPr>
              <a:t>Secteur médico-social </a:t>
            </a:r>
            <a:r>
              <a:rPr lang="fr-FR" sz="1200" b="1" kern="1200" dirty="0">
                <a:cs typeface="Arial" panose="020B0604020202020204" pitchFamily="34" charset="0"/>
              </a:rPr>
              <a:t>(à préciser à l’oral) </a:t>
            </a:r>
            <a:r>
              <a:rPr lang="fr-FR" sz="1200" dirty="0">
                <a:cs typeface="Arial" panose="020B0604020202020204" pitchFamily="34" charset="0"/>
              </a:rPr>
              <a:t>: Différents types d’ESMS où la démarche sera déployée et des professionnels ressources pour les </a:t>
            </a:r>
            <a:r>
              <a:rPr lang="fr-FR" sz="1200" dirty="0" err="1">
                <a:cs typeface="Arial" panose="020B0604020202020204" pitchFamily="34" charset="0"/>
              </a:rPr>
              <a:t>sages-femmes</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Représentation sexualité </a:t>
            </a:r>
            <a:r>
              <a:rPr lang="fr-FR" sz="1200" b="1" kern="1200" dirty="0">
                <a:cs typeface="Arial" panose="020B0604020202020204" pitchFamily="34" charset="0"/>
              </a:rPr>
              <a:t>(à préciser à l’oral) </a:t>
            </a:r>
            <a:r>
              <a:rPr lang="fr-FR" sz="1200" dirty="0"/>
              <a:t>: d’une manière générale et dans le champ du handicap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VFF </a:t>
            </a:r>
            <a:r>
              <a:rPr lang="fr-FR" sz="1200" b="1" kern="1200" dirty="0">
                <a:cs typeface="Arial" panose="020B0604020202020204" pitchFamily="34" charset="0"/>
              </a:rPr>
              <a:t>(à préciser à l’oral) </a:t>
            </a:r>
            <a:r>
              <a:rPr lang="fr-FR" sz="1200" dirty="0"/>
              <a:t>: chiffres des VFF, impact du handicap sur les VFF, ressources sur le territoire, posture de la sage-femme, travaille en réseau...)</a:t>
            </a:r>
            <a:endParaRPr lang="fr-FR" sz="1200" b="1" dirty="0">
              <a:solidFill>
                <a:schemeClr val="accent2">
                  <a:lumMod val="75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Ressources locales </a:t>
            </a:r>
            <a:r>
              <a:rPr lang="fr-FR" sz="1200" b="1" kern="1200" dirty="0">
                <a:cs typeface="Arial" panose="020B0604020202020204" pitchFamily="34" charset="0"/>
              </a:rPr>
              <a:t>(à préciser à l’oral)</a:t>
            </a:r>
            <a:r>
              <a:rPr lang="fr-FR" sz="1200" dirty="0"/>
              <a:t> : et le travail en réseau (centres ressources, </a:t>
            </a:r>
            <a:r>
              <a:rPr lang="fr-FR" sz="1200" dirty="0" err="1"/>
              <a:t>handiconsult</a:t>
            </a:r>
            <a:r>
              <a:rPr lang="fr-FR" sz="1200" dirty="0"/>
              <a:t>, retours d’expérience...)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Counseling (</a:t>
            </a:r>
            <a:r>
              <a:rPr lang="fr-FR" sz="1200" b="1" dirty="0"/>
              <a:t>à préciser à l’oral</a:t>
            </a:r>
            <a:r>
              <a:rPr lang="fr-FR" sz="1200" dirty="0"/>
              <a:t>) : mise en situation pour appliquer ces attitudes et outils à la consultation gynécologique, à l’animation de groupe de personnes en situation de handicap et des professionnels des ESMS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526C3166-C862-4D1C-83CC-B722A5A11625}" type="slidenum">
              <a:rPr lang="fr-FR" smtClean="0"/>
              <a:t>24</a:t>
            </a:fld>
            <a:endParaRPr lang="fr-FR"/>
          </a:p>
        </p:txBody>
      </p:sp>
    </p:spTree>
    <p:extLst>
      <p:ext uri="{BB962C8B-B14F-4D97-AF65-F5344CB8AC3E}">
        <p14:creationId xmlns:p14="http://schemas.microsoft.com/office/powerpoint/2010/main" val="35541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186561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 préciser à l’oral : </a:t>
            </a:r>
          </a:p>
          <a:p>
            <a:r>
              <a:rPr lang="fr-FR" dirty="0"/>
              <a:t>Dates de formation : </a:t>
            </a:r>
          </a:p>
          <a:p>
            <a:r>
              <a:rPr lang="fr-FR" dirty="0"/>
              <a:t>3,4,5 septembre 2025</a:t>
            </a:r>
          </a:p>
          <a:p>
            <a:r>
              <a:rPr lang="fr-FR" dirty="0"/>
              <a:t>28,29,30 janvier 2026</a:t>
            </a:r>
          </a:p>
        </p:txBody>
      </p:sp>
      <p:sp>
        <p:nvSpPr>
          <p:cNvPr id="4" name="Espace réservé du numéro de diapositive 3"/>
          <p:cNvSpPr>
            <a:spLocks noGrp="1"/>
          </p:cNvSpPr>
          <p:nvPr>
            <p:ph type="sldNum" sz="quarter" idx="5"/>
          </p:nvPr>
        </p:nvSpPr>
        <p:spPr/>
        <p:txBody>
          <a:bodyPr/>
          <a:lstStyle/>
          <a:p>
            <a:fld id="{526C3166-C862-4D1C-83CC-B722A5A11625}" type="slidenum">
              <a:rPr lang="fr-FR" smtClean="0"/>
              <a:t>29</a:t>
            </a:fld>
            <a:endParaRPr lang="fr-FR"/>
          </a:p>
        </p:txBody>
      </p:sp>
    </p:spTree>
    <p:extLst>
      <p:ext uri="{BB962C8B-B14F-4D97-AF65-F5344CB8AC3E}">
        <p14:creationId xmlns:p14="http://schemas.microsoft.com/office/powerpoint/2010/main" val="4999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85785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19/03/2025</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7258F-9B34-4357-BB0D-E45ABDE024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BF7917-4B2C-4FFF-B843-0C420B45F2FF}"/>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303FDD3-BEEC-4B4B-9283-062FC5521A7F}"/>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05E45E-0017-4A26-92C2-8ECFB77F3F1C}"/>
              </a:ext>
            </a:extLst>
          </p:cNvPr>
          <p:cNvSpPr>
            <a:spLocks noGrp="1"/>
          </p:cNvSpPr>
          <p:nvPr>
            <p:ph type="dt" sz="half" idx="10"/>
          </p:nvPr>
        </p:nvSpPr>
        <p:spPr/>
        <p:txBody>
          <a:bodyPr/>
          <a:lstStyle/>
          <a:p>
            <a:fld id="{16F1E2E3-E4D3-4DBD-B0CF-3F797A4B1786}" type="datetimeFigureOut">
              <a:rPr lang="fr-FR" smtClean="0"/>
              <a:t>19/03/2025</a:t>
            </a:fld>
            <a:endParaRPr lang="fr-FR"/>
          </a:p>
        </p:txBody>
      </p:sp>
      <p:sp>
        <p:nvSpPr>
          <p:cNvPr id="6" name="Espace réservé du pied de page 5">
            <a:extLst>
              <a:ext uri="{FF2B5EF4-FFF2-40B4-BE49-F238E27FC236}">
                <a16:creationId xmlns:a16="http://schemas.microsoft.com/office/drawing/2014/main" id="{7C33765D-4EF5-49FC-BE7A-1CF49E28DD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CA83A55-0AE5-4292-A76C-47B1C1FF39B3}"/>
              </a:ext>
            </a:extLst>
          </p:cNvPr>
          <p:cNvSpPr>
            <a:spLocks noGrp="1"/>
          </p:cNvSpPr>
          <p:nvPr>
            <p:ph type="sldNum" sz="quarter" idx="12"/>
          </p:nvPr>
        </p:nvSpPr>
        <p:spPr/>
        <p:txBody>
          <a:bodyPr/>
          <a:lstStyle/>
          <a:p>
            <a:fld id="{5CDC9A68-77E0-4C3D-864A-1EC5B83B3ECF}" type="slidenum">
              <a:rPr lang="fr-FR" smtClean="0"/>
              <a:t>‹N°›</a:t>
            </a:fld>
            <a:endParaRPr lang="fr-FR"/>
          </a:p>
        </p:txBody>
      </p:sp>
    </p:spTree>
    <p:extLst>
      <p:ext uri="{BB962C8B-B14F-4D97-AF65-F5344CB8AC3E}">
        <p14:creationId xmlns:p14="http://schemas.microsoft.com/office/powerpoint/2010/main" val="169538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a:prstGeom prst="rect">
            <a:avLst/>
          </a:prstGeo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19/03/2025</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139234"/>
            <a:ext cx="3926164" cy="1621677"/>
          </a:xfrm>
          <a:prstGeom prst="rect">
            <a:avLst/>
          </a:prstGeom>
        </p:spPr>
      </p:pic>
    </p:spTree>
    <p:extLst>
      <p:ext uri="{BB962C8B-B14F-4D97-AF65-F5344CB8AC3E}">
        <p14:creationId xmlns:p14="http://schemas.microsoft.com/office/powerpoint/2010/main" val="41834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19/03/2025</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267494"/>
            <a:ext cx="5472608" cy="2260426"/>
          </a:xfrm>
          <a:prstGeom prst="rect">
            <a:avLst/>
          </a:prstGeom>
        </p:spPr>
      </p:pic>
    </p:spTree>
    <p:extLst>
      <p:ext uri="{BB962C8B-B14F-4D97-AF65-F5344CB8AC3E}">
        <p14:creationId xmlns:p14="http://schemas.microsoft.com/office/powerpoint/2010/main" val="323011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8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19/03/2025</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19/03/2025</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19/03/2025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19/03/2025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19/03/2025</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3" y="195486"/>
            <a:ext cx="2880319" cy="1189697"/>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19/03/2025</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19/03/2025</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267494"/>
            <a:ext cx="4392488" cy="1814289"/>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A8EB41-C90E-4103-B452-BF1FCC58FD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70C8D5-180D-4816-A8AD-0C7CB3D3027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68D4B9-2B67-4BB2-9636-182363DD363B}"/>
              </a:ext>
            </a:extLst>
          </p:cNvPr>
          <p:cNvSpPr>
            <a:spLocks noGrp="1"/>
          </p:cNvSpPr>
          <p:nvPr>
            <p:ph type="dt" sz="half" idx="10"/>
          </p:nvPr>
        </p:nvSpPr>
        <p:spPr/>
        <p:txBody>
          <a:bodyPr/>
          <a:lstStyle/>
          <a:p>
            <a:fld id="{16F1E2E3-E4D3-4DBD-B0CF-3F797A4B1786}"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E296C3CF-22F2-4B2D-854E-8D57F7B66A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BC7233-678B-4351-817D-48BB78C0B24D}"/>
              </a:ext>
            </a:extLst>
          </p:cNvPr>
          <p:cNvSpPr>
            <a:spLocks noGrp="1"/>
          </p:cNvSpPr>
          <p:nvPr>
            <p:ph type="sldNum" sz="quarter" idx="12"/>
          </p:nvPr>
        </p:nvSpPr>
        <p:spPr/>
        <p:txBody>
          <a:bodyPr/>
          <a:lstStyle/>
          <a:p>
            <a:fld id="{5CDC9A68-77E0-4C3D-864A-1EC5B83B3ECF}" type="slidenum">
              <a:rPr lang="fr-FR" smtClean="0"/>
              <a:t>‹N°›</a:t>
            </a:fld>
            <a:endParaRPr lang="fr-FR"/>
          </a:p>
        </p:txBody>
      </p:sp>
    </p:spTree>
    <p:extLst>
      <p:ext uri="{BB962C8B-B14F-4D97-AF65-F5344CB8AC3E}">
        <p14:creationId xmlns:p14="http://schemas.microsoft.com/office/powerpoint/2010/main" val="85305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19/03/2025</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2654" y="51470"/>
            <a:ext cx="1243002" cy="513414"/>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33" r:id="rId9"/>
    <p:sldLayoutId id="2147483834" r:id="rId10"/>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Espace réservé pour une image  7"/>
          <p:cNvSpPr txBox="1">
            <a:spLocks/>
          </p:cNvSpPr>
          <p:nvPr userDrawn="1"/>
        </p:nvSpPr>
        <p:spPr bwMode="gray">
          <a:xfrm>
            <a:off x="0" y="1843844"/>
            <a:ext cx="9144000" cy="3338114"/>
          </a:xfrm>
          <a:prstGeom prst="rect">
            <a:avLst/>
          </a:prstGeom>
          <a:solidFill>
            <a:schemeClr val="tx2"/>
          </a:solidFill>
        </p:spPr>
        <p:txBody>
          <a:bodyPr tIns="1080000" anchor="ctr" anchorCtr="0"/>
          <a:lstStyle>
            <a:lvl1pPr marL="92075" indent="0" algn="ctr" defTabSz="914400" rtl="0" eaLnBrk="1" latinLnBrk="0" hangingPunct="1">
              <a:lnSpc>
                <a:spcPct val="100000"/>
              </a:lnSpc>
              <a:spcBef>
                <a:spcPts val="0"/>
              </a:spcBef>
              <a:spcAft>
                <a:spcPts val="500"/>
              </a:spcAft>
              <a:buFont typeface="Arial" pitchFamily="34" charset="0"/>
              <a:buNone/>
              <a:tabLst/>
              <a:defRPr sz="1400" b="0" kern="1200" cap="all" baseline="0">
                <a:solidFill>
                  <a:schemeClr val="bg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131304"/>
            <a:ext cx="3816424" cy="1576350"/>
          </a:xfrm>
          <a:prstGeom prst="rect">
            <a:avLst/>
          </a:prstGeom>
        </p:spPr>
      </p:pic>
    </p:spTree>
    <p:extLst>
      <p:ext uri="{BB962C8B-B14F-4D97-AF65-F5344CB8AC3E}">
        <p14:creationId xmlns:p14="http://schemas.microsoft.com/office/powerpoint/2010/main" val="1445231328"/>
      </p:ext>
    </p:extLst>
  </p:cSld>
  <p:clrMap bg1="lt1" tx1="dk1" bg2="lt2" tx2="dk2" accent1="accent1" accent2="accent2" accent3="accent3" accent4="accent4" accent5="accent5" accent6="accent6" hlink="hlink" folHlink="folHlink"/>
  <p:sldLayoutIdLst>
    <p:sldLayoutId id="2147483828" r:id="rId1"/>
    <p:sldLayoutId id="2147483830" r:id="rId2"/>
    <p:sldLayoutId id="2147483832" r:id="rId3"/>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7.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5.xml"/><Relationship Id="rId7" Type="http://schemas.openxmlformats.org/officeDocument/2006/relationships/image" Target="../media/image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0.xml"/><Relationship Id="rId7" Type="http://schemas.openxmlformats.org/officeDocument/2006/relationships/image" Target="../media/image5.jp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2.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7.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1.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2.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3.xml"/><Relationship Id="rId5" Type="http://schemas.openxmlformats.org/officeDocument/2006/relationships/slideLayout" Target="../slideLayouts/slideLayout10.xml"/><Relationship Id="rId4" Type="http://schemas.openxmlformats.org/officeDocument/2006/relationships/tags" Target="../tags/tag112.xml"/></Relationships>
</file>

<file path=ppt/slides/_rels/slide25.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4.xml"/><Relationship Id="rId5" Type="http://schemas.openxmlformats.org/officeDocument/2006/relationships/tags" Target="../tags/tag117.xml"/><Relationship Id="rId4" Type="http://schemas.openxmlformats.org/officeDocument/2006/relationships/tags" Target="../tags/tag116.xml"/></Relationships>
</file>

<file path=ppt/slides/_rels/slide2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1.xml"/><Relationship Id="rId5" Type="http://schemas.openxmlformats.org/officeDocument/2006/relationships/tags" Target="../tags/tag122.xml"/><Relationship Id="rId4" Type="http://schemas.openxmlformats.org/officeDocument/2006/relationships/tags" Target="../tags/tag121.xml"/></Relationships>
</file>

<file path=ppt/slides/_rels/slide2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26.xml"/></Relationships>
</file>

<file path=ppt/slides/_rels/slide2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9.xml"/><Relationship Id="rId5" Type="http://schemas.openxmlformats.org/officeDocument/2006/relationships/tags" Target="../tags/tag131.xml"/><Relationship Id="rId4" Type="http://schemas.openxmlformats.org/officeDocument/2006/relationships/tags" Target="../tags/tag130.xml"/></Relationships>
</file>

<file path=ppt/slides/_rels/slide29.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7.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forms/d/e/1FAIpQLSeNaLW8oNNWxDwF0xRI5qF8Ymrs8EtIfC-zwG4RnnqLqa1q9g/viewform?usp=header" TargetMode="External"/><Relationship Id="rId3" Type="http://schemas.openxmlformats.org/officeDocument/2006/relationships/tags" Target="../tags/tag137.xml"/><Relationship Id="rId7" Type="http://schemas.openxmlformats.org/officeDocument/2006/relationships/hyperlink" Target="https://docs.google.com/forms/d/e/1FAIpQLSdxdAYR-CHRCc8YQBpWDwtnOAJtn3s6G-2WMjT0Egrde_p8Kg/viewform?usp=header"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9.xml"/><Relationship Id="rId5" Type="http://schemas.openxmlformats.org/officeDocument/2006/relationships/tags" Target="../tags/tag139.xml"/><Relationship Id="rId4" Type="http://schemas.openxmlformats.org/officeDocument/2006/relationships/tags" Target="../tags/tag138.xml"/></Relationships>
</file>

<file path=ppt/slides/_rels/slide3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laura.girault@apf.asso.fr" TargetMode="External"/><Relationship Id="rId5" Type="http://schemas.openxmlformats.org/officeDocument/2006/relationships/slideLayout" Target="../slideLayouts/slideLayout1.xml"/><Relationship Id="rId4" Type="http://schemas.openxmlformats.org/officeDocument/2006/relationships/tags" Target="../tags/tag143.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6.xml"/><Relationship Id="rId7" Type="http://schemas.openxmlformats.org/officeDocument/2006/relationships/notesSlide" Target="../notesSlides/notesSlide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8.xml"/><Relationship Id="rId5" Type="http://schemas.openxmlformats.org/officeDocument/2006/relationships/tags" Target="../tags/tag148.xml"/><Relationship Id="rId4" Type="http://schemas.openxmlformats.org/officeDocument/2006/relationships/tags" Target="../tags/tag147.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xml"/><Relationship Id="rId7" Type="http://schemas.openxmlformats.org/officeDocument/2006/relationships/hyperlink" Target="https://solidarites-sante.gouv.fr/IMG/pdf/feuille_de_route_sante_sexuelle_16122021.pdf"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xml"/><Relationship Id="rId5" Type="http://schemas.openxmlformats.org/officeDocument/2006/relationships/tags" Target="../tags/tag29.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xml"/><Relationship Id="rId5" Type="http://schemas.openxmlformats.org/officeDocument/2006/relationships/tags" Target="../tags/tag34.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1.xml"/><Relationship Id="rId5" Type="http://schemas.openxmlformats.org/officeDocument/2006/relationships/tags" Target="../tags/tag39.xml"/><Relationship Id="rId4" Type="http://schemas.openxmlformats.org/officeDocument/2006/relationships/tags" Target="../tags/tag3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42.xml"/><Relationship Id="rId7" Type="http://schemas.openxmlformats.org/officeDocument/2006/relationships/diagramQuickStyle" Target="../diagrams/quickStyle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slideLayout" Target="../slideLayouts/slideLayout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611560" y="2283718"/>
            <a:ext cx="7056784" cy="830997"/>
          </a:xfrm>
          <a:prstGeom prst="rect">
            <a:avLst/>
          </a:prstGeom>
          <a:noFill/>
        </p:spPr>
        <p:txBody>
          <a:bodyPr wrap="square" rtlCol="0">
            <a:spAutoFit/>
          </a:bodyPr>
          <a:lstStyle/>
          <a:p>
            <a:r>
              <a:rPr lang="fr-FR" sz="2400" b="1" dirty="0">
                <a:solidFill>
                  <a:schemeClr val="bg1"/>
                </a:solidFill>
              </a:rPr>
              <a:t>Présentation du dispositif HANDYGYNÉCO en  Région Centre Val de Loire</a:t>
            </a:r>
          </a:p>
        </p:txBody>
      </p:sp>
      <p:sp>
        <p:nvSpPr>
          <p:cNvPr id="10" name="ZoneTexte 9"/>
          <p:cNvSpPr txBox="1"/>
          <p:nvPr>
            <p:custDataLst>
              <p:tags r:id="rId2"/>
            </p:custDataLst>
          </p:nvPr>
        </p:nvSpPr>
        <p:spPr>
          <a:xfrm>
            <a:off x="1619672" y="4457280"/>
            <a:ext cx="7056784" cy="307777"/>
          </a:xfrm>
          <a:prstGeom prst="rect">
            <a:avLst/>
          </a:prstGeom>
          <a:noFill/>
        </p:spPr>
        <p:txBody>
          <a:bodyPr wrap="square" rtlCol="0">
            <a:spAutoFit/>
          </a:bodyPr>
          <a:lstStyle/>
          <a:p>
            <a:pPr algn="r"/>
            <a:r>
              <a:rPr lang="fr-FR" sz="1400" dirty="0">
                <a:solidFill>
                  <a:schemeClr val="bg1"/>
                </a:solidFill>
              </a:rPr>
              <a:t>20 mars 2025</a:t>
            </a:r>
          </a:p>
        </p:txBody>
      </p:sp>
      <p:pic>
        <p:nvPicPr>
          <p:cNvPr id="3" name="Image 2">
            <a:extLst>
              <a:ext uri="{FF2B5EF4-FFF2-40B4-BE49-F238E27FC236}">
                <a16:creationId xmlns:a16="http://schemas.microsoft.com/office/drawing/2014/main" id="{7852BA1F-8F49-AC85-C4F6-D7BCCAEE2CE5}"/>
              </a:ext>
            </a:extLst>
          </p:cNvPr>
          <p:cNvPicPr>
            <a:picLocks noChangeAspect="1"/>
          </p:cNvPicPr>
          <p:nvPr>
            <p:custDataLst>
              <p:tags r:id="rId3"/>
            </p:custDataLst>
          </p:nvPr>
        </p:nvPicPr>
        <p:blipFill>
          <a:blip r:embed="rId5"/>
          <a:stretch>
            <a:fillRect/>
          </a:stretch>
        </p:blipFill>
        <p:spPr>
          <a:xfrm>
            <a:off x="6372200" y="195486"/>
            <a:ext cx="2365453" cy="1368152"/>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10</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a:xfrm>
            <a:off x="356797" y="741982"/>
            <a:ext cx="8424863" cy="539991"/>
          </a:xfrm>
        </p:spPr>
        <p:txBody>
          <a:bodyPr>
            <a:normAutofit/>
          </a:bodyPr>
          <a:lstStyle/>
          <a:p>
            <a:r>
              <a:rPr lang="fr-FR" sz="2400" dirty="0"/>
              <a:t>Etude </a:t>
            </a:r>
            <a:r>
              <a:rPr lang="fr-FR" sz="2400" dirty="0" err="1"/>
              <a:t>Handigynéco</a:t>
            </a:r>
            <a:r>
              <a:rPr lang="fr-FR" sz="2400" dirty="0"/>
              <a:t> en pratique (2018/2019)</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91630"/>
            <a:ext cx="8424334" cy="3096344"/>
          </a:xfrm>
        </p:spPr>
        <p:txBody>
          <a:bodyPr/>
          <a:lstStyle/>
          <a:p>
            <a:r>
              <a:rPr lang="fr-FR" dirty="0">
                <a:solidFill>
                  <a:schemeClr val="tx2">
                    <a:lumMod val="60000"/>
                    <a:lumOff val="40000"/>
                  </a:schemeClr>
                </a:solidFill>
              </a:rPr>
              <a:t>OBJECTIFS STRATÉGIQUES :</a:t>
            </a:r>
          </a:p>
          <a:p>
            <a:endParaRPr lang="fr-FR" dirty="0"/>
          </a:p>
          <a:p>
            <a:r>
              <a:rPr lang="fr-FR" dirty="0"/>
              <a:t>Améliorer l’accès aux soins gynécologiques des femmes en situation de handicap accueillies en ESMS</a:t>
            </a:r>
          </a:p>
          <a:p>
            <a:r>
              <a:rPr lang="fr-FR" dirty="0"/>
              <a:t>Initier un parcours de soin gynécologique pour les femmes n’ayant pas de suivi régulier (recommandation HAS) </a:t>
            </a:r>
          </a:p>
          <a:p>
            <a:endParaRPr lang="fr-FR" dirty="0"/>
          </a:p>
          <a:p>
            <a:r>
              <a:rPr lang="fr-FR" dirty="0">
                <a:solidFill>
                  <a:schemeClr val="tx2">
                    <a:lumMod val="60000"/>
                    <a:lumOff val="40000"/>
                  </a:schemeClr>
                </a:solidFill>
              </a:rPr>
              <a:t>OBJECTIFS OPÉRATIONNELS :</a:t>
            </a:r>
          </a:p>
          <a:p>
            <a:endParaRPr lang="fr-FR" dirty="0"/>
          </a:p>
          <a:p>
            <a:pPr marL="377825" indent="-285750">
              <a:buFont typeface="Arial" panose="020B0604020202020204" pitchFamily="34" charset="0"/>
              <a:buChar char="•"/>
            </a:pPr>
            <a:r>
              <a:rPr lang="fr-FR" b="1" dirty="0"/>
              <a:t>Faciliter l’accès aux soins : intervention des </a:t>
            </a:r>
            <a:r>
              <a:rPr lang="fr-FR" b="1" dirty="0" err="1"/>
              <a:t>sages-femmes</a:t>
            </a:r>
            <a:r>
              <a:rPr lang="fr-FR" b="1" dirty="0"/>
              <a:t> dans une démarche « d’aller-vers »</a:t>
            </a:r>
          </a:p>
          <a:p>
            <a:pPr marL="377825" indent="-285750">
              <a:buFont typeface="Arial" panose="020B0604020202020204" pitchFamily="34" charset="0"/>
              <a:buChar char="•"/>
            </a:pPr>
            <a:r>
              <a:rPr lang="fr-FR" b="1" dirty="0"/>
              <a:t>Informer, sensibiliser et former sur la nécessité d’un suivi gynécologique tout au long de la vie</a:t>
            </a:r>
          </a:p>
          <a:p>
            <a:pPr marL="377825" indent="-285750">
              <a:buFont typeface="Arial" panose="020B0604020202020204" pitchFamily="34" charset="0"/>
              <a:buChar char="•"/>
            </a:pPr>
            <a:r>
              <a:rPr lang="fr-FR" b="1" dirty="0"/>
              <a:t>Appréhender la thématique des violences faites aux femmes</a:t>
            </a:r>
          </a:p>
        </p:txBody>
      </p:sp>
      <p:pic>
        <p:nvPicPr>
          <p:cNvPr id="7" name="Image 6">
            <a:extLst>
              <a:ext uri="{FF2B5EF4-FFF2-40B4-BE49-F238E27FC236}">
                <a16:creationId xmlns:a16="http://schemas.microsoft.com/office/drawing/2014/main" id="{A28E51EA-140C-79E6-F89B-0D1DDC59DC75}"/>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68923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11</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a:xfrm>
            <a:off x="356797" y="741982"/>
            <a:ext cx="8424863" cy="539991"/>
          </a:xfrm>
        </p:spPr>
        <p:txBody>
          <a:bodyPr>
            <a:normAutofit/>
          </a:bodyPr>
          <a:lstStyle/>
          <a:p>
            <a:r>
              <a:rPr lang="fr-FR" sz="2400" dirty="0"/>
              <a:t>Résultats de l’étude (2018/2019)</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203598"/>
            <a:ext cx="8424334" cy="3579902"/>
          </a:xfrm>
        </p:spPr>
        <p:txBody>
          <a:bodyPr/>
          <a:lstStyle/>
          <a:p>
            <a:endParaRPr lang="fr-FR" dirty="0"/>
          </a:p>
          <a:p>
            <a:r>
              <a:rPr lang="fr-FR" b="1" dirty="0"/>
              <a:t>22 </a:t>
            </a:r>
            <a:r>
              <a:rPr lang="fr-FR" b="1" dirty="0" err="1"/>
              <a:t>sages-femmes</a:t>
            </a:r>
            <a:r>
              <a:rPr lang="fr-FR" b="1" dirty="0"/>
              <a:t> libérales volontaires formées aux spécificités du handicap et au counseling</a:t>
            </a:r>
          </a:p>
          <a:p>
            <a:r>
              <a:rPr lang="fr-FR" b="1" dirty="0"/>
              <a:t>41 ESMS sélectionnés </a:t>
            </a:r>
          </a:p>
          <a:p>
            <a:endParaRPr lang="fr-FR" dirty="0"/>
          </a:p>
          <a:p>
            <a:r>
              <a:rPr lang="fr-FR" dirty="0"/>
              <a:t>Suivi gynécologique:</a:t>
            </a:r>
          </a:p>
          <a:p>
            <a:endParaRPr lang="fr-FR" dirty="0"/>
          </a:p>
          <a:p>
            <a:pPr marL="377825" indent="-285750">
              <a:buFont typeface="Arial" panose="020B0604020202020204" pitchFamily="34" charset="0"/>
              <a:buChar char="•"/>
            </a:pPr>
            <a:r>
              <a:rPr lang="fr-FR" dirty="0"/>
              <a:t>760 femmes handicapées concernées </a:t>
            </a:r>
          </a:p>
          <a:p>
            <a:pPr marL="377825" indent="-285750">
              <a:buFont typeface="Arial" panose="020B0604020202020204" pitchFamily="34" charset="0"/>
              <a:buChar char="•"/>
            </a:pPr>
            <a:r>
              <a:rPr lang="fr-FR" dirty="0"/>
              <a:t>450 consultations gynécologiques individuelles longues</a:t>
            </a:r>
          </a:p>
          <a:p>
            <a:endParaRPr lang="fr-FR" dirty="0"/>
          </a:p>
          <a:p>
            <a:r>
              <a:rPr lang="fr-FR" dirty="0"/>
              <a:t>Sensibilisation à la VAS/prévention des VFF:</a:t>
            </a:r>
          </a:p>
          <a:p>
            <a:endParaRPr lang="fr-FR" dirty="0"/>
          </a:p>
          <a:p>
            <a:pPr marL="377825" indent="-285750">
              <a:buFont typeface="Arial" panose="020B0604020202020204" pitchFamily="34" charset="0"/>
              <a:buChar char="•"/>
            </a:pPr>
            <a:r>
              <a:rPr lang="fr-FR" dirty="0"/>
              <a:t>45 ateliers collectifs à destination de personnes concernées</a:t>
            </a:r>
          </a:p>
          <a:p>
            <a:pPr marL="377825" indent="-285750">
              <a:buFont typeface="Arial" panose="020B0604020202020204" pitchFamily="34" charset="0"/>
              <a:buChar char="•"/>
            </a:pPr>
            <a:r>
              <a:rPr lang="fr-FR" dirty="0"/>
              <a:t>44 ateliers collectifs à destination de professionnels </a:t>
            </a:r>
          </a:p>
          <a:p>
            <a:endParaRPr lang="fr-FR" dirty="0">
              <a:solidFill>
                <a:schemeClr val="tx2">
                  <a:lumMod val="60000"/>
                  <a:lumOff val="40000"/>
                </a:schemeClr>
              </a:solidFill>
            </a:endParaRPr>
          </a:p>
        </p:txBody>
      </p:sp>
      <p:pic>
        <p:nvPicPr>
          <p:cNvPr id="3" name="Image 2">
            <a:extLst>
              <a:ext uri="{FF2B5EF4-FFF2-40B4-BE49-F238E27FC236}">
                <a16:creationId xmlns:a16="http://schemas.microsoft.com/office/drawing/2014/main" id="{0E4DEF93-D125-3AE6-1C64-F91541E1DAF1}"/>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35895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custDataLst>
              <p:tags r:id="rId1"/>
            </p:custDataLst>
          </p:nvPr>
        </p:nvSpPr>
        <p:spPr>
          <a:xfrm>
            <a:off x="0" y="1347614"/>
            <a:ext cx="9144000" cy="3834344"/>
          </a:xfrm>
        </p:spPr>
        <p:txBody>
          <a:bodyPr/>
          <a:lstStyle/>
          <a:p>
            <a:endParaRPr lang="fr-FR"/>
          </a:p>
        </p:txBody>
      </p:sp>
      <p:sp>
        <p:nvSpPr>
          <p:cNvPr id="4" name="Espace réservé de la date 3"/>
          <p:cNvSpPr>
            <a:spLocks noGrp="1"/>
          </p:cNvSpPr>
          <p:nvPr>
            <p:ph type="dt" sz="half" idx="2"/>
            <p:custDataLst>
              <p:tags r:id="rId2"/>
            </p:custDataLst>
          </p:nvPr>
        </p:nvSpPr>
        <p:spPr/>
        <p:txBody>
          <a:bodyPr/>
          <a:lstStyle/>
          <a:p>
            <a:fld id="{EA8FAAC2-ECC7-674E-BA6D-9C8C798446C6}" type="datetime1">
              <a:rPr lang="fr-FR" cap="all" smtClean="0"/>
              <a:t>19/03/2025</a:t>
            </a:fld>
            <a:endParaRPr lang="fr-FR" cap="all" dirty="0"/>
          </a:p>
        </p:txBody>
      </p:sp>
      <p:sp>
        <p:nvSpPr>
          <p:cNvPr id="6" name="Titre 5"/>
          <p:cNvSpPr>
            <a:spLocks noGrp="1"/>
          </p:cNvSpPr>
          <p:nvPr>
            <p:ph type="title"/>
            <p:custDataLst>
              <p:tags r:id="rId3"/>
            </p:custDataLst>
          </p:nvPr>
        </p:nvSpPr>
        <p:spPr/>
        <p:txBody>
          <a:bodyPr>
            <a:normAutofit/>
          </a:bodyPr>
          <a:lstStyle/>
          <a:p>
            <a:pPr marL="0" indent="0">
              <a:buNone/>
            </a:pPr>
            <a:r>
              <a:rPr lang="fr-FR" sz="2800" dirty="0"/>
              <a:t>2. FOCUS SUR LA RÉGION CENTRE VAL-DE-LOIRE</a:t>
            </a:r>
            <a:br>
              <a:rPr lang="fr-FR" sz="2800" dirty="0"/>
            </a:br>
            <a:endParaRPr lang="fr-FR" sz="2800" dirty="0"/>
          </a:p>
        </p:txBody>
      </p:sp>
      <p:sp>
        <p:nvSpPr>
          <p:cNvPr id="11" name="Espace réservé du numéro de diapositive 10"/>
          <p:cNvSpPr>
            <a:spLocks noGrp="1"/>
          </p:cNvSpPr>
          <p:nvPr>
            <p:ph type="sldNum" sz="quarter" idx="4"/>
            <p:custDataLst>
              <p:tags r:id="rId4"/>
            </p:custDataLst>
          </p:nvPr>
        </p:nvSpPr>
        <p:spPr/>
        <p:txBody>
          <a:bodyPr/>
          <a:lstStyle/>
          <a:p>
            <a:fld id="{733122C9-A0B9-462F-8757-0847AD287B63}" type="slidenum">
              <a:rPr lang="fr-FR" smtClean="0"/>
              <a:pPr/>
              <a:t>12</a:t>
            </a:fld>
            <a:endParaRPr lang="fr-FR" dirty="0"/>
          </a:p>
        </p:txBody>
      </p:sp>
      <p:pic>
        <p:nvPicPr>
          <p:cNvPr id="2" name="Image 1">
            <a:extLst>
              <a:ext uri="{FF2B5EF4-FFF2-40B4-BE49-F238E27FC236}">
                <a16:creationId xmlns:a16="http://schemas.microsoft.com/office/drawing/2014/main" id="{C224D590-04DB-06EB-1C94-5050AD065D6E}"/>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42907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13</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err="1"/>
              <a:t>Handigynéco</a:t>
            </a:r>
            <a:r>
              <a:rPr lang="fr-FR" sz="2400" dirty="0"/>
              <a:t>: Financements en CVL</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91630"/>
            <a:ext cx="8424334" cy="3096344"/>
          </a:xfrm>
        </p:spPr>
        <p:txBody>
          <a:bodyPr/>
          <a:lstStyle/>
          <a:p>
            <a:endParaRPr lang="fr-FR" sz="1800" b="0"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FIR: MI1-2-36 : Accompagnement à la vie intime et sexuelle des personnes en situation de handicap </a:t>
            </a:r>
            <a:r>
              <a:rPr lang="fr-FR" sz="1800" b="0" i="0" u="none" strike="noStrike" baseline="0" dirty="0">
                <a:solidFill>
                  <a:srgbClr val="000000"/>
                </a:solidFill>
                <a:latin typeface="Arial" panose="020B0604020202020204" pitchFamily="34" charset="0"/>
              </a:rPr>
              <a:t>	</a:t>
            </a:r>
          </a:p>
          <a:p>
            <a:pPr marL="377825" indent="-285750">
              <a:buFont typeface="Arial" panose="020B0604020202020204" pitchFamily="34" charset="0"/>
              <a:buChar char="•"/>
            </a:pPr>
            <a:endParaRPr lang="fr-FR" sz="1800" b="0" i="0" u="none" strike="noStrike" baseline="0" dirty="0">
              <a:solidFill>
                <a:srgbClr val="000000"/>
              </a:solidFill>
              <a:latin typeface="Arial" panose="020B0604020202020204" pitchFamily="34" charset="0"/>
            </a:endParaRPr>
          </a:p>
          <a:p>
            <a:pPr marL="377825" indent="-285750">
              <a:buFont typeface="Arial" panose="020B0604020202020204" pitchFamily="34" charset="0"/>
              <a:buChar char="•"/>
            </a:pPr>
            <a:r>
              <a:rPr lang="fr-FR" sz="1800" b="0" i="0" u="none" strike="noStrike" baseline="0" dirty="0">
                <a:solidFill>
                  <a:srgbClr val="000000"/>
                </a:solidFill>
                <a:latin typeface="Arial" panose="020B0604020202020204" pitchFamily="34" charset="0"/>
              </a:rPr>
              <a:t>Montant </a:t>
            </a:r>
            <a:r>
              <a:rPr lang="fr-FR" sz="1800" b="1" i="0" u="none" strike="noStrike" baseline="0" dirty="0">
                <a:solidFill>
                  <a:srgbClr val="000000"/>
                </a:solidFill>
                <a:latin typeface="Arial" panose="020B0604020202020204" pitchFamily="34" charset="0"/>
              </a:rPr>
              <a:t>2024 : </a:t>
            </a:r>
            <a:r>
              <a:rPr lang="fr-FR" sz="1800" b="1" dirty="0">
                <a:solidFill>
                  <a:srgbClr val="000000"/>
                </a:solidFill>
                <a:latin typeface="Arial" panose="020B0604020202020204" pitchFamily="34" charset="0"/>
              </a:rPr>
              <a:t>16</a:t>
            </a:r>
            <a:r>
              <a:rPr lang="fr-FR" sz="1800" b="1" i="0" u="none" strike="noStrike" baseline="0" dirty="0">
                <a:solidFill>
                  <a:srgbClr val="000000"/>
                </a:solidFill>
                <a:latin typeface="Arial" panose="020B0604020202020204" pitchFamily="34" charset="0"/>
              </a:rPr>
              <a:t>0 000 € </a:t>
            </a:r>
            <a:endParaRPr lang="fr-FR" sz="1800" b="0" i="0" u="none" strike="noStrike" baseline="0" dirty="0">
              <a:solidFill>
                <a:srgbClr val="000000"/>
              </a:solidFill>
              <a:latin typeface="Arial" panose="020B0604020202020204" pitchFamily="34" charset="0"/>
            </a:endParaRPr>
          </a:p>
          <a:p>
            <a:pPr marL="377825" indent="-285750">
              <a:buFont typeface="Arial" panose="020B0604020202020204" pitchFamily="34" charset="0"/>
              <a:buChar char="•"/>
            </a:pPr>
            <a:r>
              <a:rPr lang="fr-FR" sz="1800" b="0" i="0" u="none" strike="noStrike" baseline="0" dirty="0">
                <a:solidFill>
                  <a:srgbClr val="000000"/>
                </a:solidFill>
                <a:latin typeface="Arial" panose="020B0604020202020204" pitchFamily="34" charset="0"/>
              </a:rPr>
              <a:t>Montant </a:t>
            </a:r>
            <a:r>
              <a:rPr lang="fr-FR" sz="1800" b="1" i="0" u="none" strike="noStrike" baseline="0" dirty="0">
                <a:solidFill>
                  <a:srgbClr val="000000"/>
                </a:solidFill>
                <a:latin typeface="Arial" panose="020B0604020202020204" pitchFamily="34" charset="0"/>
              </a:rPr>
              <a:t>2025 : 163 000 € </a:t>
            </a:r>
          </a:p>
          <a:p>
            <a:pPr marL="377825" indent="-285750">
              <a:buFont typeface="Arial" panose="020B0604020202020204" pitchFamily="34" charset="0"/>
              <a:buChar char="•"/>
            </a:pPr>
            <a:endParaRPr lang="fr-FR" sz="1800" b="1"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Financement d’octobre 2024 à octobre 2026</a:t>
            </a:r>
            <a:endParaRPr lang="fr-FR" sz="1800" b="1" i="0" u="none" strike="noStrike" baseline="0" dirty="0">
              <a:solidFill>
                <a:srgbClr val="000000"/>
              </a:solidFill>
              <a:highlight>
                <a:srgbClr val="FFFF00"/>
              </a:highlight>
              <a:latin typeface="Arial" panose="020B0604020202020204" pitchFamily="34" charset="0"/>
            </a:endParaRPr>
          </a:p>
          <a:p>
            <a:endParaRPr lang="fr-FR" dirty="0"/>
          </a:p>
          <a:p>
            <a:endParaRPr lang="fr-FR" dirty="0"/>
          </a:p>
        </p:txBody>
      </p:sp>
      <p:pic>
        <p:nvPicPr>
          <p:cNvPr id="3" name="Image 2">
            <a:extLst>
              <a:ext uri="{FF2B5EF4-FFF2-40B4-BE49-F238E27FC236}">
                <a16:creationId xmlns:a16="http://schemas.microsoft.com/office/drawing/2014/main" id="{F743BCD0-3A68-FB7E-D90A-CC93DA5049BF}"/>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235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14</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pic>
        <p:nvPicPr>
          <p:cNvPr id="3" name="Image 2">
            <a:extLst>
              <a:ext uri="{FF2B5EF4-FFF2-40B4-BE49-F238E27FC236}">
                <a16:creationId xmlns:a16="http://schemas.microsoft.com/office/drawing/2014/main" id="{1F6566A2-10FA-078D-F635-B2A89F50F0B2}"/>
              </a:ext>
            </a:extLst>
          </p:cNvPr>
          <p:cNvPicPr>
            <a:picLocks noChangeAspect="1"/>
          </p:cNvPicPr>
          <p:nvPr>
            <p:custDataLst>
              <p:tags r:id="rId3"/>
            </p:custDataLst>
          </p:nvPr>
        </p:nvPicPr>
        <p:blipFill>
          <a:blip r:embed="rId7"/>
          <a:stretch>
            <a:fillRect/>
          </a:stretch>
        </p:blipFill>
        <p:spPr>
          <a:xfrm>
            <a:off x="755576" y="516466"/>
            <a:ext cx="2880320" cy="4073778"/>
          </a:xfrm>
          <a:prstGeom prst="rect">
            <a:avLst/>
          </a:prstGeom>
        </p:spPr>
      </p:pic>
      <p:pic>
        <p:nvPicPr>
          <p:cNvPr id="10" name="Image 9">
            <a:extLst>
              <a:ext uri="{FF2B5EF4-FFF2-40B4-BE49-F238E27FC236}">
                <a16:creationId xmlns:a16="http://schemas.microsoft.com/office/drawing/2014/main" id="{B7167394-7A41-0005-C9F2-17A15B5CE08A}"/>
              </a:ext>
            </a:extLst>
          </p:cNvPr>
          <p:cNvPicPr>
            <a:picLocks noChangeAspect="1"/>
          </p:cNvPicPr>
          <p:nvPr>
            <p:custDataLst>
              <p:tags r:id="rId4"/>
            </p:custDataLst>
          </p:nvPr>
        </p:nvPicPr>
        <p:blipFill>
          <a:blip r:embed="rId8"/>
          <a:stretch>
            <a:fillRect/>
          </a:stretch>
        </p:blipFill>
        <p:spPr>
          <a:xfrm>
            <a:off x="8155279" y="195486"/>
            <a:ext cx="582374" cy="336839"/>
          </a:xfrm>
          <a:prstGeom prst="rect">
            <a:avLst/>
          </a:prstGeom>
        </p:spPr>
      </p:pic>
      <p:sp>
        <p:nvSpPr>
          <p:cNvPr id="6" name="ZoneTexte 5">
            <a:extLst>
              <a:ext uri="{FF2B5EF4-FFF2-40B4-BE49-F238E27FC236}">
                <a16:creationId xmlns:a16="http://schemas.microsoft.com/office/drawing/2014/main" id="{6BF31591-EFDB-59B4-BA60-A79DDC09B6A7}"/>
              </a:ext>
            </a:extLst>
          </p:cNvPr>
          <p:cNvSpPr txBox="1"/>
          <p:nvPr>
            <p:custDataLst>
              <p:tags r:id="rId5"/>
            </p:custDataLst>
          </p:nvPr>
        </p:nvSpPr>
        <p:spPr>
          <a:xfrm>
            <a:off x="4355976" y="1851670"/>
            <a:ext cx="4248472" cy="1754326"/>
          </a:xfrm>
          <a:prstGeom prst="rect">
            <a:avLst/>
          </a:prstGeom>
          <a:noFill/>
        </p:spPr>
        <p:txBody>
          <a:bodyPr wrap="square" rtlCol="0">
            <a:spAutoFit/>
          </a:bodyPr>
          <a:lstStyle/>
          <a:p>
            <a:pPr algn="ctr"/>
            <a:r>
              <a:rPr lang="fr-FR" dirty="0"/>
              <a:t>30 Maisons d’Accueil Spécialisé</a:t>
            </a:r>
          </a:p>
          <a:p>
            <a:pPr algn="ctr"/>
            <a:endParaRPr lang="fr-FR" dirty="0"/>
          </a:p>
          <a:p>
            <a:pPr algn="ctr"/>
            <a:r>
              <a:rPr lang="fr-FR" dirty="0"/>
              <a:t>63 Etablissements Accueil Médicalisé</a:t>
            </a:r>
          </a:p>
          <a:p>
            <a:pPr algn="ctr"/>
            <a:endParaRPr lang="fr-FR" dirty="0"/>
          </a:p>
          <a:p>
            <a:endParaRPr lang="fr-FR" dirty="0"/>
          </a:p>
          <a:p>
            <a:endParaRPr lang="fr-FR" dirty="0"/>
          </a:p>
        </p:txBody>
      </p:sp>
    </p:spTree>
    <p:extLst>
      <p:ext uri="{BB962C8B-B14F-4D97-AF65-F5344CB8AC3E}">
        <p14:creationId xmlns:p14="http://schemas.microsoft.com/office/powerpoint/2010/main" val="58478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15</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pic>
        <p:nvPicPr>
          <p:cNvPr id="6" name="Image 5" descr="Une image contenant texte, carte, atlas, diagramme&#10;&#10;Le contenu généré par l’IA peut être incorrect.">
            <a:extLst>
              <a:ext uri="{FF2B5EF4-FFF2-40B4-BE49-F238E27FC236}">
                <a16:creationId xmlns:a16="http://schemas.microsoft.com/office/drawing/2014/main" id="{F3DC7F13-633E-2386-EB86-4A01E9484129}"/>
              </a:ext>
            </a:extLst>
          </p:cNvPr>
          <p:cNvPicPr>
            <a:picLocks noChangeAspect="1"/>
          </p:cNvPicPr>
          <p:nvPr>
            <p:custDataLst>
              <p:tags r:id="rId3"/>
            </p:custDataLst>
          </p:nvPr>
        </p:nvPicPr>
        <p:blipFill>
          <a:blip r:embed="rId7"/>
          <a:stretch>
            <a:fillRect/>
          </a:stretch>
        </p:blipFill>
        <p:spPr>
          <a:xfrm>
            <a:off x="1619672" y="597232"/>
            <a:ext cx="2808312" cy="3949035"/>
          </a:xfrm>
          <a:prstGeom prst="rect">
            <a:avLst/>
          </a:prstGeom>
        </p:spPr>
      </p:pic>
      <p:pic>
        <p:nvPicPr>
          <p:cNvPr id="7" name="Image 6">
            <a:extLst>
              <a:ext uri="{FF2B5EF4-FFF2-40B4-BE49-F238E27FC236}">
                <a16:creationId xmlns:a16="http://schemas.microsoft.com/office/drawing/2014/main" id="{9CF1BD1D-2395-0026-E49B-779F02035EC7}"/>
              </a:ext>
            </a:extLst>
          </p:cNvPr>
          <p:cNvPicPr>
            <a:picLocks noChangeAspect="1"/>
          </p:cNvPicPr>
          <p:nvPr>
            <p:custDataLst>
              <p:tags r:id="rId4"/>
            </p:custDataLst>
          </p:nvPr>
        </p:nvPicPr>
        <p:blipFill>
          <a:blip r:embed="rId8"/>
          <a:stretch>
            <a:fillRect/>
          </a:stretch>
        </p:blipFill>
        <p:spPr>
          <a:xfrm>
            <a:off x="8155279" y="195486"/>
            <a:ext cx="582374" cy="336839"/>
          </a:xfrm>
          <a:prstGeom prst="rect">
            <a:avLst/>
          </a:prstGeom>
        </p:spPr>
      </p:pic>
      <p:sp>
        <p:nvSpPr>
          <p:cNvPr id="3" name="ZoneTexte 2">
            <a:extLst>
              <a:ext uri="{FF2B5EF4-FFF2-40B4-BE49-F238E27FC236}">
                <a16:creationId xmlns:a16="http://schemas.microsoft.com/office/drawing/2014/main" id="{322E4509-386D-4F45-EAE5-D3C38C93AAA5}"/>
              </a:ext>
            </a:extLst>
          </p:cNvPr>
          <p:cNvSpPr txBox="1"/>
          <p:nvPr>
            <p:custDataLst>
              <p:tags r:id="rId5"/>
            </p:custDataLst>
          </p:nvPr>
        </p:nvSpPr>
        <p:spPr>
          <a:xfrm>
            <a:off x="4932040" y="1707654"/>
            <a:ext cx="3384376" cy="369332"/>
          </a:xfrm>
          <a:prstGeom prst="rect">
            <a:avLst/>
          </a:prstGeom>
          <a:noFill/>
        </p:spPr>
        <p:txBody>
          <a:bodyPr wrap="square" rtlCol="0">
            <a:spAutoFit/>
          </a:bodyPr>
          <a:lstStyle/>
          <a:p>
            <a:r>
              <a:rPr lang="fr-FR" dirty="0"/>
              <a:t>272 </a:t>
            </a:r>
            <a:r>
              <a:rPr lang="fr-FR" dirty="0" err="1"/>
              <a:t>Sages-femmes</a:t>
            </a:r>
            <a:r>
              <a:rPr lang="fr-FR" dirty="0"/>
              <a:t> Libérales</a:t>
            </a:r>
          </a:p>
        </p:txBody>
      </p:sp>
    </p:spTree>
    <p:extLst>
      <p:ext uri="{BB962C8B-B14F-4D97-AF65-F5344CB8AC3E}">
        <p14:creationId xmlns:p14="http://schemas.microsoft.com/office/powerpoint/2010/main" val="146854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16</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Rôle et missions de l’ARS CVL</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19622"/>
            <a:ext cx="8424334" cy="3168352"/>
          </a:xfrm>
        </p:spPr>
        <p:txBody>
          <a:bodyPr/>
          <a:lstStyle/>
          <a:p>
            <a:pPr marL="377825" indent="-285750">
              <a:buFont typeface="Arial" panose="020B0604020202020204" pitchFamily="34" charset="0"/>
              <a:buChar char="•"/>
            </a:pPr>
            <a:r>
              <a:rPr lang="fr-FR" b="1" dirty="0"/>
              <a:t>Adaptation de la démarche </a:t>
            </a:r>
            <a:r>
              <a:rPr lang="fr-FR" b="1" dirty="0" err="1"/>
              <a:t>Handigynéco</a:t>
            </a:r>
            <a:r>
              <a:rPr lang="fr-FR" b="1" dirty="0"/>
              <a:t> à la région</a:t>
            </a:r>
          </a:p>
          <a:p>
            <a:pPr marL="377825" indent="-285750">
              <a:buFont typeface="Arial" panose="020B0604020202020204" pitchFamily="34" charset="0"/>
              <a:buChar char="•"/>
            </a:pPr>
            <a:r>
              <a:rPr lang="fr-FR" b="1" dirty="0"/>
              <a:t>Opérer une veille réglementaire, un appui méthodologique  et financier au porteur </a:t>
            </a:r>
          </a:p>
          <a:p>
            <a:endParaRPr lang="fr-FR" b="1" dirty="0"/>
          </a:p>
          <a:p>
            <a:pPr marL="377825" indent="-285750">
              <a:buFont typeface="Arial" panose="020B0604020202020204" pitchFamily="34" charset="0"/>
              <a:buChar char="•"/>
            </a:pPr>
            <a:r>
              <a:rPr lang="fr-FR" b="1" dirty="0"/>
              <a:t>Veiller au respect des critères et des attendus :</a:t>
            </a:r>
          </a:p>
          <a:p>
            <a:pPr marL="637200" lvl="1" indent="-285750">
              <a:buFont typeface="Wingdings" panose="05000000000000000000" pitchFamily="2" charset="2"/>
              <a:buChar char="Ø"/>
            </a:pPr>
            <a:r>
              <a:rPr lang="fr-FR" dirty="0"/>
              <a:t>Déploiement de la démarche sur tout le territoire régional</a:t>
            </a:r>
          </a:p>
          <a:p>
            <a:pPr marL="637200" lvl="1" indent="-285750">
              <a:buFont typeface="Wingdings" panose="05000000000000000000" pitchFamily="2" charset="2"/>
              <a:buChar char="Ø"/>
            </a:pPr>
            <a:r>
              <a:rPr lang="fr-FR" dirty="0"/>
              <a:t>Dynamique de coordination régionale</a:t>
            </a:r>
          </a:p>
          <a:p>
            <a:pPr marL="637200" lvl="1" indent="-285750">
              <a:buFont typeface="Wingdings" panose="05000000000000000000" pitchFamily="2" charset="2"/>
              <a:buChar char="Ø"/>
            </a:pPr>
            <a:r>
              <a:rPr lang="fr-FR" dirty="0"/>
              <a:t>Formation des </a:t>
            </a:r>
            <a:r>
              <a:rPr lang="fr-FR" dirty="0" err="1"/>
              <a:t>sages-femmes</a:t>
            </a:r>
            <a:r>
              <a:rPr lang="fr-FR" dirty="0"/>
              <a:t> volontaires</a:t>
            </a:r>
          </a:p>
          <a:p>
            <a:pPr marL="637200" lvl="1" indent="-285750">
              <a:buFont typeface="Wingdings" panose="05000000000000000000" pitchFamily="2" charset="2"/>
              <a:buChar char="Ø"/>
            </a:pPr>
            <a:r>
              <a:rPr lang="fr-FR" dirty="0"/>
              <a:t>Accompagnement des ESMS</a:t>
            </a:r>
          </a:p>
          <a:p>
            <a:pPr marL="637200" lvl="1" indent="-285750">
              <a:buFont typeface="Wingdings" panose="05000000000000000000" pitchFamily="2" charset="2"/>
              <a:buChar char="Ø"/>
            </a:pPr>
            <a:r>
              <a:rPr lang="fr-FR" dirty="0"/>
              <a:t>Mise en place des consultations gynécologiques et des ateliers</a:t>
            </a:r>
          </a:p>
          <a:p>
            <a:pPr marL="637200" lvl="1" indent="-285750">
              <a:buFont typeface="Wingdings" panose="05000000000000000000" pitchFamily="2" charset="2"/>
              <a:buChar char="Ø"/>
            </a:pPr>
            <a:r>
              <a:rPr lang="fr-FR" dirty="0"/>
              <a:t>Qualité du suivi de proximité des actions</a:t>
            </a:r>
          </a:p>
        </p:txBody>
      </p:sp>
      <p:pic>
        <p:nvPicPr>
          <p:cNvPr id="3" name="Image 2">
            <a:extLst>
              <a:ext uri="{FF2B5EF4-FFF2-40B4-BE49-F238E27FC236}">
                <a16:creationId xmlns:a16="http://schemas.microsoft.com/office/drawing/2014/main" id="{7B43761B-8077-3016-A3B8-8AD93FA71A08}"/>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411481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17</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Clés de réussite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19622"/>
            <a:ext cx="8424334" cy="3168352"/>
          </a:xfrm>
        </p:spPr>
        <p:txBody>
          <a:bodyPr/>
          <a:lstStyle/>
          <a:p>
            <a:pPr marL="377825" indent="-285750">
              <a:buFont typeface="Wingdings" panose="05000000000000000000" pitchFamily="2" charset="2"/>
              <a:buChar char="Ø"/>
            </a:pPr>
            <a:r>
              <a:rPr lang="fr-FR" dirty="0"/>
              <a:t>Coordination de l’action des </a:t>
            </a:r>
            <a:r>
              <a:rPr lang="fr-FR" dirty="0" err="1"/>
              <a:t>sages-femmes</a:t>
            </a:r>
            <a:r>
              <a:rPr lang="fr-FR" dirty="0"/>
              <a:t> indispensable =&gt; Chef de projet </a:t>
            </a:r>
          </a:p>
          <a:p>
            <a:endParaRPr lang="fr-FR" dirty="0"/>
          </a:p>
          <a:p>
            <a:pPr marL="377825" indent="-285750">
              <a:buFont typeface="Wingdings" panose="05000000000000000000" pitchFamily="2" charset="2"/>
              <a:buChar char="Ø"/>
            </a:pPr>
            <a:r>
              <a:rPr lang="fr-FR" dirty="0"/>
              <a:t>Planification des actions (déploiement des actions en mode projet)</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Communication large et régulière auprès des protagonistes (professionnels, usagers, familles…)</a:t>
            </a:r>
          </a:p>
          <a:p>
            <a:endParaRPr lang="fr-FR" dirty="0"/>
          </a:p>
          <a:p>
            <a:pPr marL="377825" indent="-285750">
              <a:buFont typeface="Wingdings" panose="05000000000000000000" pitchFamily="2" charset="2"/>
              <a:buChar char="Ø"/>
            </a:pPr>
            <a:r>
              <a:rPr lang="fr-FR" dirty="0"/>
              <a:t>Outils spécifiques de communication avec les usagers-ères et professionnels à envisager</a:t>
            </a:r>
          </a:p>
        </p:txBody>
      </p:sp>
      <p:pic>
        <p:nvPicPr>
          <p:cNvPr id="7" name="Image 6">
            <a:extLst>
              <a:ext uri="{FF2B5EF4-FFF2-40B4-BE49-F238E27FC236}">
                <a16:creationId xmlns:a16="http://schemas.microsoft.com/office/drawing/2014/main" id="{FB8D5156-44A7-FD47-8DFF-860729BA89F4}"/>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45497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18</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Points de vigilance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19622"/>
            <a:ext cx="8424334" cy="3168352"/>
          </a:xfrm>
        </p:spPr>
        <p:txBody>
          <a:bodyPr/>
          <a:lstStyle/>
          <a:p>
            <a:pPr marL="377825" indent="-285750">
              <a:buFont typeface="Wingdings" panose="05000000000000000000" pitchFamily="2" charset="2"/>
              <a:buChar char="Ø"/>
            </a:pPr>
            <a:r>
              <a:rPr lang="fr-FR" dirty="0"/>
              <a:t>Accès au dossier médical des personnes dans les structures à faciliter</a:t>
            </a:r>
          </a:p>
          <a:p>
            <a:endParaRPr lang="fr-FR" dirty="0"/>
          </a:p>
          <a:p>
            <a:pPr marL="377825" indent="-285750">
              <a:buFont typeface="Wingdings" panose="05000000000000000000" pitchFamily="2" charset="2"/>
              <a:buChar char="Ø"/>
            </a:pPr>
            <a:r>
              <a:rPr lang="fr-FR" dirty="0"/>
              <a:t>Si mode expérimental ; autorisation d’intervention de familles et/ou tuteurs à anticiper</a:t>
            </a:r>
          </a:p>
          <a:p>
            <a:endParaRPr lang="fr-FR" dirty="0"/>
          </a:p>
          <a:p>
            <a:pPr marL="377825" indent="-285750">
              <a:buFont typeface="Wingdings" panose="05000000000000000000" pitchFamily="2" charset="2"/>
              <a:buChar char="Ø"/>
            </a:pPr>
            <a:r>
              <a:rPr lang="fr-FR" dirty="0"/>
              <a:t>Coordination avec les structures : nécessité d’identifier une personne-ressource comme interlocutrice de la sage-femme pour préparer sa venue</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Locaux dédiés à la réalisation des consultations individuelles (facilite l’action)</a:t>
            </a:r>
          </a:p>
          <a:p>
            <a:endParaRPr lang="fr-FR" dirty="0"/>
          </a:p>
        </p:txBody>
      </p:sp>
      <p:pic>
        <p:nvPicPr>
          <p:cNvPr id="8" name="Image 7">
            <a:extLst>
              <a:ext uri="{FF2B5EF4-FFF2-40B4-BE49-F238E27FC236}">
                <a16:creationId xmlns:a16="http://schemas.microsoft.com/office/drawing/2014/main" id="{0FD88EF0-1CD6-A615-60B4-E4E740011C31}"/>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44536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custDataLst>
              <p:tags r:id="rId1"/>
            </p:custDataLst>
          </p:nvPr>
        </p:nvSpPr>
        <p:spPr>
          <a:xfrm>
            <a:off x="0" y="1347614"/>
            <a:ext cx="9144000" cy="3834344"/>
          </a:xfrm>
        </p:spPr>
        <p:txBody>
          <a:bodyPr/>
          <a:lstStyle/>
          <a:p>
            <a:endParaRPr lang="fr-FR"/>
          </a:p>
        </p:txBody>
      </p:sp>
      <p:sp>
        <p:nvSpPr>
          <p:cNvPr id="4" name="Espace réservé de la date 3"/>
          <p:cNvSpPr>
            <a:spLocks noGrp="1"/>
          </p:cNvSpPr>
          <p:nvPr>
            <p:ph type="dt" sz="half" idx="2"/>
            <p:custDataLst>
              <p:tags r:id="rId2"/>
            </p:custDataLst>
          </p:nvPr>
        </p:nvSpPr>
        <p:spPr/>
        <p:txBody>
          <a:bodyPr/>
          <a:lstStyle/>
          <a:p>
            <a:fld id="{EA8FAAC2-ECC7-674E-BA6D-9C8C798446C6}" type="datetime1">
              <a:rPr lang="fr-FR" cap="all" smtClean="0"/>
              <a:t>19/03/2025</a:t>
            </a:fld>
            <a:endParaRPr lang="fr-FR" cap="all" dirty="0"/>
          </a:p>
        </p:txBody>
      </p:sp>
      <p:sp>
        <p:nvSpPr>
          <p:cNvPr id="6" name="Titre 5"/>
          <p:cNvSpPr>
            <a:spLocks noGrp="1"/>
          </p:cNvSpPr>
          <p:nvPr>
            <p:ph type="title"/>
            <p:custDataLst>
              <p:tags r:id="rId3"/>
            </p:custDataLst>
          </p:nvPr>
        </p:nvSpPr>
        <p:spPr/>
        <p:txBody>
          <a:bodyPr>
            <a:normAutofit/>
          </a:bodyPr>
          <a:lstStyle/>
          <a:p>
            <a:pPr marL="0" indent="0">
              <a:buNone/>
            </a:pPr>
            <a:r>
              <a:rPr lang="fr-FR" sz="2800" dirty="0"/>
              <a:t>3. HANDIGYNECO : en pratique</a:t>
            </a:r>
            <a:br>
              <a:rPr lang="fr-FR" sz="2800" dirty="0"/>
            </a:br>
            <a:endParaRPr lang="fr-FR" sz="2800" dirty="0"/>
          </a:p>
        </p:txBody>
      </p:sp>
      <p:sp>
        <p:nvSpPr>
          <p:cNvPr id="11" name="Espace réservé du numéro de diapositive 10"/>
          <p:cNvSpPr>
            <a:spLocks noGrp="1"/>
          </p:cNvSpPr>
          <p:nvPr>
            <p:ph type="sldNum" sz="quarter" idx="4"/>
            <p:custDataLst>
              <p:tags r:id="rId4"/>
            </p:custDataLst>
          </p:nvPr>
        </p:nvSpPr>
        <p:spPr/>
        <p:txBody>
          <a:bodyPr/>
          <a:lstStyle/>
          <a:p>
            <a:fld id="{733122C9-A0B9-462F-8757-0847AD287B63}" type="slidenum">
              <a:rPr lang="fr-FR" smtClean="0"/>
              <a:pPr/>
              <a:t>19</a:t>
            </a:fld>
            <a:endParaRPr lang="fr-FR" dirty="0"/>
          </a:p>
        </p:txBody>
      </p:sp>
      <p:pic>
        <p:nvPicPr>
          <p:cNvPr id="2" name="Image 1">
            <a:extLst>
              <a:ext uri="{FF2B5EF4-FFF2-40B4-BE49-F238E27FC236}">
                <a16:creationId xmlns:a16="http://schemas.microsoft.com/office/drawing/2014/main" id="{F60A9AB7-7F76-A27A-9479-85FDF4D597F1}"/>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180509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2</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Introduction</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p:txBody>
          <a:bodyPr/>
          <a:lstStyle/>
          <a:p>
            <a:r>
              <a:rPr lang="fr-FR" dirty="0"/>
              <a:t>Ouverture du Webinaire</a:t>
            </a:r>
          </a:p>
          <a:p>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77825" indent="-285750" algn="just">
              <a:lnSpc>
                <a:spcPct val="107000"/>
              </a:lnSpc>
              <a:spcAft>
                <a:spcPts val="800"/>
              </a:spcAft>
              <a:buFont typeface="Arial" panose="020B0604020202020204" pitchFamily="34" charset="0"/>
              <a:buChar char="•"/>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Mme Manon LEBRIN,</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Chargée de missions Politiques Publiques PH DOMS ARS CVL</a:t>
            </a:r>
          </a:p>
          <a:p>
            <a:pPr marL="377825" indent="-285750" algn="just">
              <a:lnSpc>
                <a:spcPct val="107000"/>
              </a:lnSpc>
              <a:spcAft>
                <a:spcPts val="800"/>
              </a:spcAft>
              <a:buFont typeface="Arial" panose="020B0604020202020204" pitchFamily="34" charset="0"/>
              <a:buChar char="•"/>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Mme Julie SIMONETTO-BRÉCHET</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Chargée de missions Politiques Publiques PH DOMS </a:t>
            </a:r>
            <a:r>
              <a:rPr lang="fr-FR" kern="100" dirty="0">
                <a:latin typeface="Calibri" panose="020F0502020204030204" pitchFamily="34" charset="0"/>
                <a:ea typeface="Calibri" panose="020F0502020204030204" pitchFamily="34" charset="0"/>
                <a:cs typeface="Times New Roman" panose="02020603050405020304" pitchFamily="18" charset="0"/>
              </a:rPr>
              <a:t>A</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RS CVL</a:t>
            </a:r>
          </a:p>
          <a:p>
            <a:pPr algn="just">
              <a:lnSpc>
                <a:spcPct val="107000"/>
              </a:lnSpc>
              <a:spcAft>
                <a:spcPts val="800"/>
              </a:spcAft>
            </a:pP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77825" indent="-285750" algn="just">
              <a:lnSpc>
                <a:spcPct val="107000"/>
              </a:lnSpc>
              <a:spcAft>
                <a:spcPts val="800"/>
              </a:spcAft>
              <a:buFont typeface="Arial" panose="020B0604020202020204" pitchFamily="34" charset="0"/>
              <a:buChar char="•"/>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Mme Sylvie PORHEL</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Directrice du Pôle Domicile 37 - APF France Handicap</a:t>
            </a:r>
          </a:p>
          <a:p>
            <a:pPr marL="377825" indent="-285750" algn="just">
              <a:lnSpc>
                <a:spcPct val="107000"/>
              </a:lnSpc>
              <a:spcAft>
                <a:spcPts val="800"/>
              </a:spcAft>
              <a:buFont typeface="Arial" panose="020B0604020202020204" pitchFamily="34" charset="0"/>
              <a:buChar char="•"/>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Mme </a:t>
            </a:r>
            <a:r>
              <a:rPr lang="fr-FR" sz="1400" b="1" kern="100" dirty="0">
                <a:latin typeface="Calibri" panose="020F0502020204030204" pitchFamily="34" charset="0"/>
                <a:ea typeface="Calibri" panose="020F0502020204030204" pitchFamily="34" charset="0"/>
                <a:cs typeface="Times New Roman" panose="02020603050405020304" pitchFamily="18" charset="0"/>
              </a:rPr>
              <a:t>Laura GIRAULT </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Cheffe de projet </a:t>
            </a: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Handigynéco</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Centre Val-de-Loire</a:t>
            </a:r>
            <a:r>
              <a:rPr lang="fr-FR" sz="1400" kern="100" dirty="0">
                <a:latin typeface="Calibri" panose="020F0502020204030204" pitchFamily="34" charset="0"/>
                <a:ea typeface="Calibri" panose="020F0502020204030204" pitchFamily="34" charset="0"/>
                <a:cs typeface="Times New Roman" panose="02020603050405020304" pitchFamily="18" charset="0"/>
              </a:rPr>
              <a:t> </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APF France handicap</a:t>
            </a:r>
          </a:p>
          <a:p>
            <a:endParaRPr lang="fr-FR" dirty="0"/>
          </a:p>
        </p:txBody>
      </p:sp>
      <p:pic>
        <p:nvPicPr>
          <p:cNvPr id="3" name="Image 2">
            <a:extLst>
              <a:ext uri="{FF2B5EF4-FFF2-40B4-BE49-F238E27FC236}">
                <a16:creationId xmlns:a16="http://schemas.microsoft.com/office/drawing/2014/main" id="{FEE447B9-9DC6-3D0E-7D91-00F221A6254E}"/>
              </a:ext>
            </a:extLst>
          </p:cNvPr>
          <p:cNvPicPr>
            <a:picLocks noChangeAspect="1"/>
          </p:cNvPicPr>
          <p:nvPr>
            <p:custDataLst>
              <p:tags r:id="rId5"/>
            </p:custDataLst>
          </p:nvPr>
        </p:nvPicPr>
        <p:blipFill>
          <a:blip r:embed="rId7"/>
          <a:stretch>
            <a:fillRect/>
          </a:stretch>
        </p:blipFill>
        <p:spPr>
          <a:xfrm>
            <a:off x="8150697" y="195486"/>
            <a:ext cx="586956" cy="360040"/>
          </a:xfrm>
          <a:prstGeom prst="rect">
            <a:avLst/>
          </a:prstGeom>
        </p:spPr>
      </p:pic>
    </p:spTree>
    <p:extLst>
      <p:ext uri="{BB962C8B-B14F-4D97-AF65-F5344CB8AC3E}">
        <p14:creationId xmlns:p14="http://schemas.microsoft.com/office/powerpoint/2010/main" val="59958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20</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a:xfrm>
            <a:off x="329785" y="893664"/>
            <a:ext cx="8424863" cy="597966"/>
          </a:xfrm>
        </p:spPr>
        <p:txBody>
          <a:bodyPr>
            <a:normAutofit fontScale="90000"/>
          </a:bodyPr>
          <a:lstStyle/>
          <a:p>
            <a:br>
              <a:rPr lang="fr-FR" sz="1200" dirty="0"/>
            </a:br>
            <a:r>
              <a:rPr lang="fr-FR" sz="2700" dirty="0"/>
              <a:t>Acteurs et publics concernés par </a:t>
            </a:r>
            <a:r>
              <a:rPr lang="fr-FR" sz="2700" dirty="0" err="1"/>
              <a:t>Handigynéco</a:t>
            </a:r>
            <a:br>
              <a:rPr lang="fr-FR" sz="1200" dirty="0"/>
            </a:br>
            <a:endParaRPr lang="fr-FR" sz="2400" dirty="0"/>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059582"/>
            <a:ext cx="8424334" cy="3816424"/>
          </a:xfrm>
        </p:spPr>
        <p:txBody>
          <a:bodyPr/>
          <a:lstStyle/>
          <a:p>
            <a:endParaRPr lang="fr-FR" dirty="0"/>
          </a:p>
          <a:p>
            <a:pPr marL="377825" indent="-285750">
              <a:buFont typeface="Arial" panose="020B0604020202020204" pitchFamily="34" charset="0"/>
              <a:buChar char="•"/>
            </a:pPr>
            <a:endParaRPr lang="fr-FR" dirty="0"/>
          </a:p>
          <a:p>
            <a:pPr marL="377825" indent="-285750">
              <a:buFont typeface="Arial" panose="020B0604020202020204" pitchFamily="34" charset="0"/>
              <a:buChar char="•"/>
            </a:pPr>
            <a:endParaRPr lang="fr-FR" dirty="0"/>
          </a:p>
          <a:p>
            <a:endParaRPr lang="fr-FR" dirty="0"/>
          </a:p>
          <a:p>
            <a:pPr marL="377825" indent="-285750">
              <a:buFont typeface="Wingdings" panose="05000000000000000000" pitchFamily="2" charset="2"/>
              <a:buChar char="Ø"/>
            </a:pPr>
            <a:r>
              <a:rPr lang="fr-FR" b="1" dirty="0"/>
              <a:t>Femmes en situation de handicap</a:t>
            </a:r>
            <a:r>
              <a:rPr lang="fr-FR" dirty="0"/>
              <a:t> accueillies dans ces structures, quel que soit le type </a:t>
            </a:r>
          </a:p>
          <a:p>
            <a:r>
              <a:rPr lang="fr-FR" dirty="0"/>
              <a:t>de handicap </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b="1" dirty="0"/>
              <a:t>Hommes en situation de handicap </a:t>
            </a:r>
            <a:r>
              <a:rPr lang="fr-FR" dirty="0"/>
              <a:t>accueillis dans ces structures, quel que soit le type de</a:t>
            </a:r>
          </a:p>
          <a:p>
            <a:r>
              <a:rPr lang="fr-FR" dirty="0"/>
              <a:t>handicap </a:t>
            </a:r>
          </a:p>
          <a:p>
            <a:endParaRPr lang="fr-FR" dirty="0"/>
          </a:p>
        </p:txBody>
      </p:sp>
      <p:pic>
        <p:nvPicPr>
          <p:cNvPr id="3" name="Image 2">
            <a:extLst>
              <a:ext uri="{FF2B5EF4-FFF2-40B4-BE49-F238E27FC236}">
                <a16:creationId xmlns:a16="http://schemas.microsoft.com/office/drawing/2014/main" id="{7E64AB91-55F6-2FCB-FAB8-3E62EC178008}"/>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31587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21</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a:xfrm>
            <a:off x="329785" y="555526"/>
            <a:ext cx="8424863" cy="684007"/>
          </a:xfrm>
        </p:spPr>
        <p:txBody>
          <a:bodyPr>
            <a:normAutofit fontScale="90000"/>
          </a:bodyPr>
          <a:lstStyle/>
          <a:p>
            <a:br>
              <a:rPr lang="fr-FR" sz="1200" dirty="0"/>
            </a:br>
            <a:br>
              <a:rPr lang="fr-FR" sz="1200" dirty="0"/>
            </a:br>
            <a:r>
              <a:rPr lang="fr-FR" sz="2700" dirty="0"/>
              <a:t>Acteurs et publics concernés par </a:t>
            </a:r>
            <a:r>
              <a:rPr lang="fr-FR" sz="2700" dirty="0" err="1"/>
              <a:t>Handigynéco</a:t>
            </a:r>
            <a:br>
              <a:rPr lang="fr-FR" sz="1200" dirty="0"/>
            </a:br>
            <a:endParaRPr lang="fr-FR" sz="2400" dirty="0"/>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059582"/>
            <a:ext cx="8424334" cy="3816424"/>
          </a:xfrm>
        </p:spPr>
        <p:txBody>
          <a:bodyPr/>
          <a:lstStyle/>
          <a:p>
            <a:endParaRPr lang="fr-FR" dirty="0"/>
          </a:p>
          <a:p>
            <a:endParaRPr lang="fr-FR" dirty="0"/>
          </a:p>
          <a:p>
            <a:endParaRPr lang="fr-FR" dirty="0"/>
          </a:p>
          <a:p>
            <a:pPr marL="377825" indent="-285750">
              <a:buFont typeface="Wingdings" panose="05000000000000000000" pitchFamily="2" charset="2"/>
              <a:buChar char="Ø"/>
            </a:pPr>
            <a:r>
              <a:rPr lang="fr-FR" b="1" dirty="0"/>
              <a:t>Les établissements médico-sociaux </a:t>
            </a:r>
            <a:r>
              <a:rPr lang="fr-FR" dirty="0"/>
              <a:t>(MAS-EAM-FAM), accueillant des personnes en situation de handicap adultes</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b="1" dirty="0"/>
              <a:t>Professionnels (du soin et éducatif) de ces structures</a:t>
            </a:r>
            <a:r>
              <a:rPr lang="fr-FR" dirty="0"/>
              <a:t>, impliqués dans la prise en charge des usagers au quotidien </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b="1" dirty="0" err="1"/>
              <a:t>Sages-femmes</a:t>
            </a:r>
            <a:r>
              <a:rPr lang="fr-FR" b="1" dirty="0"/>
              <a:t> libérales, volontaires, formées au handicap</a:t>
            </a:r>
          </a:p>
        </p:txBody>
      </p:sp>
      <p:pic>
        <p:nvPicPr>
          <p:cNvPr id="3" name="Image 2">
            <a:extLst>
              <a:ext uri="{FF2B5EF4-FFF2-40B4-BE49-F238E27FC236}">
                <a16:creationId xmlns:a16="http://schemas.microsoft.com/office/drawing/2014/main" id="{E8D2DC9A-EA60-DCDE-2D12-135BE8A7DA03}"/>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101514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AB87DB-8DA0-4E23-AAF1-E44A24A22DC4}"/>
              </a:ext>
            </a:extLst>
          </p:cNvPr>
          <p:cNvSpPr>
            <a:spLocks noGrp="1"/>
          </p:cNvSpPr>
          <p:nvPr>
            <p:ph idx="1"/>
            <p:custDataLst>
              <p:tags r:id="rId1"/>
            </p:custDataLst>
          </p:nvPr>
        </p:nvSpPr>
        <p:spPr/>
        <p:txBody>
          <a:bodyPr>
            <a:normAutofit lnSpcReduction="10000"/>
          </a:bodyPr>
          <a:lstStyle/>
          <a:p>
            <a:pPr>
              <a:buFont typeface="Wingdings" panose="05000000000000000000" pitchFamily="2" charset="2"/>
              <a:buChar char="Ø"/>
            </a:pPr>
            <a:r>
              <a:rPr lang="fr-FR" dirty="0"/>
              <a:t> Volet 1 : Intervention dans le cadre du suivi gynécologique des femmes en situation de handicap </a:t>
            </a:r>
          </a:p>
          <a:p>
            <a:pPr marL="0"/>
            <a:endParaRPr lang="fr-FR" dirty="0"/>
          </a:p>
          <a:p>
            <a:pPr>
              <a:buFont typeface="Wingdings" panose="05000000000000000000" pitchFamily="2" charset="2"/>
              <a:buChar char="Ø"/>
            </a:pPr>
            <a:r>
              <a:rPr lang="fr-FR" dirty="0"/>
              <a:t> Volet 2 : Intervention dans le cadre d’ateliers collectifs sur la VIAS auprès des résidents et des équipes de professionnels de l’ESMS</a:t>
            </a:r>
          </a:p>
          <a:p>
            <a:pPr marL="0"/>
            <a:endParaRPr lang="fr-FR" dirty="0"/>
          </a:p>
          <a:p>
            <a:pPr>
              <a:buFont typeface="Wingdings" panose="05000000000000000000" pitchFamily="2" charset="2"/>
              <a:buChar char="Ø"/>
            </a:pPr>
            <a:r>
              <a:rPr lang="fr-FR" dirty="0"/>
              <a:t> Volet 3 : Intervention dans le cadre du dépistage et de la prévention des VFF </a:t>
            </a:r>
          </a:p>
          <a:p>
            <a:pPr>
              <a:buFont typeface="Wingdings" panose="05000000000000000000" pitchFamily="2" charset="2"/>
              <a:buChar char="Ø"/>
            </a:pPr>
            <a:endParaRPr lang="fr-FR" dirty="0"/>
          </a:p>
          <a:p>
            <a:pPr>
              <a:buFont typeface="Wingdings" panose="05000000000000000000" pitchFamily="2" charset="2"/>
              <a:buChar char="Ø"/>
            </a:pPr>
            <a:endParaRPr lang="fr-FR" dirty="0"/>
          </a:p>
          <a:p>
            <a:pPr>
              <a:buFont typeface="Wingdings" panose="05000000000000000000" pitchFamily="2" charset="2"/>
              <a:buChar char="Ø"/>
            </a:pPr>
            <a:endParaRPr lang="fr-FR" dirty="0"/>
          </a:p>
          <a:p>
            <a:pPr marL="263525" indent="-171450">
              <a:buFont typeface="Arial" panose="020B0604020202020204" pitchFamily="34" charset="0"/>
              <a:buChar char="•"/>
            </a:pPr>
            <a:r>
              <a:rPr lang="fr-FR" sz="900" dirty="0"/>
              <a:t>VIAS: Vie Intime Affective et Sexuelle</a:t>
            </a:r>
          </a:p>
          <a:p>
            <a:pPr marL="263525" indent="-171450">
              <a:buFont typeface="Arial" panose="020B0604020202020204" pitchFamily="34" charset="0"/>
              <a:buChar char="•"/>
            </a:pPr>
            <a:r>
              <a:rPr lang="fr-FR" sz="900" dirty="0"/>
              <a:t>ESMS: Etablissements ou Services Médico-Sociaux</a:t>
            </a:r>
          </a:p>
          <a:p>
            <a:pPr marL="263525" indent="-171450">
              <a:buFont typeface="Arial" panose="020B0604020202020204" pitchFamily="34" charset="0"/>
              <a:buChar char="•"/>
            </a:pPr>
            <a:r>
              <a:rPr lang="fr-FR" sz="900" dirty="0"/>
              <a:t>VFF: Violences Faites aux Femmes</a:t>
            </a:r>
          </a:p>
          <a:p>
            <a:pPr>
              <a:buFont typeface="Wingdings" panose="05000000000000000000" pitchFamily="2" charset="2"/>
              <a:buChar char="Ø"/>
            </a:pPr>
            <a:endParaRPr lang="fr-FR" dirty="0"/>
          </a:p>
        </p:txBody>
      </p:sp>
      <p:sp>
        <p:nvSpPr>
          <p:cNvPr id="4" name="Titre 1">
            <a:extLst>
              <a:ext uri="{FF2B5EF4-FFF2-40B4-BE49-F238E27FC236}">
                <a16:creationId xmlns:a16="http://schemas.microsoft.com/office/drawing/2014/main" id="{04F9ED81-CC0C-448E-8A3A-1908562AF38E}"/>
              </a:ext>
            </a:extLst>
          </p:cNvPr>
          <p:cNvSpPr>
            <a:spLocks noGrp="1"/>
          </p:cNvSpPr>
          <p:nvPr>
            <p:ph type="title"/>
            <p:custDataLst>
              <p:tags r:id="rId2"/>
            </p:custDataLst>
          </p:nvPr>
        </p:nvSpPr>
        <p:spPr>
          <a:xfrm>
            <a:off x="628650" y="627534"/>
            <a:ext cx="7886700" cy="640482"/>
          </a:xfrm>
        </p:spPr>
        <p:txBody>
          <a:bodyPr>
            <a:normAutofit/>
          </a:bodyPr>
          <a:lstStyle/>
          <a:p>
            <a:r>
              <a:rPr lang="fr-FR" b="1" dirty="0"/>
              <a:t>Le rôle des </a:t>
            </a:r>
            <a:r>
              <a:rPr lang="fr-FR" b="1" dirty="0" err="1"/>
              <a:t>sages-femmes</a:t>
            </a:r>
            <a:r>
              <a:rPr lang="fr-FR" b="1" dirty="0"/>
              <a:t> dans la démarche</a:t>
            </a:r>
          </a:p>
        </p:txBody>
      </p:sp>
      <p:pic>
        <p:nvPicPr>
          <p:cNvPr id="2" name="Image 1">
            <a:extLst>
              <a:ext uri="{FF2B5EF4-FFF2-40B4-BE49-F238E27FC236}">
                <a16:creationId xmlns:a16="http://schemas.microsoft.com/office/drawing/2014/main" id="{2DFE6672-7D87-CE3D-1112-74D9DE35B1BE}"/>
              </a:ext>
            </a:extLst>
          </p:cNvPr>
          <p:cNvPicPr>
            <a:picLocks noChangeAspect="1"/>
          </p:cNvPicPr>
          <p:nvPr>
            <p:custDataLst>
              <p:tags r:id="rId3"/>
            </p:custDataLst>
          </p:nvPr>
        </p:nvPicPr>
        <p:blipFill>
          <a:blip r:embed="rId6"/>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20747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2ECDC-6913-40D3-BD86-6541BEF096B5}"/>
              </a:ext>
            </a:extLst>
          </p:cNvPr>
          <p:cNvSpPr>
            <a:spLocks noGrp="1"/>
          </p:cNvSpPr>
          <p:nvPr>
            <p:ph type="title"/>
            <p:custDataLst>
              <p:tags r:id="rId1"/>
            </p:custDataLst>
          </p:nvPr>
        </p:nvSpPr>
        <p:spPr>
          <a:xfrm>
            <a:off x="379639" y="627533"/>
            <a:ext cx="8135711" cy="648073"/>
          </a:xfrm>
        </p:spPr>
        <p:txBody>
          <a:bodyPr>
            <a:normAutofit fontScale="90000"/>
          </a:bodyPr>
          <a:lstStyle/>
          <a:p>
            <a:br>
              <a:rPr lang="fr-FR" dirty="0"/>
            </a:br>
            <a:r>
              <a:rPr lang="fr-FR" dirty="0"/>
              <a:t>Les objectifs de la formation</a:t>
            </a:r>
          </a:p>
        </p:txBody>
      </p:sp>
      <p:sp>
        <p:nvSpPr>
          <p:cNvPr id="5" name="Espace réservé du contenu 2">
            <a:extLst>
              <a:ext uri="{FF2B5EF4-FFF2-40B4-BE49-F238E27FC236}">
                <a16:creationId xmlns:a16="http://schemas.microsoft.com/office/drawing/2014/main" id="{A23054BC-3E31-4263-8600-DDE5AA10C7DA}"/>
              </a:ext>
            </a:extLst>
          </p:cNvPr>
          <p:cNvSpPr txBox="1">
            <a:spLocks/>
          </p:cNvSpPr>
          <p:nvPr>
            <p:custDataLst>
              <p:tags r:id="rId2"/>
            </p:custDataLst>
          </p:nvPr>
        </p:nvSpPr>
        <p:spPr>
          <a:xfrm>
            <a:off x="379640" y="1635646"/>
            <a:ext cx="8384722" cy="337356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altLang="fr-FR" sz="1800" dirty="0"/>
              <a:t>Amélioration des pratiques professionnelles</a:t>
            </a:r>
          </a:p>
          <a:p>
            <a:pPr marL="0" indent="0">
              <a:buNone/>
            </a:pPr>
            <a:r>
              <a:rPr lang="fr-FR" altLang="fr-FR" sz="1800" dirty="0"/>
              <a:t> </a:t>
            </a:r>
          </a:p>
          <a:p>
            <a:pPr>
              <a:buFont typeface="Wingdings" panose="05000000000000000000" pitchFamily="2" charset="2"/>
              <a:buChar char="Ø"/>
            </a:pPr>
            <a:r>
              <a:rPr lang="fr-FR" altLang="fr-FR" sz="1800" dirty="0"/>
              <a:t>Actualisation des connaissances</a:t>
            </a:r>
          </a:p>
          <a:p>
            <a:pPr>
              <a:buFont typeface="Wingdings" panose="05000000000000000000" pitchFamily="2" charset="2"/>
              <a:buChar char="Ø"/>
            </a:pPr>
            <a:endParaRPr lang="fr-FR" altLang="fr-FR" sz="1800" dirty="0"/>
          </a:p>
          <a:p>
            <a:pPr>
              <a:buFont typeface="Wingdings" panose="05000000000000000000" pitchFamily="2" charset="2"/>
              <a:buChar char="Ø"/>
            </a:pPr>
            <a:r>
              <a:rPr lang="fr-FR" altLang="fr-FR" sz="1800" dirty="0"/>
              <a:t>Evolution de la posture professionnelle</a:t>
            </a:r>
          </a:p>
          <a:p>
            <a:pPr lvl="1">
              <a:spcBef>
                <a:spcPts val="900"/>
              </a:spcBef>
            </a:pPr>
            <a:endParaRPr lang="fr-FR" altLang="fr-FR" sz="1050" dirty="0"/>
          </a:p>
        </p:txBody>
      </p:sp>
      <p:pic>
        <p:nvPicPr>
          <p:cNvPr id="3" name="Image 2">
            <a:extLst>
              <a:ext uri="{FF2B5EF4-FFF2-40B4-BE49-F238E27FC236}">
                <a16:creationId xmlns:a16="http://schemas.microsoft.com/office/drawing/2014/main" id="{ADC4067D-CFE0-4FAD-985E-D7B4ED577169}"/>
              </a:ext>
            </a:extLst>
          </p:cNvPr>
          <p:cNvPicPr>
            <a:picLocks noChangeAspect="1"/>
          </p:cNvPicPr>
          <p:nvPr>
            <p:custDataLst>
              <p:tags r:id="rId3"/>
            </p:custDataLst>
          </p:nvPr>
        </p:nvPicPr>
        <p:blipFill>
          <a:blip r:embed="rId6"/>
          <a:stretch>
            <a:fillRect/>
          </a:stretch>
        </p:blipFill>
        <p:spPr>
          <a:xfrm>
            <a:off x="8155279" y="195486"/>
            <a:ext cx="582374" cy="336839"/>
          </a:xfrm>
          <a:prstGeom prst="rect">
            <a:avLst/>
          </a:prstGeom>
        </p:spPr>
      </p:pic>
    </p:spTree>
    <p:extLst>
      <p:ext uri="{BB962C8B-B14F-4D97-AF65-F5344CB8AC3E}">
        <p14:creationId xmlns:p14="http://schemas.microsoft.com/office/powerpoint/2010/main" val="275764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1C97A-C616-4F64-9515-301D0DBEDF36}"/>
              </a:ext>
            </a:extLst>
          </p:cNvPr>
          <p:cNvSpPr>
            <a:spLocks noGrp="1"/>
          </p:cNvSpPr>
          <p:nvPr>
            <p:ph type="title"/>
            <p:custDataLst>
              <p:tags r:id="rId1"/>
            </p:custDataLst>
          </p:nvPr>
        </p:nvSpPr>
        <p:spPr>
          <a:xfrm>
            <a:off x="628650" y="483518"/>
            <a:ext cx="7886700" cy="648072"/>
          </a:xfrm>
        </p:spPr>
        <p:txBody>
          <a:bodyPr>
            <a:normAutofit/>
          </a:bodyPr>
          <a:lstStyle/>
          <a:p>
            <a:r>
              <a:rPr lang="fr-FR" b="1" dirty="0"/>
              <a:t>Aperçu du contenu de formation des SFL</a:t>
            </a:r>
          </a:p>
        </p:txBody>
      </p:sp>
      <p:sp>
        <p:nvSpPr>
          <p:cNvPr id="4" name="Espace réservé du contenu 3">
            <a:extLst>
              <a:ext uri="{FF2B5EF4-FFF2-40B4-BE49-F238E27FC236}">
                <a16:creationId xmlns:a16="http://schemas.microsoft.com/office/drawing/2014/main" id="{92AE7508-B1F9-499F-AB58-C6E0CB008F5E}"/>
              </a:ext>
            </a:extLst>
          </p:cNvPr>
          <p:cNvSpPr txBox="1">
            <a:spLocks noGrp="1"/>
          </p:cNvSpPr>
          <p:nvPr>
            <p:ph sz="half" idx="1"/>
            <p:custDataLst>
              <p:tags r:id="rId2"/>
            </p:custDataLst>
          </p:nvPr>
        </p:nvSpPr>
        <p:spPr>
          <a:xfrm>
            <a:off x="406270" y="987574"/>
            <a:ext cx="3886200" cy="4311437"/>
          </a:xfrm>
          <a:prstGeom prst="rect">
            <a:avLst/>
          </a:prstGeom>
          <a:noFill/>
        </p:spPr>
        <p:txBody>
          <a:bodyPr wrap="square">
            <a:spAutoFit/>
          </a:bodyPr>
          <a:lstStyle/>
          <a:p>
            <a:pPr marL="0" algn="just">
              <a:spcBef>
                <a:spcPts val="150"/>
              </a:spcBef>
            </a:pPr>
            <a:endParaRPr lang="fr-FR" sz="1350" b="1" dirty="0">
              <a:cs typeface="Arial" panose="020B0604020202020204" pitchFamily="34" charset="0"/>
            </a:endParaRPr>
          </a:p>
          <a:p>
            <a:pPr marL="285750" indent="-285750">
              <a:spcBef>
                <a:spcPts val="150"/>
              </a:spcBef>
              <a:buFont typeface="Arial" panose="020B0604020202020204" pitchFamily="34" charset="0"/>
              <a:buChar char="•"/>
            </a:pPr>
            <a:r>
              <a:rPr lang="fr-FR" sz="1350" dirty="0">
                <a:cs typeface="Arial" panose="020B0604020202020204" pitchFamily="34" charset="0"/>
              </a:rPr>
              <a:t>Présentation des </a:t>
            </a:r>
            <a:r>
              <a:rPr lang="fr-FR" sz="1350" b="1" dirty="0">
                <a:cs typeface="Arial" panose="020B0604020202020204" pitchFamily="34" charset="0"/>
              </a:rPr>
              <a:t>différents types de handicap </a:t>
            </a:r>
          </a:p>
          <a:p>
            <a:pPr marL="285750" indent="-285750">
              <a:spcBef>
                <a:spcPts val="150"/>
              </a:spcBef>
              <a:buFont typeface="Arial" panose="020B0604020202020204" pitchFamily="34" charset="0"/>
              <a:buChar char="•"/>
            </a:pPr>
            <a:endParaRPr lang="fr-FR" sz="1350" dirty="0">
              <a:cs typeface="Arial" panose="020B0604020202020204" pitchFamily="34" charset="0"/>
            </a:endParaRPr>
          </a:p>
          <a:p>
            <a:pPr marL="285750" indent="-285750">
              <a:spcBef>
                <a:spcPts val="150"/>
              </a:spcBef>
              <a:buFont typeface="Arial" panose="020B0604020202020204" pitchFamily="34" charset="0"/>
              <a:buChar char="•"/>
            </a:pPr>
            <a:r>
              <a:rPr lang="fr-FR" sz="1350" dirty="0">
                <a:cs typeface="Arial" panose="020B0604020202020204" pitchFamily="34" charset="0"/>
              </a:rPr>
              <a:t>Présentation du </a:t>
            </a:r>
            <a:r>
              <a:rPr lang="fr-FR" sz="1350" b="1" dirty="0">
                <a:cs typeface="Arial" panose="020B0604020202020204" pitchFamily="34" charset="0"/>
              </a:rPr>
              <a:t>secteur médico-social  </a:t>
            </a:r>
          </a:p>
          <a:p>
            <a:pPr marL="285750" indent="-285750">
              <a:spcBef>
                <a:spcPts val="150"/>
              </a:spcBef>
              <a:buClr>
                <a:srgbClr val="A02B93"/>
              </a:buClr>
              <a:buSzPts val="1200"/>
              <a:buFont typeface="Arial" panose="020B0604020202020204" pitchFamily="34" charset="0"/>
              <a:buChar char="•"/>
            </a:pPr>
            <a:endParaRPr lang="fr-FR" sz="1350" dirty="0"/>
          </a:p>
          <a:p>
            <a:pPr marL="285750" indent="-285750">
              <a:spcBef>
                <a:spcPts val="150"/>
              </a:spcBef>
              <a:buClr>
                <a:srgbClr val="A02B93"/>
              </a:buClr>
              <a:buSzPts val="1200"/>
              <a:buFont typeface="Arial" panose="020B0604020202020204" pitchFamily="34" charset="0"/>
              <a:buChar char="•"/>
            </a:pPr>
            <a:r>
              <a:rPr lang="fr-FR" sz="1350" dirty="0"/>
              <a:t>Réflexion sur les </a:t>
            </a:r>
            <a:r>
              <a:rPr lang="fr-FR" sz="1350" b="1" dirty="0"/>
              <a:t>enjeux et les représentations de la sexualité </a:t>
            </a:r>
          </a:p>
          <a:p>
            <a:pPr marL="285750" indent="-285750">
              <a:spcBef>
                <a:spcPts val="150"/>
              </a:spcBef>
              <a:buClr>
                <a:srgbClr val="A02B93"/>
              </a:buClr>
              <a:buSzPts val="1200"/>
              <a:buFont typeface="Arial" panose="020B0604020202020204" pitchFamily="34" charset="0"/>
              <a:buChar char="•"/>
            </a:pPr>
            <a:endParaRPr lang="fr-FR" sz="1350" dirty="0"/>
          </a:p>
          <a:p>
            <a:pPr marL="285750" indent="-285750">
              <a:spcBef>
                <a:spcPts val="150"/>
              </a:spcBef>
              <a:buClr>
                <a:srgbClr val="A02B93"/>
              </a:buClr>
              <a:buSzPts val="1200"/>
              <a:buFont typeface="Arial" panose="020B0604020202020204" pitchFamily="34" charset="0"/>
              <a:buChar char="•"/>
            </a:pPr>
            <a:r>
              <a:rPr lang="fr-FR" sz="1350" b="1" dirty="0"/>
              <a:t>Focus sur les VFF </a:t>
            </a:r>
            <a:r>
              <a:rPr lang="fr-FR" sz="1350" dirty="0"/>
              <a:t>en général et pour les personnes en situation de handicap </a:t>
            </a:r>
          </a:p>
          <a:p>
            <a:pPr marL="285750" indent="-285750">
              <a:spcBef>
                <a:spcPts val="150"/>
              </a:spcBef>
              <a:buClr>
                <a:srgbClr val="A02B93"/>
              </a:buClr>
              <a:buSzPts val="1200"/>
              <a:buFont typeface="Arial" panose="020B0604020202020204" pitchFamily="34" charset="0"/>
              <a:buChar char="•"/>
            </a:pPr>
            <a:endParaRPr lang="fr-FR" sz="1350" dirty="0"/>
          </a:p>
          <a:p>
            <a:pPr marL="285750" indent="-285750">
              <a:spcBef>
                <a:spcPts val="150"/>
              </a:spcBef>
              <a:buClr>
                <a:srgbClr val="A02B93"/>
              </a:buClr>
              <a:buSzPts val="1200"/>
              <a:buFont typeface="Arial" panose="020B0604020202020204" pitchFamily="34" charset="0"/>
              <a:buChar char="•"/>
            </a:pPr>
            <a:r>
              <a:rPr lang="fr-FR" sz="1350" b="1" dirty="0">
                <a:cs typeface="Arial" panose="020B0604020202020204" pitchFamily="34" charset="0"/>
              </a:rPr>
              <a:t>Mise en pratique </a:t>
            </a:r>
            <a:r>
              <a:rPr lang="fr-FR" sz="1350" dirty="0">
                <a:cs typeface="Arial" panose="020B0604020202020204" pitchFamily="34" charset="0"/>
              </a:rPr>
              <a:t>pour les consultations et les ateliers collectifs </a:t>
            </a:r>
            <a:endParaRPr lang="fr-FR" sz="1350" dirty="0"/>
          </a:p>
          <a:p>
            <a:pPr marL="0" algn="just">
              <a:spcBef>
                <a:spcPts val="150"/>
              </a:spcBef>
              <a:buClr>
                <a:srgbClr val="A02B93"/>
              </a:buClr>
              <a:buSzPts val="1200"/>
            </a:pPr>
            <a:endParaRPr lang="fr-FR" sz="1350" dirty="0"/>
          </a:p>
          <a:p>
            <a:pPr marL="0" algn="just">
              <a:spcBef>
                <a:spcPts val="150"/>
              </a:spcBef>
              <a:buClr>
                <a:srgbClr val="A02B93"/>
              </a:buClr>
              <a:buSzPts val="1200"/>
            </a:pPr>
            <a:endParaRPr lang="fr-FR" sz="1350" dirty="0"/>
          </a:p>
        </p:txBody>
      </p:sp>
      <p:sp>
        <p:nvSpPr>
          <p:cNvPr id="5" name="Espace réservé du contenu 4">
            <a:extLst>
              <a:ext uri="{FF2B5EF4-FFF2-40B4-BE49-F238E27FC236}">
                <a16:creationId xmlns:a16="http://schemas.microsoft.com/office/drawing/2014/main" id="{6E80C6EA-E093-4485-B9C2-D43C3D3C6EA6}"/>
              </a:ext>
            </a:extLst>
          </p:cNvPr>
          <p:cNvSpPr>
            <a:spLocks noGrp="1"/>
          </p:cNvSpPr>
          <p:nvPr>
            <p:ph sz="half" idx="2"/>
            <p:custDataLst>
              <p:tags r:id="rId3"/>
            </p:custDataLst>
          </p:nvPr>
        </p:nvSpPr>
        <p:spPr>
          <a:xfrm>
            <a:off x="4851532" y="987574"/>
            <a:ext cx="3886200" cy="3672408"/>
          </a:xfrm>
        </p:spPr>
        <p:txBody>
          <a:bodyPr>
            <a:noAutofit/>
          </a:bodyPr>
          <a:lstStyle/>
          <a:p>
            <a:pPr marL="0" algn="just"/>
            <a:endParaRPr lang="fr-FR" sz="1350" dirty="0"/>
          </a:p>
          <a:p>
            <a:pPr marL="285750" indent="-285750" algn="just">
              <a:buFont typeface="Arial" panose="020B0604020202020204" pitchFamily="34" charset="0"/>
              <a:buChar char="•"/>
            </a:pPr>
            <a:r>
              <a:rPr lang="fr-FR" sz="1350" dirty="0"/>
              <a:t>Présentation des </a:t>
            </a:r>
            <a:r>
              <a:rPr lang="fr-FR" sz="1350" b="1" dirty="0"/>
              <a:t>ressources locales par les acteurs du territoire </a:t>
            </a:r>
          </a:p>
          <a:p>
            <a:pPr marL="285750" indent="-285750" algn="just">
              <a:buFont typeface="Arial" panose="020B0604020202020204" pitchFamily="34" charset="0"/>
              <a:buChar char="•"/>
            </a:pPr>
            <a:endParaRPr lang="fr-FR" sz="1350" dirty="0">
              <a:cs typeface="Arial" panose="020B0604020202020204" pitchFamily="34" charset="0"/>
            </a:endParaRPr>
          </a:p>
          <a:p>
            <a:pPr marL="285750" indent="-285750" algn="just">
              <a:spcBef>
                <a:spcPts val="150"/>
              </a:spcBef>
              <a:buClr>
                <a:srgbClr val="A02B93"/>
              </a:buClr>
              <a:buSzPts val="1200"/>
              <a:buFont typeface="Arial" panose="020B0604020202020204" pitchFamily="34" charset="0"/>
              <a:buChar char="•"/>
            </a:pPr>
            <a:r>
              <a:rPr lang="fr-FR" sz="1350" dirty="0"/>
              <a:t>Présentation de la </a:t>
            </a:r>
            <a:r>
              <a:rPr lang="fr-FR" sz="1350" b="1" dirty="0"/>
              <a:t>boîte à outils </a:t>
            </a:r>
            <a:r>
              <a:rPr lang="fr-FR" sz="1350" dirty="0"/>
              <a:t>générale et régionale </a:t>
            </a:r>
          </a:p>
          <a:p>
            <a:pPr marL="285750" indent="-285750" algn="just">
              <a:spcBef>
                <a:spcPts val="150"/>
              </a:spcBef>
              <a:buClr>
                <a:srgbClr val="A02B93"/>
              </a:buClr>
              <a:buSzPts val="1200"/>
              <a:buFont typeface="Arial" panose="020B0604020202020204" pitchFamily="34" charset="0"/>
              <a:buChar char="•"/>
            </a:pPr>
            <a:endParaRPr lang="fr-FR" sz="1350" dirty="0"/>
          </a:p>
          <a:p>
            <a:pPr marL="285750" indent="-285750" algn="just">
              <a:spcBef>
                <a:spcPts val="150"/>
              </a:spcBef>
              <a:buClr>
                <a:srgbClr val="A02B93"/>
              </a:buClr>
              <a:buSzPts val="1200"/>
              <a:buFont typeface="Arial" panose="020B0604020202020204" pitchFamily="34" charset="0"/>
              <a:buChar char="•"/>
            </a:pPr>
            <a:r>
              <a:rPr lang="fr-FR" sz="1350" b="1" dirty="0"/>
              <a:t>Présentation </a:t>
            </a:r>
            <a:r>
              <a:rPr lang="fr-FR" sz="1350" dirty="0"/>
              <a:t>des attitudes et outils du </a:t>
            </a:r>
            <a:r>
              <a:rPr lang="fr-FR" sz="1350" b="1" dirty="0"/>
              <a:t>counseling</a:t>
            </a:r>
          </a:p>
          <a:p>
            <a:pPr marL="285750" indent="-285750" algn="just">
              <a:spcBef>
                <a:spcPts val="150"/>
              </a:spcBef>
              <a:buClr>
                <a:srgbClr val="A02B93"/>
              </a:buClr>
              <a:buSzPts val="1200"/>
              <a:buFont typeface="Arial" panose="020B0604020202020204" pitchFamily="34" charset="0"/>
              <a:buChar char="•"/>
            </a:pPr>
            <a:endParaRPr lang="fr-FR" sz="1350" dirty="0"/>
          </a:p>
          <a:p>
            <a:pPr marL="285750" indent="-285750" algn="just">
              <a:spcBef>
                <a:spcPts val="150"/>
              </a:spcBef>
              <a:buClr>
                <a:srgbClr val="A02B93"/>
              </a:buClr>
              <a:buSzPts val="1200"/>
              <a:buFont typeface="Arial" panose="020B0604020202020204" pitchFamily="34" charset="0"/>
              <a:buChar char="•"/>
            </a:pPr>
            <a:r>
              <a:rPr lang="fr-FR" sz="1350" dirty="0"/>
              <a:t>Présentation des différentes </a:t>
            </a:r>
            <a:r>
              <a:rPr lang="fr-FR" sz="1350" b="1" dirty="0"/>
              <a:t>positions gynécologiques </a:t>
            </a:r>
            <a:r>
              <a:rPr lang="fr-FR" sz="1350" dirty="0"/>
              <a:t>pour l’examen</a:t>
            </a:r>
          </a:p>
        </p:txBody>
      </p:sp>
      <p:pic>
        <p:nvPicPr>
          <p:cNvPr id="3" name="Image 2">
            <a:extLst>
              <a:ext uri="{FF2B5EF4-FFF2-40B4-BE49-F238E27FC236}">
                <a16:creationId xmlns:a16="http://schemas.microsoft.com/office/drawing/2014/main" id="{F3C79BD9-E874-F70E-5C47-39C36A47E58A}"/>
              </a:ext>
            </a:extLst>
          </p:cNvPr>
          <p:cNvPicPr>
            <a:picLocks noChangeAspect="1"/>
          </p:cNvPicPr>
          <p:nvPr>
            <p:custDataLst>
              <p:tags r:id="rId4"/>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199394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BE627C-BEA7-5246-AC1C-78BC257407F7}"/>
              </a:ext>
            </a:extLst>
          </p:cNvPr>
          <p:cNvSpPr>
            <a:spLocks noGrp="1"/>
          </p:cNvSpPr>
          <p:nvPr>
            <p:ph type="sldNum" sz="quarter" idx="12"/>
            <p:custDataLst>
              <p:tags r:id="rId1"/>
            </p:custDataLst>
          </p:nvPr>
        </p:nvSpPr>
        <p:spPr/>
        <p:txBody>
          <a:bodyPr/>
          <a:lstStyle/>
          <a:p>
            <a:fld id="{733122C9-A0B9-462F-8757-0847AD287B63}" type="slidenum">
              <a:rPr lang="fr-FR" smtClean="0"/>
              <a:pPr/>
              <a:t>25</a:t>
            </a:fld>
            <a:endParaRPr lang="fr-FR" dirty="0"/>
          </a:p>
        </p:txBody>
      </p:sp>
      <p:sp>
        <p:nvSpPr>
          <p:cNvPr id="11" name="Espace réservé du texte 10">
            <a:extLst>
              <a:ext uri="{FF2B5EF4-FFF2-40B4-BE49-F238E27FC236}">
                <a16:creationId xmlns:a16="http://schemas.microsoft.com/office/drawing/2014/main" id="{3FCDBF5D-AC41-8541-8587-FD1227BBF696}"/>
              </a:ext>
            </a:extLst>
          </p:cNvPr>
          <p:cNvSpPr>
            <a:spLocks noGrp="1"/>
          </p:cNvSpPr>
          <p:nvPr>
            <p:ph type="body" sz="quarter" idx="14"/>
            <p:custDataLst>
              <p:tags r:id="rId2"/>
            </p:custDataLst>
          </p:nvPr>
        </p:nvSpPr>
        <p:spPr>
          <a:xfrm>
            <a:off x="323528" y="1347614"/>
            <a:ext cx="8208912" cy="3240360"/>
          </a:xfrm>
        </p:spPr>
        <p:txBody>
          <a:bodyPr/>
          <a:lstStyle/>
          <a:p>
            <a:r>
              <a:rPr lang="fr-FR" dirty="0">
                <a:solidFill>
                  <a:schemeClr val="tx2">
                    <a:lumMod val="60000"/>
                    <a:lumOff val="40000"/>
                  </a:schemeClr>
                </a:solidFill>
              </a:rPr>
              <a:t>UNE SAGE-FEMME RÉFÉRENTE POUR 2 OU 3 ESMS MÉDICALISÉS POUR</a:t>
            </a:r>
            <a:r>
              <a:rPr lang="fr-FR" dirty="0"/>
              <a:t> :</a:t>
            </a:r>
          </a:p>
          <a:p>
            <a:pPr marL="377825" indent="-285750">
              <a:buFont typeface="Arial" panose="020B0604020202020204" pitchFamily="34" charset="0"/>
              <a:buChar char="•"/>
            </a:pPr>
            <a:endParaRPr lang="fr-FR" dirty="0"/>
          </a:p>
          <a:p>
            <a:pPr marL="377825" indent="-285750">
              <a:buFont typeface="Arial" panose="020B0604020202020204" pitchFamily="34" charset="0"/>
              <a:buChar char="•"/>
            </a:pPr>
            <a:r>
              <a:rPr lang="fr-FR" dirty="0"/>
              <a:t>Des consultations gynécologiques de prévention longue (d'une heure). </a:t>
            </a:r>
          </a:p>
          <a:p>
            <a:r>
              <a:rPr lang="fr-FR" dirty="0"/>
              <a:t>Cible: 1 consultation / femme / an</a:t>
            </a:r>
          </a:p>
          <a:p>
            <a:pPr marL="377825" indent="-285750">
              <a:buFont typeface="Arial" panose="020B0604020202020204" pitchFamily="34" charset="0"/>
              <a:buChar char="•"/>
            </a:pPr>
            <a:endParaRPr lang="fr-FR" dirty="0"/>
          </a:p>
          <a:p>
            <a:pPr marL="377825" indent="-285750">
              <a:buFont typeface="Arial" panose="020B0604020202020204" pitchFamily="34" charset="0"/>
              <a:buChar char="•"/>
            </a:pPr>
            <a:r>
              <a:rPr lang="fr-FR" dirty="0"/>
              <a:t>L'animation d'ateliers de sensibilisation aux enjeux de la vie intime, affective et sexuelle et des violences faites aux femmes aux professionnels de l'établissement. </a:t>
            </a:r>
          </a:p>
          <a:p>
            <a:r>
              <a:rPr lang="fr-FR" dirty="0"/>
              <a:t>Cible: 2 interventions / an</a:t>
            </a:r>
          </a:p>
          <a:p>
            <a:pPr marL="377825" indent="-285750">
              <a:buFont typeface="Arial" panose="020B0604020202020204" pitchFamily="34" charset="0"/>
              <a:buChar char="•"/>
            </a:pPr>
            <a:endParaRPr lang="fr-FR" dirty="0"/>
          </a:p>
          <a:p>
            <a:pPr marL="377825" indent="-285750">
              <a:buFont typeface="Arial" panose="020B0604020202020204" pitchFamily="34" charset="0"/>
              <a:buChar char="•"/>
            </a:pPr>
            <a:r>
              <a:rPr lang="fr-FR" dirty="0"/>
              <a:t>L'animation d'ateliers de sensibilisation aux enjeux de la vie intime, affective et sexuelle et des violences faites aux femmes à l'ensemble des personnes accueillies. </a:t>
            </a:r>
          </a:p>
          <a:p>
            <a:r>
              <a:rPr lang="fr-FR" dirty="0"/>
              <a:t>Cible: 1 intervention / an</a:t>
            </a:r>
          </a:p>
          <a:p>
            <a:endParaRPr lang="fr-FR" dirty="0"/>
          </a:p>
          <a:p>
            <a:endParaRPr lang="fr-FR" dirty="0"/>
          </a:p>
        </p:txBody>
      </p:sp>
      <p:sp>
        <p:nvSpPr>
          <p:cNvPr id="6" name="Espace réservé de la date 5">
            <a:extLst>
              <a:ext uri="{FF2B5EF4-FFF2-40B4-BE49-F238E27FC236}">
                <a16:creationId xmlns:a16="http://schemas.microsoft.com/office/drawing/2014/main" id="{408DF94F-7EC8-514F-BD30-2DE91B813069}"/>
              </a:ext>
            </a:extLst>
          </p:cNvPr>
          <p:cNvSpPr>
            <a:spLocks noGrp="1"/>
          </p:cNvSpPr>
          <p:nvPr>
            <p:ph type="dt" sz="half" idx="2"/>
            <p:custDataLst>
              <p:tags r:id="rId3"/>
            </p:custDataLst>
          </p:nvPr>
        </p:nvSpPr>
        <p:spPr/>
        <p:txBody>
          <a:bodyPr/>
          <a:lstStyle/>
          <a:p>
            <a:fld id="{32CFB02D-EF7F-1043-83B7-22E52266F620}" type="datetime1">
              <a:rPr lang="fr-FR" cap="all" smtClean="0"/>
              <a:t>19/03/2025</a:t>
            </a:fld>
            <a:endParaRPr lang="fr-FR" cap="all" dirty="0"/>
          </a:p>
        </p:txBody>
      </p:sp>
      <p:sp>
        <p:nvSpPr>
          <p:cNvPr id="9" name="Titre 8">
            <a:extLst>
              <a:ext uri="{FF2B5EF4-FFF2-40B4-BE49-F238E27FC236}">
                <a16:creationId xmlns:a16="http://schemas.microsoft.com/office/drawing/2014/main" id="{4803410A-B25D-634A-B8FB-9F3C11EC4A3A}"/>
              </a:ext>
            </a:extLst>
          </p:cNvPr>
          <p:cNvSpPr>
            <a:spLocks noGrp="1"/>
          </p:cNvSpPr>
          <p:nvPr>
            <p:ph type="title"/>
            <p:custDataLst>
              <p:tags r:id="rId4"/>
            </p:custDataLst>
          </p:nvPr>
        </p:nvSpPr>
        <p:spPr/>
        <p:txBody>
          <a:bodyPr>
            <a:normAutofit/>
          </a:bodyPr>
          <a:lstStyle/>
          <a:p>
            <a:r>
              <a:rPr lang="fr-FR" sz="1600" dirty="0"/>
              <a:t>Cadre de l’intervention des </a:t>
            </a:r>
            <a:r>
              <a:rPr lang="fr-FR" sz="1600" dirty="0" err="1"/>
              <a:t>sages-femmes</a:t>
            </a:r>
            <a:r>
              <a:rPr lang="fr-FR" sz="1600" dirty="0"/>
              <a:t> libérales</a:t>
            </a:r>
          </a:p>
        </p:txBody>
      </p:sp>
      <p:pic>
        <p:nvPicPr>
          <p:cNvPr id="3" name="Image 2">
            <a:extLst>
              <a:ext uri="{FF2B5EF4-FFF2-40B4-BE49-F238E27FC236}">
                <a16:creationId xmlns:a16="http://schemas.microsoft.com/office/drawing/2014/main" id="{FB339B03-5954-7B4D-EEE0-070122181DD3}"/>
              </a:ext>
            </a:extLst>
          </p:cNvPr>
          <p:cNvPicPr>
            <a:picLocks noChangeAspect="1"/>
          </p:cNvPicPr>
          <p:nvPr>
            <p:custDataLst>
              <p:tags r:id="rId5"/>
            </p:custDataLst>
          </p:nvPr>
        </p:nvPicPr>
        <p:blipFill>
          <a:blip r:embed="rId7"/>
          <a:stretch>
            <a:fillRect/>
          </a:stretch>
        </p:blipFill>
        <p:spPr>
          <a:xfrm>
            <a:off x="8155279" y="195486"/>
            <a:ext cx="582374" cy="336839"/>
          </a:xfrm>
          <a:prstGeom prst="rect">
            <a:avLst/>
          </a:prstGeom>
        </p:spPr>
      </p:pic>
    </p:spTree>
    <p:extLst>
      <p:ext uri="{BB962C8B-B14F-4D97-AF65-F5344CB8AC3E}">
        <p14:creationId xmlns:p14="http://schemas.microsoft.com/office/powerpoint/2010/main" val="66817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26</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6" name="Espace réservé du texte 5">
            <a:extLst>
              <a:ext uri="{FF2B5EF4-FFF2-40B4-BE49-F238E27FC236}">
                <a16:creationId xmlns:a16="http://schemas.microsoft.com/office/drawing/2014/main" id="{0AB48ED5-418C-F640-8AB7-E75C104C25CB}"/>
              </a:ext>
            </a:extLst>
          </p:cNvPr>
          <p:cNvSpPr>
            <a:spLocks noGrp="1"/>
          </p:cNvSpPr>
          <p:nvPr>
            <p:ph type="body" sz="quarter" idx="13"/>
            <p:custDataLst>
              <p:tags r:id="rId3"/>
            </p:custDataLst>
          </p:nvPr>
        </p:nvSpPr>
        <p:spPr/>
        <p:txBody>
          <a:bodyPr/>
          <a:lstStyle/>
          <a:p>
            <a:r>
              <a:rPr lang="fr-FR" dirty="0"/>
              <a:t>Sage-femme libérale sur base de volontariat (convention)</a:t>
            </a:r>
          </a:p>
          <a:p>
            <a:endParaRPr lang="fr-FR"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4"/>
            </p:custDataLst>
          </p:nvPr>
        </p:nvSpPr>
        <p:spPr/>
        <p:txBody>
          <a:bodyPr>
            <a:normAutofit fontScale="90000"/>
          </a:bodyPr>
          <a:lstStyle/>
          <a:p>
            <a:r>
              <a:rPr lang="fr-FR" sz="2200" dirty="0"/>
              <a:t>La formation des </a:t>
            </a:r>
            <a:r>
              <a:rPr lang="fr-FR" sz="2200" dirty="0" err="1"/>
              <a:t>sages-femmes</a:t>
            </a:r>
            <a:br>
              <a:rPr lang="fr-FR" sz="1200" dirty="0"/>
            </a:br>
            <a:endParaRPr lang="fr-FR" sz="2400" dirty="0"/>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5"/>
            </p:custDataLst>
          </p:nvPr>
        </p:nvSpPr>
        <p:spPr/>
        <p:txBody>
          <a:bodyPr/>
          <a:lstStyle/>
          <a:p>
            <a:r>
              <a:rPr lang="fr-FR" dirty="0"/>
              <a:t>PÉRIODE DE FORMATION :</a:t>
            </a:r>
          </a:p>
          <a:p>
            <a:endParaRPr lang="fr-FR" dirty="0"/>
          </a:p>
          <a:p>
            <a:pPr marL="377825" indent="-285750">
              <a:buFont typeface="Arial" panose="020B0604020202020204" pitchFamily="34" charset="0"/>
              <a:buChar char="•"/>
            </a:pPr>
            <a:r>
              <a:rPr lang="fr-FR" b="1" dirty="0"/>
              <a:t>3 jours de 7h consécutives en présentiel pour 10 à 14 SF (21h de formation)</a:t>
            </a:r>
          </a:p>
          <a:p>
            <a:pPr marL="377825" indent="-285750">
              <a:buFont typeface="Arial" panose="020B0604020202020204" pitchFamily="34" charset="0"/>
              <a:buChar char="•"/>
            </a:pPr>
            <a:r>
              <a:rPr lang="fr-FR" b="1" dirty="0"/>
              <a:t>Premières formations en région CVL </a:t>
            </a:r>
            <a:r>
              <a:rPr lang="fr-FR" b="1" dirty="0">
                <a:sym typeface="Wingdings" panose="05000000000000000000" pitchFamily="2" charset="2"/>
              </a:rPr>
              <a:t> septembre 2025 et janvier</a:t>
            </a:r>
            <a:r>
              <a:rPr lang="fr-FR" b="1" dirty="0"/>
              <a:t> 2026</a:t>
            </a:r>
          </a:p>
          <a:p>
            <a:endParaRPr lang="fr-FR" dirty="0"/>
          </a:p>
        </p:txBody>
      </p:sp>
    </p:spTree>
    <p:extLst>
      <p:ext uri="{BB962C8B-B14F-4D97-AF65-F5344CB8AC3E}">
        <p14:creationId xmlns:p14="http://schemas.microsoft.com/office/powerpoint/2010/main" val="251251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BE627C-BEA7-5246-AC1C-78BC257407F7}"/>
              </a:ext>
            </a:extLst>
          </p:cNvPr>
          <p:cNvSpPr>
            <a:spLocks noGrp="1"/>
          </p:cNvSpPr>
          <p:nvPr>
            <p:ph type="sldNum" sz="quarter" idx="12"/>
            <p:custDataLst>
              <p:tags r:id="rId1"/>
            </p:custDataLst>
          </p:nvPr>
        </p:nvSpPr>
        <p:spPr/>
        <p:txBody>
          <a:bodyPr/>
          <a:lstStyle/>
          <a:p>
            <a:fld id="{733122C9-A0B9-462F-8757-0847AD287B63}" type="slidenum">
              <a:rPr lang="fr-FR" smtClean="0"/>
              <a:pPr/>
              <a:t>27</a:t>
            </a:fld>
            <a:endParaRPr lang="fr-FR" dirty="0"/>
          </a:p>
        </p:txBody>
      </p:sp>
      <p:sp>
        <p:nvSpPr>
          <p:cNvPr id="11" name="Espace réservé du texte 10">
            <a:extLst>
              <a:ext uri="{FF2B5EF4-FFF2-40B4-BE49-F238E27FC236}">
                <a16:creationId xmlns:a16="http://schemas.microsoft.com/office/drawing/2014/main" id="{3FCDBF5D-AC41-8541-8587-FD1227BBF696}"/>
              </a:ext>
            </a:extLst>
          </p:cNvPr>
          <p:cNvSpPr>
            <a:spLocks noGrp="1"/>
          </p:cNvSpPr>
          <p:nvPr>
            <p:ph type="body" sz="quarter" idx="14"/>
            <p:custDataLst>
              <p:tags r:id="rId2"/>
            </p:custDataLst>
          </p:nvPr>
        </p:nvSpPr>
        <p:spPr>
          <a:xfrm>
            <a:off x="323528" y="1347614"/>
            <a:ext cx="8208912" cy="3240360"/>
          </a:xfrm>
        </p:spPr>
        <p:txBody>
          <a:bodyPr/>
          <a:lstStyle/>
          <a:p>
            <a:r>
              <a:rPr lang="fr-FR" dirty="0"/>
              <a:t>L’ÉTABLISSEMENT QUI : </a:t>
            </a:r>
          </a:p>
          <a:p>
            <a:endParaRPr lang="fr-FR" dirty="0"/>
          </a:p>
          <a:p>
            <a:pPr marL="377825" indent="-285750">
              <a:buFont typeface="Wingdings" panose="05000000000000000000" pitchFamily="2" charset="2"/>
              <a:buChar char="Ø"/>
            </a:pPr>
            <a:r>
              <a:rPr lang="fr-FR" dirty="0"/>
              <a:t>Est en lien avec la Sage-femme et la cheffe de projet </a:t>
            </a:r>
            <a:r>
              <a:rPr lang="fr-FR" dirty="0" err="1"/>
              <a:t>Handigynéco</a:t>
            </a:r>
            <a:endParaRPr lang="fr-FR" dirty="0"/>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S'assure de l'information, de la préparation à la consultation et à l'intervention de la sage-femme</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S'assure du bon accueil de la sage-femme (pièce et matériel à disposition, organisation des interventions, informations sur les PSH...)</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Fais le lien pour la continuité des soins</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Reco HAS et nomination d’un référent/personne-ressource</a:t>
            </a:r>
          </a:p>
          <a:p>
            <a:endParaRPr lang="fr-FR" dirty="0"/>
          </a:p>
        </p:txBody>
      </p:sp>
      <p:sp>
        <p:nvSpPr>
          <p:cNvPr id="6" name="Espace réservé de la date 5">
            <a:extLst>
              <a:ext uri="{FF2B5EF4-FFF2-40B4-BE49-F238E27FC236}">
                <a16:creationId xmlns:a16="http://schemas.microsoft.com/office/drawing/2014/main" id="{408DF94F-7EC8-514F-BD30-2DE91B813069}"/>
              </a:ext>
            </a:extLst>
          </p:cNvPr>
          <p:cNvSpPr>
            <a:spLocks noGrp="1"/>
          </p:cNvSpPr>
          <p:nvPr>
            <p:ph type="dt" sz="half" idx="2"/>
            <p:custDataLst>
              <p:tags r:id="rId3"/>
            </p:custDataLst>
          </p:nvPr>
        </p:nvSpPr>
        <p:spPr/>
        <p:txBody>
          <a:bodyPr/>
          <a:lstStyle/>
          <a:p>
            <a:fld id="{32CFB02D-EF7F-1043-83B7-22E52266F620}" type="datetime1">
              <a:rPr lang="fr-FR" cap="all" smtClean="0"/>
              <a:t>19/03/2025</a:t>
            </a:fld>
            <a:endParaRPr lang="fr-FR" cap="all" dirty="0"/>
          </a:p>
        </p:txBody>
      </p:sp>
      <p:sp>
        <p:nvSpPr>
          <p:cNvPr id="9" name="Titre 8">
            <a:extLst>
              <a:ext uri="{FF2B5EF4-FFF2-40B4-BE49-F238E27FC236}">
                <a16:creationId xmlns:a16="http://schemas.microsoft.com/office/drawing/2014/main" id="{4803410A-B25D-634A-B8FB-9F3C11EC4A3A}"/>
              </a:ext>
            </a:extLst>
          </p:cNvPr>
          <p:cNvSpPr>
            <a:spLocks noGrp="1"/>
          </p:cNvSpPr>
          <p:nvPr>
            <p:ph type="title"/>
            <p:custDataLst>
              <p:tags r:id="rId4"/>
            </p:custDataLst>
          </p:nvPr>
        </p:nvSpPr>
        <p:spPr/>
        <p:txBody>
          <a:bodyPr>
            <a:normAutofit/>
          </a:bodyPr>
          <a:lstStyle/>
          <a:p>
            <a:r>
              <a:rPr lang="fr-FR" sz="2400" dirty="0"/>
              <a:t>Le rôle des établissements</a:t>
            </a:r>
          </a:p>
        </p:txBody>
      </p:sp>
    </p:spTree>
    <p:extLst>
      <p:ext uri="{BB962C8B-B14F-4D97-AF65-F5344CB8AC3E}">
        <p14:creationId xmlns:p14="http://schemas.microsoft.com/office/powerpoint/2010/main" val="3865960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7D25B-1FDA-4DEA-A246-C9A43A1C08AB}"/>
              </a:ext>
            </a:extLst>
          </p:cNvPr>
          <p:cNvSpPr>
            <a:spLocks noGrp="1"/>
          </p:cNvSpPr>
          <p:nvPr>
            <p:ph type="title"/>
            <p:custDataLst>
              <p:tags r:id="rId1"/>
            </p:custDataLst>
          </p:nvPr>
        </p:nvSpPr>
        <p:spPr/>
        <p:txBody>
          <a:bodyPr/>
          <a:lstStyle/>
          <a:p>
            <a:r>
              <a:rPr lang="fr-FR" dirty="0"/>
              <a:t>Le rôle du chef de projet </a:t>
            </a:r>
          </a:p>
        </p:txBody>
      </p:sp>
      <p:sp>
        <p:nvSpPr>
          <p:cNvPr id="3" name="Espace réservé du contenu 2">
            <a:extLst>
              <a:ext uri="{FF2B5EF4-FFF2-40B4-BE49-F238E27FC236}">
                <a16:creationId xmlns:a16="http://schemas.microsoft.com/office/drawing/2014/main" id="{522175C8-3E7D-4DB2-8BFB-5E209F1AAC4E}"/>
              </a:ext>
            </a:extLst>
          </p:cNvPr>
          <p:cNvSpPr>
            <a:spLocks noGrp="1"/>
          </p:cNvSpPr>
          <p:nvPr>
            <p:ph idx="1"/>
            <p:custDataLst>
              <p:tags r:id="rId2"/>
            </p:custDataLst>
          </p:nvPr>
        </p:nvSpPr>
        <p:spPr>
          <a:xfrm>
            <a:off x="323850" y="1347614"/>
            <a:ext cx="8424863" cy="3312365"/>
          </a:xfrm>
        </p:spPr>
        <p:txBody>
          <a:bodyPr/>
          <a:lstStyle/>
          <a:p>
            <a:pPr marL="377825" indent="-285750">
              <a:buFont typeface="Wingdings" panose="05000000000000000000" pitchFamily="2" charset="2"/>
              <a:buChar char="Ø"/>
            </a:pPr>
            <a:r>
              <a:rPr lang="fr-FR" dirty="0"/>
              <a:t>Participe au diagnostic des besoins, des ressources du territoire</a:t>
            </a:r>
          </a:p>
          <a:p>
            <a:pPr marL="377825" indent="-285750">
              <a:buFont typeface="Wingdings" panose="05000000000000000000" pitchFamily="2" charset="2"/>
              <a:buChar char="Ø"/>
            </a:pPr>
            <a:r>
              <a:rPr lang="fr-FR" dirty="0"/>
              <a:t>Identifie les </a:t>
            </a:r>
            <a:r>
              <a:rPr lang="fr-FR" dirty="0" err="1"/>
              <a:t>sages-femmes</a:t>
            </a:r>
            <a:r>
              <a:rPr lang="fr-FR" dirty="0"/>
              <a:t> volontaires, en lien avec ARS</a:t>
            </a:r>
          </a:p>
          <a:p>
            <a:pPr marL="377825" indent="-285750">
              <a:buFont typeface="Wingdings" panose="05000000000000000000" pitchFamily="2" charset="2"/>
              <a:buChar char="Ø"/>
            </a:pPr>
            <a:r>
              <a:rPr lang="fr-FR" dirty="0"/>
              <a:t>Identifie les ESMS pouvant bénéficier du dispositif, en lien avec l’ARS</a:t>
            </a:r>
          </a:p>
          <a:p>
            <a:pPr marL="377825" indent="-285750">
              <a:buFont typeface="Wingdings" panose="05000000000000000000" pitchFamily="2" charset="2"/>
              <a:buChar char="Ø"/>
            </a:pPr>
            <a:r>
              <a:rPr lang="fr-FR" dirty="0"/>
              <a:t>Coordonne la mise en place des actions de formation auprès des </a:t>
            </a:r>
            <a:r>
              <a:rPr lang="fr-FR" dirty="0" err="1"/>
              <a:t>sages-femmes</a:t>
            </a:r>
            <a:endParaRPr lang="fr-FR" dirty="0"/>
          </a:p>
          <a:p>
            <a:pPr marL="377825" indent="-285750">
              <a:buFont typeface="Wingdings" panose="05000000000000000000" pitchFamily="2" charset="2"/>
              <a:buChar char="Ø"/>
            </a:pPr>
            <a:r>
              <a:rPr lang="fr-FR" dirty="0"/>
              <a:t>Coordonne la mise en place des actions d’information et de sensibilisation auprès des ESMS (visites notamment)</a:t>
            </a:r>
          </a:p>
          <a:p>
            <a:pPr marL="377825" lvl="0" indent="-285750">
              <a:buFont typeface="Wingdings" panose="05000000000000000000" pitchFamily="2" charset="2"/>
              <a:buChar char="Ø"/>
            </a:pPr>
            <a:r>
              <a:rPr lang="fr-FR" dirty="0"/>
              <a:t>Effectue des actions de communication et de promotion sur la démarche</a:t>
            </a:r>
          </a:p>
          <a:p>
            <a:pPr marL="377825" lvl="0" indent="-285750">
              <a:buFont typeface="Wingdings" panose="05000000000000000000" pitchFamily="2" charset="2"/>
              <a:buChar char="Ø"/>
            </a:pPr>
            <a:r>
              <a:rPr lang="fr-FR" dirty="0"/>
              <a:t>Recueille et traite les interventions des sages femmes (enregistrement/facturation)</a:t>
            </a:r>
          </a:p>
          <a:p>
            <a:pPr marL="377825" lvl="0" indent="-285750">
              <a:buFont typeface="Wingdings" panose="05000000000000000000" pitchFamily="2" charset="2"/>
              <a:buChar char="Ø"/>
            </a:pPr>
            <a:r>
              <a:rPr lang="fr-FR" dirty="0"/>
              <a:t>Participe aux recensements territoriaux de l’offre de soins et des professionnels/cabinets accessibles aux handicaps </a:t>
            </a:r>
          </a:p>
        </p:txBody>
      </p:sp>
      <p:sp>
        <p:nvSpPr>
          <p:cNvPr id="4" name="Espace réservé de la date 3">
            <a:extLst>
              <a:ext uri="{FF2B5EF4-FFF2-40B4-BE49-F238E27FC236}">
                <a16:creationId xmlns:a16="http://schemas.microsoft.com/office/drawing/2014/main" id="{D68AA47F-E038-482A-B9E7-5E98C21BF8C1}"/>
              </a:ext>
            </a:extLst>
          </p:cNvPr>
          <p:cNvSpPr>
            <a:spLocks noGrp="1"/>
          </p:cNvSpPr>
          <p:nvPr>
            <p:ph type="dt" sz="half" idx="10"/>
            <p:custDataLst>
              <p:tags r:id="rId3"/>
            </p:custDataLst>
          </p:nvPr>
        </p:nvSpPr>
        <p:spPr/>
        <p:txBody>
          <a:bodyPr/>
          <a:lstStyle/>
          <a:p>
            <a:fld id="{2149CF2F-1ED2-4E4D-A367-5E1A8E9104EA}" type="datetime1">
              <a:rPr lang="fr-FR" smtClean="0"/>
              <a:t>19/03/2025</a:t>
            </a:fld>
            <a:endParaRPr lang="fr-FR" dirty="0"/>
          </a:p>
        </p:txBody>
      </p:sp>
      <p:sp>
        <p:nvSpPr>
          <p:cNvPr id="5" name="Espace réservé du pied de page 4">
            <a:extLst>
              <a:ext uri="{FF2B5EF4-FFF2-40B4-BE49-F238E27FC236}">
                <a16:creationId xmlns:a16="http://schemas.microsoft.com/office/drawing/2014/main" id="{1D925196-668A-4544-9B40-60BC08DB2BF7}"/>
              </a:ext>
            </a:extLst>
          </p:cNvPr>
          <p:cNvSpPr>
            <a:spLocks noGrp="1"/>
          </p:cNvSpPr>
          <p:nvPr>
            <p:ph type="ftr" sz="quarter" idx="11"/>
            <p:custDataLst>
              <p:tags r:id="rId4"/>
            </p:custDataLst>
          </p:nvPr>
        </p:nvSpPr>
        <p:spPr/>
        <p:txBody>
          <a:bodyPr/>
          <a:lstStyle/>
          <a:p>
            <a:endParaRPr lang="fr-FR"/>
          </a:p>
        </p:txBody>
      </p:sp>
      <p:sp>
        <p:nvSpPr>
          <p:cNvPr id="6" name="Espace réservé du numéro de diapositive 5">
            <a:extLst>
              <a:ext uri="{FF2B5EF4-FFF2-40B4-BE49-F238E27FC236}">
                <a16:creationId xmlns:a16="http://schemas.microsoft.com/office/drawing/2014/main" id="{81D867A6-BE68-491C-BF72-DC3A762A14F4}"/>
              </a:ext>
            </a:extLst>
          </p:cNvPr>
          <p:cNvSpPr>
            <a:spLocks noGrp="1"/>
          </p:cNvSpPr>
          <p:nvPr>
            <p:ph type="sldNum" sz="quarter" idx="12"/>
            <p:custDataLst>
              <p:tags r:id="rId5"/>
            </p:custDataLst>
          </p:nvPr>
        </p:nvSpPr>
        <p:spPr/>
        <p:txBody>
          <a:bodyPr/>
          <a:lstStyle/>
          <a:p>
            <a:fld id="{5CDC9A68-77E0-4C3D-864A-1EC5B83B3ECF}" type="slidenum">
              <a:rPr lang="fr-FR" smtClean="0"/>
              <a:t>28</a:t>
            </a:fld>
            <a:endParaRPr lang="fr-FR"/>
          </a:p>
        </p:txBody>
      </p:sp>
    </p:spTree>
    <p:extLst>
      <p:ext uri="{BB962C8B-B14F-4D97-AF65-F5344CB8AC3E}">
        <p14:creationId xmlns:p14="http://schemas.microsoft.com/office/powerpoint/2010/main" val="76713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B5020-E930-469F-AB6A-C1173375DE4F}"/>
              </a:ext>
            </a:extLst>
          </p:cNvPr>
          <p:cNvSpPr>
            <a:spLocks noGrp="1"/>
          </p:cNvSpPr>
          <p:nvPr>
            <p:ph type="title"/>
            <p:custDataLst>
              <p:tags r:id="rId1"/>
            </p:custDataLst>
          </p:nvPr>
        </p:nvSpPr>
        <p:spPr>
          <a:xfrm>
            <a:off x="628650" y="490313"/>
            <a:ext cx="3024554" cy="4162874"/>
          </a:xfrm>
        </p:spPr>
        <p:txBody>
          <a:bodyPr/>
          <a:lstStyle/>
          <a:p>
            <a:pPr algn="ctr"/>
            <a:r>
              <a:rPr lang="fr-FR" b="1" dirty="0">
                <a:solidFill>
                  <a:schemeClr val="accent1">
                    <a:lumMod val="75000"/>
                  </a:schemeClr>
                </a:solidFill>
              </a:rPr>
              <a:t>Calendrier prévisionnel de déploiement</a:t>
            </a:r>
          </a:p>
        </p:txBody>
      </p:sp>
      <p:pic>
        <p:nvPicPr>
          <p:cNvPr id="4" name="Image 3">
            <a:extLst>
              <a:ext uri="{FF2B5EF4-FFF2-40B4-BE49-F238E27FC236}">
                <a16:creationId xmlns:a16="http://schemas.microsoft.com/office/drawing/2014/main" id="{D58C8312-52B6-82BC-03B3-4039CA51B8C5}"/>
              </a:ext>
            </a:extLst>
          </p:cNvPr>
          <p:cNvPicPr>
            <a:picLocks noChangeAspect="1"/>
          </p:cNvPicPr>
          <p:nvPr>
            <p:custDataLst>
              <p:tags r:id="rId2"/>
            </p:custDataLst>
          </p:nvPr>
        </p:nvPicPr>
        <p:blipFill>
          <a:blip r:embed="rId6"/>
          <a:stretch>
            <a:fillRect/>
          </a:stretch>
        </p:blipFill>
        <p:spPr>
          <a:xfrm>
            <a:off x="1691680" y="124487"/>
            <a:ext cx="579170" cy="335309"/>
          </a:xfrm>
          <a:prstGeom prst="rect">
            <a:avLst/>
          </a:prstGeom>
        </p:spPr>
      </p:pic>
      <p:pic>
        <p:nvPicPr>
          <p:cNvPr id="9" name="Espace réservé du contenu 8">
            <a:extLst>
              <a:ext uri="{FF2B5EF4-FFF2-40B4-BE49-F238E27FC236}">
                <a16:creationId xmlns:a16="http://schemas.microsoft.com/office/drawing/2014/main" id="{B215D05C-0B84-42E1-8BF0-156AA3963D34}"/>
              </a:ext>
            </a:extLst>
          </p:cNvPr>
          <p:cNvPicPr>
            <a:picLocks noGrp="1" noChangeAspect="1"/>
          </p:cNvPicPr>
          <p:nvPr>
            <p:ph idx="1"/>
            <p:custDataLst>
              <p:tags r:id="rId3"/>
            </p:custDataLst>
          </p:nvPr>
        </p:nvPicPr>
        <p:blipFill>
          <a:blip r:embed="rId7"/>
          <a:stretch>
            <a:fillRect/>
          </a:stretch>
        </p:blipFill>
        <p:spPr>
          <a:xfrm>
            <a:off x="3923928" y="124487"/>
            <a:ext cx="4680520" cy="4564951"/>
          </a:xfrm>
        </p:spPr>
      </p:pic>
    </p:spTree>
    <p:extLst>
      <p:ext uri="{BB962C8B-B14F-4D97-AF65-F5344CB8AC3E}">
        <p14:creationId xmlns:p14="http://schemas.microsoft.com/office/powerpoint/2010/main" val="219787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e la date 1"/>
          <p:cNvSpPr>
            <a:spLocks noGrp="1"/>
          </p:cNvSpPr>
          <p:nvPr>
            <p:ph type="dt" sz="half" idx="2"/>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4F9C7A-68E5-0042-9946-4669E134DC3E}"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19/03/2025</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Espace réservé du texte 6">
            <a:extLst>
              <a:ext uri="{FF2B5EF4-FFF2-40B4-BE49-F238E27FC236}">
                <a16:creationId xmlns:a16="http://schemas.microsoft.com/office/drawing/2014/main" id="{75D87427-63DC-455F-B77D-EF1BD57C9192}"/>
              </a:ext>
            </a:extLst>
          </p:cNvPr>
          <p:cNvSpPr>
            <a:spLocks noGrp="1"/>
          </p:cNvSpPr>
          <p:nvPr>
            <p:ph type="body" sz="quarter" idx="13"/>
            <p:custDataLst>
              <p:tags r:id="rId3"/>
            </p:custDataLst>
          </p:nvPr>
        </p:nvSpPr>
        <p:spPr/>
        <p:txBody>
          <a:bodyPr/>
          <a:lstStyle/>
          <a:p>
            <a:r>
              <a:rPr lang="fr-FR" dirty="0"/>
              <a:t>« Promouvoir de façon positive l’intimité, l’autonomie affective, sexuelle, relationnelle et le soutien à la parentalité des personnes en situation de handicap »</a:t>
            </a:r>
          </a:p>
          <a:p>
            <a:endParaRPr lang="fr-FR"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4"/>
            </p:custDataLst>
          </p:nvPr>
        </p:nvSpPr>
        <p:spPr/>
        <p:txBody>
          <a:bodyPr>
            <a:normAutofit/>
          </a:bodyPr>
          <a:lstStyle/>
          <a:p>
            <a:pPr algn="ctr"/>
            <a:r>
              <a:rPr lang="fr-FR" sz="2000" dirty="0"/>
              <a:t>Depuis 10 ans, la continuité d’un projet à APF France handicap :</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5"/>
            </p:custDataLst>
          </p:nvPr>
        </p:nvSpPr>
        <p:spPr>
          <a:xfrm>
            <a:off x="179512" y="1707654"/>
            <a:ext cx="8640960" cy="2880320"/>
          </a:xfrm>
        </p:spPr>
        <p:txBody>
          <a:bodyPr/>
          <a:lstStyle/>
          <a:p>
            <a:pPr algn="just"/>
            <a:endParaRPr lang="fr-FR" dirty="0">
              <a:latin typeface="Arial" panose="020B0604020202020204" pitchFamily="34" charset="0"/>
              <a:cs typeface="Arial" panose="020B0604020202020204" pitchFamily="34" charset="0"/>
            </a:endParaRPr>
          </a:p>
          <a:p>
            <a:pPr algn="just"/>
            <a:r>
              <a:rPr lang="fr-FR" b="1" dirty="0"/>
              <a:t>=&gt; </a:t>
            </a:r>
            <a:r>
              <a:rPr lang="fr-FR" b="1" dirty="0">
                <a:latin typeface="Arial" panose="020B0604020202020204" pitchFamily="34" charset="0"/>
                <a:cs typeface="Arial" panose="020B0604020202020204" pitchFamily="34" charset="0"/>
              </a:rPr>
              <a:t>2014 : </a:t>
            </a:r>
            <a:r>
              <a:rPr lang="fr-FR" dirty="0">
                <a:latin typeface="Arial" panose="020B0604020202020204" pitchFamily="34" charset="0"/>
                <a:cs typeface="Arial" panose="020B0604020202020204" pitchFamily="34" charset="0"/>
              </a:rPr>
              <a:t>équipe expérimentale dans le 37, dédiée à la parentalité des personnes en situation de handicap moteur </a:t>
            </a:r>
          </a:p>
          <a:p>
            <a:pPr algn="just"/>
            <a:endParaRPr lang="fr-FR" dirty="0">
              <a:latin typeface="Arial" panose="020B0604020202020204" pitchFamily="34" charset="0"/>
              <a:cs typeface="Arial" panose="020B0604020202020204" pitchFamily="34" charset="0"/>
            </a:endParaRPr>
          </a:p>
          <a:p>
            <a:pPr algn="just"/>
            <a:r>
              <a:rPr lang="fr-FR" b="1" dirty="0"/>
              <a:t>=&gt; </a:t>
            </a:r>
            <a:r>
              <a:rPr lang="fr-FR" b="1" dirty="0">
                <a:latin typeface="Arial" panose="020B0604020202020204" pitchFamily="34" charset="0"/>
                <a:cs typeface="Arial" panose="020B0604020202020204" pitchFamily="34" charset="0"/>
              </a:rPr>
              <a:t>2022</a:t>
            </a:r>
            <a:r>
              <a:rPr lang="fr-FR" dirty="0">
                <a:latin typeface="Arial" panose="020B0604020202020204" pitchFamily="34" charset="0"/>
                <a:cs typeface="Arial" panose="020B0604020202020204" pitchFamily="34" charset="0"/>
              </a:rPr>
              <a:t> : développement au travers de 2 dispositifs :</a:t>
            </a:r>
          </a:p>
          <a:p>
            <a:pPr algn="just"/>
            <a:r>
              <a:rPr lang="fr-FR" dirty="0">
                <a:latin typeface="Arial" panose="020B0604020202020204" pitchFamily="34" charset="0"/>
                <a:cs typeface="Arial" panose="020B0604020202020204" pitchFamily="34" charset="0"/>
              </a:rPr>
              <a:t>	- Le </a:t>
            </a:r>
            <a:r>
              <a:rPr lang="fr-FR" dirty="0"/>
              <a:t>SAPPH : service régional d’accompagnement à la parentalité et à la périnatalité pour les 		personnes en situation de handicap (devenu aujourd’hui </a:t>
            </a:r>
            <a:r>
              <a:rPr lang="fr-FR" b="1" dirty="0" err="1"/>
              <a:t>CapParents</a:t>
            </a:r>
            <a:r>
              <a:rPr lang="fr-FR" dirty="0"/>
              <a:t>) </a:t>
            </a:r>
          </a:p>
          <a:p>
            <a:pPr algn="just"/>
            <a:r>
              <a:rPr lang="fr-FR" dirty="0"/>
              <a:t>	- Le Centre ressource régional </a:t>
            </a:r>
            <a:r>
              <a:rPr lang="fr-FR" b="1" dirty="0"/>
              <a:t>INTIMAGIR </a:t>
            </a:r>
            <a:r>
              <a:rPr lang="fr-FR" dirty="0"/>
              <a:t> </a:t>
            </a:r>
          </a:p>
          <a:p>
            <a:pPr algn="just"/>
            <a:r>
              <a:rPr lang="fr-FR" dirty="0"/>
              <a:t> </a:t>
            </a:r>
          </a:p>
          <a:p>
            <a:pPr algn="just"/>
            <a:r>
              <a:rPr lang="fr-FR" b="1" dirty="0"/>
              <a:t>=&gt;  Fin 2024</a:t>
            </a:r>
            <a:r>
              <a:rPr lang="fr-FR" dirty="0"/>
              <a:t> : développement national des dispositifs </a:t>
            </a:r>
            <a:r>
              <a:rPr lang="fr-FR" b="1" dirty="0"/>
              <a:t>HANDIGYNECO</a:t>
            </a:r>
          </a:p>
        </p:txBody>
      </p:sp>
      <p:pic>
        <p:nvPicPr>
          <p:cNvPr id="3" name="Image 2">
            <a:extLst>
              <a:ext uri="{FF2B5EF4-FFF2-40B4-BE49-F238E27FC236}">
                <a16:creationId xmlns:a16="http://schemas.microsoft.com/office/drawing/2014/main" id="{FEE447B9-9DC6-3D0E-7D91-00F221A6254E}"/>
              </a:ext>
            </a:extLst>
          </p:cNvPr>
          <p:cNvPicPr>
            <a:picLocks noChangeAspect="1"/>
          </p:cNvPicPr>
          <p:nvPr>
            <p:custDataLst>
              <p:tags r:id="rId6"/>
            </p:custDataLst>
          </p:nvPr>
        </p:nvPicPr>
        <p:blipFill>
          <a:blip r:embed="rId8"/>
          <a:stretch>
            <a:fillRect/>
          </a:stretch>
        </p:blipFill>
        <p:spPr>
          <a:xfrm>
            <a:off x="8150697" y="195486"/>
            <a:ext cx="586956" cy="360040"/>
          </a:xfrm>
          <a:prstGeom prst="rect">
            <a:avLst/>
          </a:prstGeom>
        </p:spPr>
      </p:pic>
    </p:spTree>
    <p:extLst>
      <p:ext uri="{BB962C8B-B14F-4D97-AF65-F5344CB8AC3E}">
        <p14:creationId xmlns:p14="http://schemas.microsoft.com/office/powerpoint/2010/main" val="76283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BD3CA-2C06-422D-8DD5-FAAAD0048B9B}"/>
              </a:ext>
            </a:extLst>
          </p:cNvPr>
          <p:cNvSpPr>
            <a:spLocks noGrp="1"/>
          </p:cNvSpPr>
          <p:nvPr>
            <p:ph type="title"/>
            <p:custDataLst>
              <p:tags r:id="rId1"/>
            </p:custDataLst>
          </p:nvPr>
        </p:nvSpPr>
        <p:spPr/>
        <p:txBody>
          <a:bodyPr/>
          <a:lstStyle/>
          <a:p>
            <a:r>
              <a:rPr lang="fr-FR" dirty="0"/>
              <a:t>Modalités de candidature </a:t>
            </a:r>
          </a:p>
        </p:txBody>
      </p:sp>
      <p:sp>
        <p:nvSpPr>
          <p:cNvPr id="3" name="Espace réservé du contenu 2">
            <a:extLst>
              <a:ext uri="{FF2B5EF4-FFF2-40B4-BE49-F238E27FC236}">
                <a16:creationId xmlns:a16="http://schemas.microsoft.com/office/drawing/2014/main" id="{15B6D739-5030-46E2-A5D5-0C210D602DCB}"/>
              </a:ext>
            </a:extLst>
          </p:cNvPr>
          <p:cNvSpPr>
            <a:spLocks noGrp="1"/>
          </p:cNvSpPr>
          <p:nvPr>
            <p:ph idx="1"/>
            <p:custDataLst>
              <p:tags r:id="rId2"/>
            </p:custDataLst>
          </p:nvPr>
        </p:nvSpPr>
        <p:spPr/>
        <p:txBody>
          <a:bodyPr/>
          <a:lstStyle/>
          <a:p>
            <a:pPr marL="377825" indent="-285750">
              <a:buFont typeface="Wingdings" panose="05000000000000000000" pitchFamily="2" charset="2"/>
              <a:buChar char="Ø"/>
            </a:pPr>
            <a:r>
              <a:rPr lang="fr-FR" dirty="0"/>
              <a:t>Pour les </a:t>
            </a:r>
            <a:r>
              <a:rPr lang="fr-FR" b="1" dirty="0"/>
              <a:t>sages femmes libérales </a:t>
            </a:r>
            <a:r>
              <a:rPr lang="fr-FR" dirty="0"/>
              <a:t>(via questionnaire) : </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hlinkClick r:id="rId7"/>
              </a:rPr>
              <a:t>https://docs.google.com/forms/d/e/1FAIpQLSdxdAYR-CHRCc8YQBpWDwtnOAJtn3s6G-2WMjT0Egrde_p8Kg/viewform?usp=header</a:t>
            </a:r>
            <a:endParaRPr lang="fr-FR" dirty="0"/>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t>Pour les </a:t>
            </a:r>
            <a:r>
              <a:rPr lang="fr-FR" b="1" dirty="0"/>
              <a:t>établissements médicalisés </a:t>
            </a:r>
            <a:r>
              <a:rPr lang="fr-FR" dirty="0"/>
              <a:t>(via questionnaire) : </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a:hlinkClick r:id="rId8"/>
              </a:rPr>
              <a:t>https://docs.google.com/forms/d/e/1FAIpQLSeNaLW8oNNWxDwF0xRI5qF8Ymrs8EtIfC-zwG4RnnqLqa1q9g/viewform?usp=header</a:t>
            </a:r>
            <a:endParaRPr lang="fr-FR" dirty="0"/>
          </a:p>
          <a:p>
            <a:pPr marL="377825" indent="-285750">
              <a:buFont typeface="Wingdings" panose="05000000000000000000" pitchFamily="2" charset="2"/>
              <a:buChar char="Ø"/>
            </a:pPr>
            <a:endParaRPr lang="fr-FR" dirty="0"/>
          </a:p>
          <a:p>
            <a:endParaRPr lang="fr-FR" dirty="0"/>
          </a:p>
        </p:txBody>
      </p:sp>
      <p:sp>
        <p:nvSpPr>
          <p:cNvPr id="4" name="Espace réservé de la date 3">
            <a:extLst>
              <a:ext uri="{FF2B5EF4-FFF2-40B4-BE49-F238E27FC236}">
                <a16:creationId xmlns:a16="http://schemas.microsoft.com/office/drawing/2014/main" id="{45895071-27A1-4561-BC3D-0EE6F06B1B6A}"/>
              </a:ext>
            </a:extLst>
          </p:cNvPr>
          <p:cNvSpPr>
            <a:spLocks noGrp="1"/>
          </p:cNvSpPr>
          <p:nvPr>
            <p:ph type="dt" sz="half" idx="10"/>
            <p:custDataLst>
              <p:tags r:id="rId3"/>
            </p:custDataLst>
          </p:nvPr>
        </p:nvSpPr>
        <p:spPr/>
        <p:txBody>
          <a:bodyPr/>
          <a:lstStyle/>
          <a:p>
            <a:fld id="{2E77908E-9055-4448-A137-45827702E3B7}" type="datetime1">
              <a:rPr lang="fr-FR" smtClean="0"/>
              <a:t>19/03/2025</a:t>
            </a:fld>
            <a:endParaRPr lang="fr-FR"/>
          </a:p>
        </p:txBody>
      </p:sp>
      <p:sp>
        <p:nvSpPr>
          <p:cNvPr id="5" name="Espace réservé du pied de page 4">
            <a:extLst>
              <a:ext uri="{FF2B5EF4-FFF2-40B4-BE49-F238E27FC236}">
                <a16:creationId xmlns:a16="http://schemas.microsoft.com/office/drawing/2014/main" id="{BA203F1D-EB98-49E7-BE48-646A44DED525}"/>
              </a:ext>
            </a:extLst>
          </p:cNvPr>
          <p:cNvSpPr>
            <a:spLocks noGrp="1"/>
          </p:cNvSpPr>
          <p:nvPr>
            <p:ph type="ftr" sz="quarter" idx="11"/>
            <p:custDataLst>
              <p:tags r:id="rId4"/>
            </p:custDataLst>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FB924E0-0C59-4A18-87D3-DF614747C5B9}"/>
              </a:ext>
            </a:extLst>
          </p:cNvPr>
          <p:cNvSpPr>
            <a:spLocks noGrp="1"/>
          </p:cNvSpPr>
          <p:nvPr>
            <p:ph type="sldNum" sz="quarter" idx="12"/>
            <p:custDataLst>
              <p:tags r:id="rId5"/>
            </p:custDataLst>
          </p:nvPr>
        </p:nvSpPr>
        <p:spPr/>
        <p:txBody>
          <a:bodyPr/>
          <a:lstStyle/>
          <a:p>
            <a:fld id="{5CDC9A68-77E0-4C3D-864A-1EC5B83B3ECF}" type="slidenum">
              <a:rPr lang="fr-FR" smtClean="0"/>
              <a:t>30</a:t>
            </a:fld>
            <a:endParaRPr lang="fr-FR"/>
          </a:p>
        </p:txBody>
      </p:sp>
    </p:spTree>
    <p:extLst>
      <p:ext uri="{BB962C8B-B14F-4D97-AF65-F5344CB8AC3E}">
        <p14:creationId xmlns:p14="http://schemas.microsoft.com/office/powerpoint/2010/main" val="102907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0454FD-CE4D-53F8-5B94-6ADCFB431029}"/>
              </a:ext>
            </a:extLst>
          </p:cNvPr>
          <p:cNvSpPr>
            <a:spLocks noGrp="1"/>
          </p:cNvSpPr>
          <p:nvPr>
            <p:ph type="sldNum" sz="quarter" idx="12"/>
            <p:custDataLst>
              <p:tags r:id="rId1"/>
            </p:custDataLst>
          </p:nvPr>
        </p:nvSpPr>
        <p:spPr/>
        <p:txBody>
          <a:bodyPr/>
          <a:lstStyle/>
          <a:p>
            <a:fld id="{733122C9-A0B9-462F-8757-0847AD287B63}" type="slidenum">
              <a:rPr lang="fr-FR" smtClean="0"/>
              <a:pPr/>
              <a:t>31</a:t>
            </a:fld>
            <a:endParaRPr lang="fr-FR" dirty="0"/>
          </a:p>
        </p:txBody>
      </p:sp>
      <p:sp>
        <p:nvSpPr>
          <p:cNvPr id="3" name="Espace réservé de la date 2">
            <a:extLst>
              <a:ext uri="{FF2B5EF4-FFF2-40B4-BE49-F238E27FC236}">
                <a16:creationId xmlns:a16="http://schemas.microsoft.com/office/drawing/2014/main" id="{26492F6D-99DF-073F-8617-5955F0017ED0}"/>
              </a:ext>
            </a:extLst>
          </p:cNvPr>
          <p:cNvSpPr>
            <a:spLocks noGrp="1"/>
          </p:cNvSpPr>
          <p:nvPr>
            <p:ph type="dt" sz="half" idx="2"/>
            <p:custDataLst>
              <p:tags r:id="rId2"/>
            </p:custDataLst>
          </p:nvPr>
        </p:nvSpPr>
        <p:spPr/>
        <p:txBody>
          <a:bodyPr/>
          <a:lstStyle/>
          <a:p>
            <a:fld id="{6A4A60EE-9D13-3442-9796-E718C6343EC1}" type="datetime1">
              <a:rPr lang="fr-FR" cap="all" smtClean="0"/>
              <a:pPr/>
              <a:t>19/03/2025</a:t>
            </a:fld>
            <a:endParaRPr lang="fr-FR" cap="all" dirty="0"/>
          </a:p>
        </p:txBody>
      </p:sp>
      <p:sp>
        <p:nvSpPr>
          <p:cNvPr id="5" name="Titre 4">
            <a:extLst>
              <a:ext uri="{FF2B5EF4-FFF2-40B4-BE49-F238E27FC236}">
                <a16:creationId xmlns:a16="http://schemas.microsoft.com/office/drawing/2014/main" id="{6DA4699A-7CF1-4A38-7850-5300D3919497}"/>
              </a:ext>
            </a:extLst>
          </p:cNvPr>
          <p:cNvSpPr>
            <a:spLocks noGrp="1"/>
          </p:cNvSpPr>
          <p:nvPr>
            <p:ph type="title"/>
            <p:custDataLst>
              <p:tags r:id="rId3"/>
            </p:custDataLst>
          </p:nvPr>
        </p:nvSpPr>
        <p:spPr/>
        <p:txBody>
          <a:bodyPr/>
          <a:lstStyle/>
          <a:p>
            <a:r>
              <a:rPr lang="fr-FR" dirty="0"/>
              <a:t>Contacts</a:t>
            </a:r>
          </a:p>
        </p:txBody>
      </p:sp>
      <p:sp>
        <p:nvSpPr>
          <p:cNvPr id="6" name="Espace réservé du texte 5">
            <a:extLst>
              <a:ext uri="{FF2B5EF4-FFF2-40B4-BE49-F238E27FC236}">
                <a16:creationId xmlns:a16="http://schemas.microsoft.com/office/drawing/2014/main" id="{D741455C-E0A9-2D57-1DA5-6834169145E3}"/>
              </a:ext>
            </a:extLst>
          </p:cNvPr>
          <p:cNvSpPr>
            <a:spLocks noGrp="1"/>
          </p:cNvSpPr>
          <p:nvPr>
            <p:ph type="body" sz="quarter" idx="14"/>
            <p:custDataLst>
              <p:tags r:id="rId4"/>
            </p:custDataLst>
          </p:nvPr>
        </p:nvSpPr>
        <p:spPr>
          <a:xfrm>
            <a:off x="323850" y="1491630"/>
            <a:ext cx="8424334" cy="3096344"/>
          </a:xfrm>
        </p:spPr>
        <p:txBody>
          <a:bodyPr/>
          <a:lstStyle/>
          <a:p>
            <a:r>
              <a:rPr lang="fr-FR" b="1" dirty="0"/>
              <a:t>Madame GIRAULT Laura </a:t>
            </a:r>
            <a:r>
              <a:rPr lang="fr-FR" dirty="0"/>
              <a:t>: </a:t>
            </a:r>
          </a:p>
          <a:p>
            <a:r>
              <a:rPr lang="fr-FR" dirty="0"/>
              <a:t>Cheffe de projet </a:t>
            </a:r>
            <a:r>
              <a:rPr lang="fr-FR" dirty="0" err="1"/>
              <a:t>Handigynéco</a:t>
            </a:r>
            <a:r>
              <a:rPr lang="fr-FR" dirty="0"/>
              <a:t> </a:t>
            </a:r>
          </a:p>
          <a:p>
            <a:r>
              <a:rPr lang="fr-FR" dirty="0"/>
              <a:t>Mail: </a:t>
            </a:r>
            <a:r>
              <a:rPr lang="fr-FR" dirty="0">
                <a:hlinkClick r:id="rId6"/>
              </a:rPr>
              <a:t>laura.girault@apf.asso.fr</a:t>
            </a:r>
            <a:endParaRPr lang="fr-FR" dirty="0"/>
          </a:p>
          <a:p>
            <a:r>
              <a:rPr lang="fr-FR" dirty="0"/>
              <a:t>Tél: 07.60.80.68.26</a:t>
            </a:r>
          </a:p>
          <a:p>
            <a:endParaRPr lang="fr-FR" dirty="0"/>
          </a:p>
          <a:p>
            <a:endParaRPr lang="fr-FR" dirty="0"/>
          </a:p>
          <a:p>
            <a:endParaRPr lang="fr-FR" dirty="0"/>
          </a:p>
        </p:txBody>
      </p:sp>
    </p:spTree>
    <p:extLst>
      <p:ext uri="{BB962C8B-B14F-4D97-AF65-F5344CB8AC3E}">
        <p14:creationId xmlns:p14="http://schemas.microsoft.com/office/powerpoint/2010/main" val="170614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B541DB9-CBE0-D942-AF40-638D19B4F078}"/>
              </a:ext>
            </a:extLst>
          </p:cNvPr>
          <p:cNvSpPr>
            <a:spLocks noGrp="1"/>
          </p:cNvSpPr>
          <p:nvPr>
            <p:ph type="dt" sz="half" idx="10"/>
            <p:custDataLst>
              <p:tags r:id="rId1"/>
            </p:custDataLst>
          </p:nvPr>
        </p:nvSpPr>
        <p:spPr/>
        <p:txBody>
          <a:bodyPr/>
          <a:lstStyle/>
          <a:p>
            <a:pPr algn="r"/>
            <a:fld id="{A7FAA981-6A9A-DE4E-8025-BF76DD408C7A}" type="datetime1">
              <a:rPr lang="fr-FR" cap="all" smtClean="0"/>
              <a:t>19/03/2025</a:t>
            </a:fld>
            <a:endParaRPr lang="fr-FR" cap="all" dirty="0"/>
          </a:p>
        </p:txBody>
      </p:sp>
      <p:sp>
        <p:nvSpPr>
          <p:cNvPr id="7" name="Espace réservé du pied de page 6">
            <a:extLst>
              <a:ext uri="{FF2B5EF4-FFF2-40B4-BE49-F238E27FC236}">
                <a16:creationId xmlns:a16="http://schemas.microsoft.com/office/drawing/2014/main" id="{56A6FF08-5240-EA4A-99F7-790E26E93ADD}"/>
              </a:ext>
            </a:extLst>
          </p:cNvPr>
          <p:cNvSpPr>
            <a:spLocks noGrp="1"/>
          </p:cNvSpPr>
          <p:nvPr>
            <p:ph type="ftr" sz="quarter" idx="11"/>
            <p:custDataLst>
              <p:tags r:id="rId2"/>
            </p:custDataLst>
          </p:nvPr>
        </p:nvSpPr>
        <p:spPr/>
        <p:txBody>
          <a:bodyPr/>
          <a:lstStyle/>
          <a:p>
            <a:r>
              <a:rPr lang="fr-FR" dirty="0"/>
              <a:t>Direction de l’Offre Médico-Sociale</a:t>
            </a:r>
          </a:p>
          <a:p>
            <a:r>
              <a:rPr lang="fr-FR" dirty="0"/>
              <a:t>APF France HANDICAP</a:t>
            </a:r>
          </a:p>
        </p:txBody>
      </p:sp>
      <p:sp>
        <p:nvSpPr>
          <p:cNvPr id="2" name="Espace réservé du numéro de diapositive 1">
            <a:extLst>
              <a:ext uri="{FF2B5EF4-FFF2-40B4-BE49-F238E27FC236}">
                <a16:creationId xmlns:a16="http://schemas.microsoft.com/office/drawing/2014/main" id="{F09C574B-C106-A742-A6F7-1B7EBDA499CF}"/>
              </a:ext>
            </a:extLst>
          </p:cNvPr>
          <p:cNvSpPr>
            <a:spLocks noGrp="1"/>
          </p:cNvSpPr>
          <p:nvPr>
            <p:ph type="sldNum" sz="quarter" idx="12"/>
            <p:custDataLst>
              <p:tags r:id="rId3"/>
            </p:custDataLst>
          </p:nvPr>
        </p:nvSpPr>
        <p:spPr/>
        <p:txBody>
          <a:bodyPr/>
          <a:lstStyle/>
          <a:p>
            <a:fld id="{733122C9-A0B9-462F-8757-0847AD287B63}" type="slidenum">
              <a:rPr lang="fr-FR" smtClean="0"/>
              <a:pPr/>
              <a:t>32</a:t>
            </a:fld>
            <a:endParaRPr lang="fr-FR" dirty="0"/>
          </a:p>
        </p:txBody>
      </p:sp>
      <p:sp>
        <p:nvSpPr>
          <p:cNvPr id="10" name="Titre 9">
            <a:extLst>
              <a:ext uri="{FF2B5EF4-FFF2-40B4-BE49-F238E27FC236}">
                <a16:creationId xmlns:a16="http://schemas.microsoft.com/office/drawing/2014/main" id="{3F687843-9CAA-4344-9ACB-74B175375C4E}"/>
              </a:ext>
            </a:extLst>
          </p:cNvPr>
          <p:cNvSpPr>
            <a:spLocks noGrp="1"/>
          </p:cNvSpPr>
          <p:nvPr>
            <p:ph type="title"/>
            <p:custDataLst>
              <p:tags r:id="rId4"/>
            </p:custDataLst>
          </p:nvPr>
        </p:nvSpPr>
        <p:spPr/>
        <p:txBody>
          <a:bodyPr/>
          <a:lstStyle/>
          <a:p>
            <a:endParaRPr lang="fr-FR"/>
          </a:p>
        </p:txBody>
      </p:sp>
      <p:pic>
        <p:nvPicPr>
          <p:cNvPr id="3" name="Image 2">
            <a:extLst>
              <a:ext uri="{FF2B5EF4-FFF2-40B4-BE49-F238E27FC236}">
                <a16:creationId xmlns:a16="http://schemas.microsoft.com/office/drawing/2014/main" id="{A4C9855B-7E37-B908-5BA7-32739726AA6A}"/>
              </a:ext>
            </a:extLst>
          </p:cNvPr>
          <p:cNvPicPr>
            <a:picLocks noChangeAspect="1"/>
          </p:cNvPicPr>
          <p:nvPr>
            <p:custDataLst>
              <p:tags r:id="rId5"/>
            </p:custDataLst>
          </p:nvPr>
        </p:nvPicPr>
        <p:blipFill>
          <a:blip r:embed="rId8"/>
          <a:stretch>
            <a:fillRect/>
          </a:stretch>
        </p:blipFill>
        <p:spPr>
          <a:xfrm>
            <a:off x="5004048" y="771550"/>
            <a:ext cx="1742964" cy="1008112"/>
          </a:xfrm>
          <a:prstGeom prst="rect">
            <a:avLst/>
          </a:prstGeom>
        </p:spPr>
      </p:pic>
    </p:spTree>
    <p:extLst>
      <p:ext uri="{BB962C8B-B14F-4D97-AF65-F5344CB8AC3E}">
        <p14:creationId xmlns:p14="http://schemas.microsoft.com/office/powerpoint/2010/main" val="129989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custDataLst>
              <p:tags r:id="rId1"/>
            </p:custDataLst>
          </p:nvPr>
        </p:nvSpPr>
        <p:spPr>
          <a:xfrm>
            <a:off x="0" y="1347614"/>
            <a:ext cx="9144000" cy="3834344"/>
          </a:xfrm>
        </p:spPr>
        <p:txBody>
          <a:bodyPr/>
          <a:lstStyle/>
          <a:p>
            <a:endParaRPr lang="fr-FR"/>
          </a:p>
        </p:txBody>
      </p:sp>
      <p:sp>
        <p:nvSpPr>
          <p:cNvPr id="4" name="Espace réservé de la date 3"/>
          <p:cNvSpPr>
            <a:spLocks noGrp="1"/>
          </p:cNvSpPr>
          <p:nvPr>
            <p:ph type="dt" sz="half" idx="2"/>
            <p:custDataLst>
              <p:tags r:id="rId2"/>
            </p:custDataLst>
          </p:nvPr>
        </p:nvSpPr>
        <p:spPr/>
        <p:txBody>
          <a:bodyPr/>
          <a:lstStyle/>
          <a:p>
            <a:fld id="{EA8FAAC2-ECC7-674E-BA6D-9C8C798446C6}" type="datetime1">
              <a:rPr lang="fr-FR" cap="all" smtClean="0"/>
              <a:t>19/03/2025</a:t>
            </a:fld>
            <a:endParaRPr lang="fr-FR" cap="all" dirty="0"/>
          </a:p>
        </p:txBody>
      </p:sp>
      <p:sp>
        <p:nvSpPr>
          <p:cNvPr id="6" name="Titre 5"/>
          <p:cNvSpPr>
            <a:spLocks noGrp="1"/>
          </p:cNvSpPr>
          <p:nvPr>
            <p:ph type="title"/>
            <p:custDataLst>
              <p:tags r:id="rId3"/>
            </p:custDataLst>
          </p:nvPr>
        </p:nvSpPr>
        <p:spPr/>
        <p:txBody>
          <a:bodyPr>
            <a:normAutofit/>
          </a:bodyPr>
          <a:lstStyle/>
          <a:p>
            <a:r>
              <a:rPr lang="fr-FR" sz="2800" dirty="0"/>
              <a:t>CONTEXTE DU DISPOSTIF HANDIGYNECO</a:t>
            </a:r>
            <a:br>
              <a:rPr lang="fr-FR" sz="2800" dirty="0"/>
            </a:br>
            <a:endParaRPr lang="fr-FR" sz="2800" dirty="0"/>
          </a:p>
        </p:txBody>
      </p:sp>
      <p:sp>
        <p:nvSpPr>
          <p:cNvPr id="11" name="Espace réservé du numéro de diapositive 10"/>
          <p:cNvSpPr>
            <a:spLocks noGrp="1"/>
          </p:cNvSpPr>
          <p:nvPr>
            <p:ph type="sldNum" sz="quarter" idx="4"/>
            <p:custDataLst>
              <p:tags r:id="rId4"/>
            </p:custDataLst>
          </p:nvPr>
        </p:nvSpPr>
        <p:spPr/>
        <p:txBody>
          <a:bodyPr/>
          <a:lstStyle/>
          <a:p>
            <a:fld id="{733122C9-A0B9-462F-8757-0847AD287B63}" type="slidenum">
              <a:rPr lang="fr-FR" smtClean="0"/>
              <a:pPr/>
              <a:t>4</a:t>
            </a:fld>
            <a:endParaRPr lang="fr-FR" dirty="0"/>
          </a:p>
        </p:txBody>
      </p:sp>
      <p:pic>
        <p:nvPicPr>
          <p:cNvPr id="2" name="Image 1">
            <a:extLst>
              <a:ext uri="{FF2B5EF4-FFF2-40B4-BE49-F238E27FC236}">
                <a16:creationId xmlns:a16="http://schemas.microsoft.com/office/drawing/2014/main" id="{7EB5EF99-8167-8B4C-3F3D-86D5347047E1}"/>
              </a:ext>
            </a:extLst>
          </p:cNvPr>
          <p:cNvPicPr>
            <a:picLocks noChangeAspect="1"/>
          </p:cNvPicPr>
          <p:nvPr>
            <p:custDataLst>
              <p:tags r:id="rId5"/>
            </p:custDataLst>
          </p:nvPr>
        </p:nvPicPr>
        <p:blipFill>
          <a:blip r:embed="rId7"/>
          <a:stretch>
            <a:fillRect/>
          </a:stretch>
        </p:blipFill>
        <p:spPr>
          <a:xfrm>
            <a:off x="7740352" y="38910"/>
            <a:ext cx="1043647" cy="605208"/>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5</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Définition</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19622"/>
            <a:ext cx="8424334" cy="3168352"/>
          </a:xfrm>
        </p:spPr>
        <p:txBody>
          <a:bodyPr/>
          <a:lstStyle/>
          <a:p>
            <a:pPr algn="just"/>
            <a:r>
              <a:rPr lang="fr-FR" dirty="0" err="1"/>
              <a:t>Handigynéco</a:t>
            </a:r>
            <a:r>
              <a:rPr lang="fr-FR" dirty="0"/>
              <a:t> est une démarche « d’aller-vers » qui vise à améliorer l’accès aux soins gynécologiques et la santé sexuelle pour les femmes en situation de handicap, accueillies en Foyer d’Accueil Médicalisés (FAM/EAM) et dans les Maisons d’Accueil Spécialisées (MAS), grâce à la mobilisation de </a:t>
            </a:r>
            <a:r>
              <a:rPr lang="fr-FR" dirty="0" err="1"/>
              <a:t>sages-femmes</a:t>
            </a:r>
            <a:r>
              <a:rPr lang="fr-FR" dirty="0"/>
              <a:t> libérales volontaires, autour d’un parcours gynécologique adapté. </a:t>
            </a:r>
          </a:p>
          <a:p>
            <a:pPr algn="just"/>
            <a:endParaRPr lang="fr-FR" dirty="0"/>
          </a:p>
          <a:p>
            <a:pPr algn="just"/>
            <a:r>
              <a:rPr lang="fr-FR" dirty="0"/>
              <a:t>La généralisation de ce projet a été annoncée lors de la conférence nationale du handicap d’avril 2023.</a:t>
            </a:r>
          </a:p>
          <a:p>
            <a:pPr algn="just"/>
            <a:endParaRPr lang="fr-FR" dirty="0"/>
          </a:p>
          <a:p>
            <a:pPr algn="just"/>
            <a:r>
              <a:rPr lang="fr-FR" dirty="0"/>
              <a:t>Cette démarche vise à améliorer le suivi gynécologique des femmes en situation de handicap souhaitant bénéficier de ce suivi (sans contrainte d’examen), dans une approche respectueuse.</a:t>
            </a:r>
          </a:p>
        </p:txBody>
      </p:sp>
      <p:pic>
        <p:nvPicPr>
          <p:cNvPr id="3" name="Image 2">
            <a:extLst>
              <a:ext uri="{FF2B5EF4-FFF2-40B4-BE49-F238E27FC236}">
                <a16:creationId xmlns:a16="http://schemas.microsoft.com/office/drawing/2014/main" id="{A904009E-1406-8110-A832-BBF011C1C597}"/>
              </a:ext>
            </a:extLst>
          </p:cNvPr>
          <p:cNvPicPr>
            <a:picLocks noChangeAspect="1"/>
          </p:cNvPicPr>
          <p:nvPr>
            <p:custDataLst>
              <p:tags r:id="rId5"/>
            </p:custDataLst>
          </p:nvPr>
        </p:nvPicPr>
        <p:blipFill>
          <a:blip r:embed="rId7"/>
          <a:stretch>
            <a:fillRect/>
          </a:stretch>
        </p:blipFill>
        <p:spPr>
          <a:xfrm>
            <a:off x="8028384" y="195486"/>
            <a:ext cx="709269" cy="410233"/>
          </a:xfrm>
          <a:prstGeom prst="rect">
            <a:avLst/>
          </a:prstGeom>
        </p:spPr>
      </p:pic>
    </p:spTree>
    <p:extLst>
      <p:ext uri="{BB962C8B-B14F-4D97-AF65-F5344CB8AC3E}">
        <p14:creationId xmlns:p14="http://schemas.microsoft.com/office/powerpoint/2010/main" val="151244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6</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Cadre réglementaire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179512" y="1347614"/>
            <a:ext cx="8856984" cy="3240360"/>
          </a:xfrm>
        </p:spPr>
        <p:txBody>
          <a:bodyPr/>
          <a:lstStyle/>
          <a:p>
            <a:pPr marL="377825" indent="-285750" algn="just">
              <a:buFont typeface="Arial" panose="020B0604020202020204" pitchFamily="34" charset="0"/>
              <a:buChar char="•"/>
            </a:pPr>
            <a:r>
              <a:rPr lang="fr-FR" dirty="0"/>
              <a:t>Loi n° 2002-303 du 4 mars 2002 relative aux droits des malades et à la qualité du système de santé</a:t>
            </a:r>
          </a:p>
          <a:p>
            <a:pPr algn="just"/>
            <a:r>
              <a:rPr lang="fr-FR" dirty="0"/>
              <a:t> </a:t>
            </a:r>
          </a:p>
          <a:p>
            <a:pPr marL="377825" indent="-285750" algn="just">
              <a:buFont typeface="Arial" panose="020B0604020202020204" pitchFamily="34" charset="0"/>
              <a:buChar char="•"/>
            </a:pPr>
            <a:r>
              <a:rPr lang="fr-FR" dirty="0"/>
              <a:t>Loi n° 2005-102 du 11 février 2005 pour l'égalité des droits et des chances, la participation et la citoyenneté des personnes handicapées</a:t>
            </a:r>
          </a:p>
          <a:p>
            <a:pPr algn="just"/>
            <a:endParaRPr lang="fr-FR" dirty="0"/>
          </a:p>
          <a:p>
            <a:pPr marL="377825" indent="-285750" algn="just">
              <a:buFont typeface="Arial" panose="020B0604020202020204" pitchFamily="34" charset="0"/>
              <a:buChar char="•"/>
            </a:pPr>
            <a:r>
              <a:rPr lang="fr-FR" dirty="0"/>
              <a:t>Feuille de route de la Stratégie Nationale de Santé Sexuelle (SNSS) 2021-2024</a:t>
            </a:r>
            <a:endParaRPr lang="fr-FR" dirty="0">
              <a:hlinkClick r:id="rId7"/>
            </a:endParaRPr>
          </a:p>
          <a:p>
            <a:pPr algn="just"/>
            <a:r>
              <a:rPr lang="fr-FR" dirty="0">
                <a:hlinkClick r:id="rId7"/>
              </a:rPr>
              <a:t>https://solidarites-sante.gouv.fr/IMG/pdf/feuille_de_route_sante_sexuelle_16122021.pdf</a:t>
            </a:r>
            <a:endParaRPr lang="fr-FR" dirty="0"/>
          </a:p>
          <a:p>
            <a:pPr algn="just"/>
            <a:endParaRPr lang="fr-FR" dirty="0"/>
          </a:p>
          <a:p>
            <a:pPr marL="377825" indent="-285750" algn="just">
              <a:buFont typeface="Arial" panose="020B0604020202020204" pitchFamily="34" charset="0"/>
              <a:buChar char="•"/>
            </a:pPr>
            <a:r>
              <a:rPr lang="fr-FR" dirty="0"/>
              <a:t>Circulaire N° DGCS/SD3B/2021/147 du 5 juillet 2021 relative au respect de l’intimité, des droits sexuels et reproductifs des personnes accompagnées dans les établissements et services médico-sociaux relevant du champ du handicap et de la lutte contre les violences</a:t>
            </a:r>
          </a:p>
          <a:p>
            <a:pPr algn="just"/>
            <a:r>
              <a:rPr lang="fr-FR" sz="1000" i="1" dirty="0"/>
              <a:t>Cette circulaire rappelle aux professionnels et aux directions des ESMS le droit pour les personnes en situation de handicap d’avoir une vie affective, relationnelle, intime et sexuelle. L’instruction promeut ainsi les bonnes pratiques et outils à développer pour la mise en œuvre effective de ce droit.</a:t>
            </a:r>
          </a:p>
          <a:p>
            <a:pPr algn="just"/>
            <a:endParaRPr lang="fr-FR" sz="1000" i="1" dirty="0"/>
          </a:p>
        </p:txBody>
      </p:sp>
      <p:pic>
        <p:nvPicPr>
          <p:cNvPr id="3" name="Image 2">
            <a:extLst>
              <a:ext uri="{FF2B5EF4-FFF2-40B4-BE49-F238E27FC236}">
                <a16:creationId xmlns:a16="http://schemas.microsoft.com/office/drawing/2014/main" id="{82284A73-290F-06B0-0BEB-953061E90C08}"/>
              </a:ext>
            </a:extLst>
          </p:cNvPr>
          <p:cNvPicPr>
            <a:picLocks noChangeAspect="1"/>
          </p:cNvPicPr>
          <p:nvPr>
            <p:custDataLst>
              <p:tags r:id="rId5"/>
            </p:custDataLst>
          </p:nvPr>
        </p:nvPicPr>
        <p:blipFill>
          <a:blip r:embed="rId8"/>
          <a:stretch>
            <a:fillRect/>
          </a:stretch>
        </p:blipFill>
        <p:spPr>
          <a:xfrm>
            <a:off x="7956376" y="195486"/>
            <a:ext cx="781277" cy="451882"/>
          </a:xfrm>
          <a:prstGeom prst="rect">
            <a:avLst/>
          </a:prstGeom>
        </p:spPr>
      </p:pic>
    </p:spTree>
    <p:extLst>
      <p:ext uri="{BB962C8B-B14F-4D97-AF65-F5344CB8AC3E}">
        <p14:creationId xmlns:p14="http://schemas.microsoft.com/office/powerpoint/2010/main" val="12982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7</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Cadre réglementaire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a:xfrm>
            <a:off x="323850" y="1419622"/>
            <a:ext cx="8424334" cy="3312368"/>
          </a:xfrm>
        </p:spPr>
        <p:txBody>
          <a:bodyPr/>
          <a:lstStyle/>
          <a:p>
            <a:pPr marL="377825" indent="-285750">
              <a:buFont typeface="Arial" panose="020B0604020202020204" pitchFamily="34" charset="0"/>
              <a:buChar char="•"/>
            </a:pPr>
            <a:r>
              <a:rPr lang="fr-FR" b="1" u="sng" dirty="0"/>
              <a:t>CIH (Comité Interministériel du Handicap) : réunion du 3 février 2022</a:t>
            </a:r>
          </a:p>
          <a:p>
            <a:pPr algn="just"/>
            <a:r>
              <a:rPr lang="fr-FR" dirty="0"/>
              <a:t>Ambition de  la poursuite de la démarche </a:t>
            </a:r>
            <a:r>
              <a:rPr lang="fr-FR" dirty="0" err="1"/>
              <a:t>Handigynéco</a:t>
            </a:r>
            <a:r>
              <a:rPr lang="fr-FR" dirty="0"/>
              <a:t> « afin de faciliter l’accès au suivi et aux soins gynécologiques des femmes en situation de handicap tout au long de la vie grâce à la mise en place de consultations individuelles (hygiène, sexualité, contraception) et à la formation des professionnels des ESMS </a:t>
            </a:r>
          </a:p>
          <a:p>
            <a:endParaRPr lang="fr-FR" dirty="0"/>
          </a:p>
          <a:p>
            <a:pPr marL="377825" indent="-285750">
              <a:buFont typeface="Arial" panose="020B0604020202020204" pitchFamily="34" charset="0"/>
              <a:buChar char="•"/>
            </a:pPr>
            <a:r>
              <a:rPr lang="fr-FR" b="1" u="sng" dirty="0"/>
              <a:t>Note d’information du 19 février 2024 pour déploiement national</a:t>
            </a:r>
          </a:p>
          <a:p>
            <a:endParaRPr lang="fr-FR" dirty="0"/>
          </a:p>
          <a:p>
            <a:pPr marL="377825" indent="-285750">
              <a:buFont typeface="Arial" panose="020B0604020202020204" pitchFamily="34" charset="0"/>
              <a:buChar char="•"/>
            </a:pPr>
            <a:r>
              <a:rPr lang="fr-FR" b="1" u="sng" dirty="0"/>
              <a:t>Amendement 2320 du  25 octobre 2024: </a:t>
            </a:r>
          </a:p>
          <a:p>
            <a:pPr algn="just"/>
            <a:r>
              <a:rPr lang="fr-FR" dirty="0"/>
              <a:t>Faire entrer dans le droit commun le programme « </a:t>
            </a:r>
            <a:r>
              <a:rPr lang="fr-FR" dirty="0" err="1"/>
              <a:t>Handigynéco</a:t>
            </a:r>
            <a:r>
              <a:rPr lang="fr-FR" dirty="0"/>
              <a:t> », expérimenté en Île-de-France de 2018 à 2021, puis progressivement étendu à toutes les régions grâce à un financement du fonds d’intervention régional (FIR).</a:t>
            </a:r>
          </a:p>
          <a:p>
            <a:endParaRPr lang="fr-FR" dirty="0"/>
          </a:p>
          <a:p>
            <a:endParaRPr lang="fr-FR" dirty="0"/>
          </a:p>
          <a:p>
            <a:endParaRPr lang="fr-FR" dirty="0"/>
          </a:p>
          <a:p>
            <a:endParaRPr lang="fr-FR" dirty="0"/>
          </a:p>
        </p:txBody>
      </p:sp>
      <p:pic>
        <p:nvPicPr>
          <p:cNvPr id="3" name="Image 2">
            <a:extLst>
              <a:ext uri="{FF2B5EF4-FFF2-40B4-BE49-F238E27FC236}">
                <a16:creationId xmlns:a16="http://schemas.microsoft.com/office/drawing/2014/main" id="{581A7C04-0C6F-7AD3-83BA-2AC8E71AE047}"/>
              </a:ext>
            </a:extLst>
          </p:cNvPr>
          <p:cNvPicPr>
            <a:picLocks noChangeAspect="1"/>
          </p:cNvPicPr>
          <p:nvPr>
            <p:custDataLst>
              <p:tags r:id="rId5"/>
            </p:custDataLst>
          </p:nvPr>
        </p:nvPicPr>
        <p:blipFill>
          <a:blip r:embed="rId7"/>
          <a:stretch>
            <a:fillRect/>
          </a:stretch>
        </p:blipFill>
        <p:spPr>
          <a:xfrm>
            <a:off x="7956376" y="195486"/>
            <a:ext cx="781277" cy="451882"/>
          </a:xfrm>
          <a:prstGeom prst="rect">
            <a:avLst/>
          </a:prstGeom>
        </p:spPr>
      </p:pic>
    </p:spTree>
    <p:extLst>
      <p:ext uri="{BB962C8B-B14F-4D97-AF65-F5344CB8AC3E}">
        <p14:creationId xmlns:p14="http://schemas.microsoft.com/office/powerpoint/2010/main" val="387500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8</a:t>
            </a:fld>
            <a:endParaRPr lang="fr-FR" dirty="0"/>
          </a:p>
        </p:txBody>
      </p:sp>
      <p:sp>
        <p:nvSpPr>
          <p:cNvPr id="2" name="Espace réservé de la date 1"/>
          <p:cNvSpPr>
            <a:spLocks noGrp="1"/>
          </p:cNvSpPr>
          <p:nvPr>
            <p:ph type="dt" sz="half" idx="2"/>
            <p:custDataLst>
              <p:tags r:id="rId2"/>
            </p:custDataLst>
          </p:nvPr>
        </p:nvSpPr>
        <p:spPr/>
        <p:txBody>
          <a:bodyPr/>
          <a:lstStyle/>
          <a:p>
            <a:fld id="{9E4F9C7A-68E5-0042-9946-4669E134DC3E}" type="datetime1">
              <a:rPr lang="fr-FR" cap="all" smtClean="0"/>
              <a:t>19/03/2025</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custDataLst>
              <p:tags r:id="rId3"/>
            </p:custDataLst>
          </p:nvPr>
        </p:nvSpPr>
        <p:spPr/>
        <p:txBody>
          <a:bodyPr>
            <a:normAutofit/>
          </a:bodyPr>
          <a:lstStyle/>
          <a:p>
            <a:r>
              <a:rPr lang="fr-FR" sz="2400" dirty="0"/>
              <a:t>Genèse </a:t>
            </a:r>
            <a:r>
              <a:rPr lang="fr-FR" sz="2400" dirty="0" err="1"/>
              <a:t>Handigynéco</a:t>
            </a:r>
            <a:r>
              <a:rPr lang="fr-FR" sz="2400" dirty="0"/>
              <a:t> (2016/2017)</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custDataLst>
              <p:tags r:id="rId4"/>
            </p:custDataLst>
          </p:nvPr>
        </p:nvSpPr>
        <p:spPr/>
        <p:txBody>
          <a:bodyPr/>
          <a:lstStyle/>
          <a:p>
            <a:r>
              <a:rPr lang="fr-FR" dirty="0"/>
              <a:t>En 2016-2017, la région Île-de-France a mené une enquête sur la consultation gynécologique auprès des personnes en situation de handicap</a:t>
            </a:r>
          </a:p>
          <a:p>
            <a:endParaRPr lang="fr-FR" dirty="0"/>
          </a:p>
          <a:p>
            <a:r>
              <a:rPr lang="fr-FR" u="sng" dirty="0"/>
              <a:t>Cela a montré que : </a:t>
            </a:r>
          </a:p>
          <a:p>
            <a:endParaRPr lang="fr-FR" dirty="0"/>
          </a:p>
          <a:p>
            <a:pPr marL="377825" indent="-285750">
              <a:buFont typeface="Arial" panose="020B0604020202020204" pitchFamily="34" charset="0"/>
              <a:buChar char="•"/>
            </a:pPr>
            <a:r>
              <a:rPr lang="fr-FR" dirty="0">
                <a:solidFill>
                  <a:schemeClr val="tx2"/>
                </a:solidFill>
              </a:rPr>
              <a:t>65% des femmes accueillies en ESMS ne bénéficient pas d’un suivi gynécologique régulier</a:t>
            </a:r>
          </a:p>
          <a:p>
            <a:pPr marL="377825" indent="-285750">
              <a:buFont typeface="Arial" panose="020B0604020202020204" pitchFamily="34" charset="0"/>
              <a:buChar char="•"/>
            </a:pPr>
            <a:r>
              <a:rPr lang="fr-FR" dirty="0">
                <a:solidFill>
                  <a:schemeClr val="tx2"/>
                </a:solidFill>
              </a:rPr>
              <a:t>75% d’entre elles n’ont jamais eu de mammographie</a:t>
            </a:r>
          </a:p>
          <a:p>
            <a:pPr marL="377825" indent="-285750">
              <a:buFont typeface="Arial" panose="020B0604020202020204" pitchFamily="34" charset="0"/>
              <a:buChar char="•"/>
            </a:pPr>
            <a:r>
              <a:rPr lang="fr-FR" dirty="0">
                <a:solidFill>
                  <a:schemeClr val="tx2"/>
                </a:solidFill>
              </a:rPr>
              <a:t>25% n’ont jamais eu de frottis</a:t>
            </a:r>
          </a:p>
          <a:p>
            <a:pPr marL="377825" indent="-285750">
              <a:buFont typeface="Arial" panose="020B0604020202020204" pitchFamily="34" charset="0"/>
              <a:buChar char="•"/>
            </a:pPr>
            <a:r>
              <a:rPr lang="fr-FR" dirty="0">
                <a:solidFill>
                  <a:schemeClr val="tx2"/>
                </a:solidFill>
              </a:rPr>
              <a:t>25% déclarent avoir subi au moins un cas de violence</a:t>
            </a:r>
          </a:p>
        </p:txBody>
      </p:sp>
      <p:pic>
        <p:nvPicPr>
          <p:cNvPr id="3" name="Image 2">
            <a:extLst>
              <a:ext uri="{FF2B5EF4-FFF2-40B4-BE49-F238E27FC236}">
                <a16:creationId xmlns:a16="http://schemas.microsoft.com/office/drawing/2014/main" id="{4CD4B365-34DA-6254-332C-7156AA667C38}"/>
              </a:ext>
            </a:extLst>
          </p:cNvPr>
          <p:cNvPicPr>
            <a:picLocks noChangeAspect="1"/>
          </p:cNvPicPr>
          <p:nvPr>
            <p:custDataLst>
              <p:tags r:id="rId5"/>
            </p:custDataLst>
          </p:nvPr>
        </p:nvPicPr>
        <p:blipFill>
          <a:blip r:embed="rId7"/>
          <a:stretch>
            <a:fillRect/>
          </a:stretch>
        </p:blipFill>
        <p:spPr>
          <a:xfrm>
            <a:off x="8172400" y="195486"/>
            <a:ext cx="565253" cy="326936"/>
          </a:xfrm>
          <a:prstGeom prst="rect">
            <a:avLst/>
          </a:prstGeom>
        </p:spPr>
      </p:pic>
    </p:spTree>
    <p:extLst>
      <p:ext uri="{BB962C8B-B14F-4D97-AF65-F5344CB8AC3E}">
        <p14:creationId xmlns:p14="http://schemas.microsoft.com/office/powerpoint/2010/main" val="121185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A829868-D68B-48BB-9CE4-D63AEB3F4F7E}"/>
              </a:ext>
            </a:extLst>
          </p:cNvPr>
          <p:cNvSpPr>
            <a:spLocks noGrp="1"/>
          </p:cNvSpPr>
          <p:nvPr>
            <p:ph type="title"/>
            <p:custDataLst>
              <p:tags r:id="rId1"/>
            </p:custDataLst>
          </p:nvPr>
        </p:nvSpPr>
        <p:spPr>
          <a:xfrm>
            <a:off x="628650" y="273844"/>
            <a:ext cx="7886700" cy="994172"/>
          </a:xfrm>
        </p:spPr>
        <p:txBody>
          <a:bodyPr/>
          <a:lstStyle/>
          <a:p>
            <a:r>
              <a:rPr lang="fr-FR" altLang="fr-FR" sz="3000" dirty="0">
                <a:solidFill>
                  <a:schemeClr val="accent1">
                    <a:lumMod val="75000"/>
                  </a:schemeClr>
                </a:solidFill>
              </a:rPr>
              <a:t>Préconisations du comité scientifique</a:t>
            </a:r>
            <a:endParaRPr lang="fr-FR" sz="3000" dirty="0">
              <a:solidFill>
                <a:schemeClr val="accent1">
                  <a:lumMod val="75000"/>
                </a:schemeClr>
              </a:solidFill>
            </a:endParaRPr>
          </a:p>
        </p:txBody>
      </p:sp>
      <p:graphicFrame>
        <p:nvGraphicFramePr>
          <p:cNvPr id="5" name="Espace réservé du contenu 4">
            <a:extLst>
              <a:ext uri="{FF2B5EF4-FFF2-40B4-BE49-F238E27FC236}">
                <a16:creationId xmlns:a16="http://schemas.microsoft.com/office/drawing/2014/main" id="{DBF86E84-4F6A-482C-A143-4970C205234E}"/>
              </a:ext>
            </a:extLst>
          </p:cNvPr>
          <p:cNvGraphicFramePr>
            <a:graphicFrameLocks noGrp="1"/>
          </p:cNvGraphicFramePr>
          <p:nvPr>
            <p:ph idx="1"/>
            <p:custDataLst>
              <p:tags r:id="rId2"/>
            </p:custDataLst>
            <p:extLst>
              <p:ext uri="{D42A27DB-BD31-4B8C-83A1-F6EECF244321}">
                <p14:modId xmlns:p14="http://schemas.microsoft.com/office/powerpoint/2010/main" val="3743985153"/>
              </p:ext>
            </p:extLst>
          </p:nvPr>
        </p:nvGraphicFramePr>
        <p:xfrm>
          <a:off x="628650" y="1369219"/>
          <a:ext cx="8047806" cy="3263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 1">
            <a:extLst>
              <a:ext uri="{FF2B5EF4-FFF2-40B4-BE49-F238E27FC236}">
                <a16:creationId xmlns:a16="http://schemas.microsoft.com/office/drawing/2014/main" id="{12BC7B1C-EE8D-9AB1-BA4B-4E9033A4E964}"/>
              </a:ext>
            </a:extLst>
          </p:cNvPr>
          <p:cNvPicPr>
            <a:picLocks noChangeAspect="1"/>
          </p:cNvPicPr>
          <p:nvPr>
            <p:custDataLst>
              <p:tags r:id="rId3"/>
            </p:custDataLst>
          </p:nvPr>
        </p:nvPicPr>
        <p:blipFill>
          <a:blip r:embed="rId10"/>
          <a:stretch>
            <a:fillRect/>
          </a:stretch>
        </p:blipFill>
        <p:spPr>
          <a:xfrm>
            <a:off x="7990668" y="195486"/>
            <a:ext cx="746985" cy="432048"/>
          </a:xfrm>
          <a:prstGeom prst="rect">
            <a:avLst/>
          </a:prstGeom>
        </p:spPr>
      </p:pic>
    </p:spTree>
    <p:extLst>
      <p:ext uri="{BB962C8B-B14F-4D97-AF65-F5344CB8AC3E}">
        <p14:creationId xmlns:p14="http://schemas.microsoft.com/office/powerpoint/2010/main" val="1930317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EMPLATE_ARS_CentreVDL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1_TEMPLATE_ARS_CentreVDL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TEMPLATE_ARS_CentreVDL16-9</Template>
  <TotalTime>4535</TotalTime>
  <Words>2261</Words>
  <Application>Microsoft Office PowerPoint</Application>
  <PresentationFormat>Affichage à l'écran (16:9)</PresentationFormat>
  <Paragraphs>329</Paragraphs>
  <Slides>32</Slides>
  <Notes>6</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32</vt:i4>
      </vt:variant>
    </vt:vector>
  </HeadingPairs>
  <TitlesOfParts>
    <vt:vector size="37" baseType="lpstr">
      <vt:lpstr>Arial</vt:lpstr>
      <vt:lpstr>Calibri</vt:lpstr>
      <vt:lpstr>Wingdings</vt:lpstr>
      <vt:lpstr>TEMPLATE_ARS_CentreVDL16-9</vt:lpstr>
      <vt:lpstr>1_TEMPLATE_ARS_CentreVDL16-9</vt:lpstr>
      <vt:lpstr>Présentation PowerPoint</vt:lpstr>
      <vt:lpstr>Introduction</vt:lpstr>
      <vt:lpstr>Depuis 10 ans, la continuité d’un projet à APF France handicap :</vt:lpstr>
      <vt:lpstr>CONTEXTE DU DISPOSTIF HANDIGYNECO </vt:lpstr>
      <vt:lpstr>Définition</vt:lpstr>
      <vt:lpstr>Cadre réglementaire</vt:lpstr>
      <vt:lpstr>Cadre réglementaire</vt:lpstr>
      <vt:lpstr>Genèse Handigynéco (2016/2017)</vt:lpstr>
      <vt:lpstr>Préconisations du comité scientifique</vt:lpstr>
      <vt:lpstr>Etude Handigynéco en pratique (2018/2019)</vt:lpstr>
      <vt:lpstr>Résultats de l’étude (2018/2019)</vt:lpstr>
      <vt:lpstr>2. FOCUS SUR LA RÉGION CENTRE VAL-DE-LOIRE </vt:lpstr>
      <vt:lpstr>Handigynéco: Financements en CVL</vt:lpstr>
      <vt:lpstr>Présentation PowerPoint</vt:lpstr>
      <vt:lpstr>Présentation PowerPoint</vt:lpstr>
      <vt:lpstr>Rôle et missions de l’ARS CVL</vt:lpstr>
      <vt:lpstr>Clés de réussite</vt:lpstr>
      <vt:lpstr>Points de vigilance</vt:lpstr>
      <vt:lpstr>3. HANDIGYNECO : en pratique </vt:lpstr>
      <vt:lpstr> Acteurs et publics concernés par Handigynéco </vt:lpstr>
      <vt:lpstr>  Acteurs et publics concernés par Handigynéco </vt:lpstr>
      <vt:lpstr>Le rôle des sages-femmes dans la démarche</vt:lpstr>
      <vt:lpstr> Les objectifs de la formation</vt:lpstr>
      <vt:lpstr>Aperçu du contenu de formation des SFL</vt:lpstr>
      <vt:lpstr>Cadre de l’intervention des sages-femmes libérales</vt:lpstr>
      <vt:lpstr>La formation des sages-femmes </vt:lpstr>
      <vt:lpstr>Le rôle des établissements</vt:lpstr>
      <vt:lpstr>Le rôle du chef de projet </vt:lpstr>
      <vt:lpstr>Calendrier prévisionnel de déploiement</vt:lpstr>
      <vt:lpstr>Modalités de candidature </vt:lpstr>
      <vt:lpstr>Contacts</vt:lpstr>
      <vt:lpstr>Présentation PowerPoint</vt:lpstr>
    </vt:vector>
  </TitlesOfParts>
  <Manager>Client</Manager>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schatelin</dc:creator>
  <cp:lastModifiedBy>SIMONETTO-BRECHET, Julie (ARS-CVL)</cp:lastModifiedBy>
  <cp:revision>46</cp:revision>
  <cp:lastPrinted>2025-03-19T15:28:27Z</cp:lastPrinted>
  <dcterms:created xsi:type="dcterms:W3CDTF">2020-07-01T07:44:01Z</dcterms:created>
  <dcterms:modified xsi:type="dcterms:W3CDTF">2025-03-19T15:50:58Z</dcterms:modified>
</cp:coreProperties>
</file>