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4" r:id="rId18"/>
    <p:sldId id="272" r:id="rId19"/>
    <p:sldId id="273" r:id="rId20"/>
    <p:sldId id="274" r:id="rId21"/>
    <p:sldId id="285" r:id="rId22"/>
    <p:sldId id="275" r:id="rId23"/>
    <p:sldId id="289" r:id="rId24"/>
    <p:sldId id="283" r:id="rId25"/>
    <p:sldId id="280" r:id="rId26"/>
    <p:sldId id="287" r:id="rId27"/>
    <p:sldId id="288" r:id="rId28"/>
    <p:sldId id="290" r:id="rId29"/>
    <p:sldId id="278" r:id="rId30"/>
  </p:sldIdLst>
  <p:sldSz cx="18288000" cy="10287000"/>
  <p:notesSz cx="6858000" cy="9144000"/>
  <p:embeddedFontLst>
    <p:embeddedFont>
      <p:font typeface="Public Sans 1 Bold" panose="020B0604020202020204" charset="0"/>
      <p:regular r:id="rId31"/>
    </p:embeddedFont>
    <p:embeddedFont>
      <p:font typeface="Calibri" panose="020F0502020204030204" pitchFamily="34" charset="0"/>
      <p:regular r:id="rId32"/>
      <p:bold r:id="rId33"/>
      <p:italic r:id="rId34"/>
      <p:boldItalic r:id="rId35"/>
    </p:embeddedFont>
    <p:embeddedFont>
      <p:font typeface="Decalotype Bold" panose="020B0604020202020204" charset="0"/>
      <p:regular r:id="rId36"/>
    </p:embeddedFont>
    <p:embeddedFont>
      <p:font typeface="Roboto Bold" panose="020B0604020202020204" charset="0"/>
      <p:regular r:id="rId37"/>
    </p:embeddedFont>
    <p:embeddedFont>
      <p:font typeface="Muli" panose="020B0604020202020204" charset="0"/>
      <p:regular r:id="rId38"/>
    </p:embeddedFont>
    <p:embeddedFont>
      <p:font typeface="Muli Bold" panose="020B0604020202020204" charset="0"/>
      <p:regular r:id="rId39"/>
    </p:embeddedFont>
    <p:embeddedFont>
      <p:font typeface="72 Black" panose="020B0A04030603020204" pitchFamily="34" charset="0"/>
      <p:bold r:id="rId40"/>
    </p:embeddedFont>
    <p:embeddedFont>
      <p:font typeface="Public Sans 2" panose="020B0604020202020204" charset="0"/>
      <p:regular r:id="rId41"/>
    </p:embeddedFont>
    <p:embeddedFont>
      <p:font typeface="Public Sans 1" panose="020B0604020202020204" charset="0"/>
      <p:regular r:id="rId42"/>
    </p:embeddedFont>
    <p:embeddedFont>
      <p:font typeface="Muli Heavy" panose="020B0604020202020204" charset="0"/>
      <p:regular r:id="rId43"/>
    </p:embeddedFont>
    <p:embeddedFont>
      <p:font typeface="Calibri Light" panose="020F0302020204030204" pitchFamily="34" charset="0"/>
      <p:regular r:id="rId44"/>
      <p:italic r:id="rId45"/>
    </p:embeddedFont>
    <p:embeddedFont>
      <p:font typeface="Aileron" panose="020B0604020202020204" charset="0"/>
      <p:regular r:id="rId46"/>
    </p:embeddedFont>
    <p:embeddedFont>
      <p:font typeface="Aileron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7F7F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9" d="100"/>
          <a:sy n="79" d="100"/>
        </p:scale>
        <p:origin x="534"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600" b="1" dirty="0"/>
              <a:t>NOMBRE</a:t>
            </a:r>
            <a:r>
              <a:rPr lang="fr-FR" sz="1600" b="1" baseline="0" dirty="0"/>
              <a:t> DE </a:t>
            </a:r>
            <a:r>
              <a:rPr lang="fr-FR" sz="1600" b="1" baseline="0" dirty="0" smtClean="0"/>
              <a:t>PSL Transfusés 2022-2023-2024  (données au 14/10/2024)</a:t>
            </a:r>
            <a:endParaRPr lang="fr-FR"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6290871029785245E-2"/>
          <c:y val="7.729696574207022E-2"/>
          <c:w val="0.93173424332207377"/>
          <c:h val="0.80550569289602447"/>
        </c:manualLayout>
      </c:layout>
      <c:barChart>
        <c:barDir val="col"/>
        <c:grouping val="clustered"/>
        <c:varyColors val="0"/>
        <c:ser>
          <c:idx val="0"/>
          <c:order val="0"/>
          <c:spPr>
            <a:solidFill>
              <a:srgbClr val="FB8D81"/>
            </a:solidFill>
            <a:ln>
              <a:solidFill>
                <a:schemeClr val="tx2">
                  <a:lumMod val="60000"/>
                  <a:lumOff val="40000"/>
                </a:schemeClr>
              </a:solidFill>
            </a:ln>
            <a:effectLst/>
          </c:spPr>
          <c:invertIfNegative val="0"/>
          <c:dPt>
            <c:idx val="0"/>
            <c:invertIfNegative val="0"/>
            <c:bubble3D val="0"/>
            <c:spPr>
              <a:solidFill>
                <a:srgbClr val="C00000"/>
              </a:solidFill>
              <a:ln>
                <a:solidFill>
                  <a:schemeClr val="tx2">
                    <a:lumMod val="60000"/>
                    <a:lumOff val="40000"/>
                  </a:schemeClr>
                </a:solidFill>
              </a:ln>
              <a:effectLst/>
            </c:spPr>
            <c:extLst>
              <c:ext xmlns:c16="http://schemas.microsoft.com/office/drawing/2014/chart" uri="{C3380CC4-5D6E-409C-BE32-E72D297353CC}">
                <c16:uniqueId val="{00000001-3266-4CC8-9947-62E9D496D29C}"/>
              </c:ext>
            </c:extLst>
          </c:dPt>
          <c:dPt>
            <c:idx val="1"/>
            <c:invertIfNegative val="0"/>
            <c:bubble3D val="0"/>
            <c:spPr>
              <a:solidFill>
                <a:srgbClr val="C00000"/>
              </a:solidFill>
              <a:ln>
                <a:solidFill>
                  <a:schemeClr val="tx2">
                    <a:lumMod val="60000"/>
                    <a:lumOff val="40000"/>
                  </a:schemeClr>
                </a:solidFill>
              </a:ln>
              <a:effectLst/>
            </c:spPr>
            <c:extLst>
              <c:ext xmlns:c16="http://schemas.microsoft.com/office/drawing/2014/chart" uri="{C3380CC4-5D6E-409C-BE32-E72D297353CC}">
                <c16:uniqueId val="{00000003-3266-4CC8-9947-62E9D496D29C}"/>
              </c:ext>
            </c:extLst>
          </c:dPt>
          <c:dPt>
            <c:idx val="2"/>
            <c:invertIfNegative val="0"/>
            <c:bubble3D val="0"/>
            <c:spPr>
              <a:solidFill>
                <a:srgbClr val="FB8D81"/>
              </a:solidFill>
              <a:ln>
                <a:solidFill>
                  <a:schemeClr val="tx2">
                    <a:lumMod val="60000"/>
                    <a:lumOff val="40000"/>
                  </a:schemeClr>
                </a:solidFill>
              </a:ln>
              <a:effectLst/>
            </c:spPr>
            <c:extLst>
              <c:ext xmlns:c16="http://schemas.microsoft.com/office/drawing/2014/chart" uri="{C3380CC4-5D6E-409C-BE32-E72D297353CC}">
                <c16:uniqueId val="{00000005-3266-4CC8-9947-62E9D496D29C}"/>
              </c:ext>
            </c:extLst>
          </c:dPt>
          <c:dPt>
            <c:idx val="13"/>
            <c:invertIfNegative val="0"/>
            <c:bubble3D val="0"/>
            <c:spPr>
              <a:solidFill>
                <a:srgbClr val="FB8D81"/>
              </a:solidFill>
              <a:ln>
                <a:solidFill>
                  <a:schemeClr val="tx2">
                    <a:lumMod val="60000"/>
                    <a:lumOff val="40000"/>
                  </a:schemeClr>
                </a:solidFill>
              </a:ln>
              <a:effectLst/>
            </c:spPr>
            <c:extLst>
              <c:ext xmlns:c16="http://schemas.microsoft.com/office/drawing/2014/chart" uri="{C3380CC4-5D6E-409C-BE32-E72D297353CC}">
                <c16:uniqueId val="{00000007-3266-4CC8-9947-62E9D496D29C}"/>
              </c:ext>
            </c:extLst>
          </c:dPt>
          <c:dPt>
            <c:idx val="14"/>
            <c:invertIfNegative val="0"/>
            <c:bubble3D val="0"/>
            <c:spPr>
              <a:solidFill>
                <a:srgbClr val="FB8D81"/>
              </a:solidFill>
              <a:ln>
                <a:solidFill>
                  <a:schemeClr val="tx2">
                    <a:lumMod val="60000"/>
                    <a:lumOff val="40000"/>
                  </a:schemeClr>
                </a:solidFill>
              </a:ln>
              <a:effectLst/>
            </c:spPr>
            <c:extLst>
              <c:ext xmlns:c16="http://schemas.microsoft.com/office/drawing/2014/chart" uri="{C3380CC4-5D6E-409C-BE32-E72D297353CC}">
                <c16:uniqueId val="{00000009-3266-4CC8-9947-62E9D496D29C}"/>
              </c:ext>
            </c:extLst>
          </c:dPt>
          <c:dPt>
            <c:idx val="15"/>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0B-3266-4CC8-9947-62E9D496D29C}"/>
              </c:ext>
            </c:extLst>
          </c:dPt>
          <c:dPt>
            <c:idx val="16"/>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0D-3266-4CC8-9947-62E9D496D29C}"/>
              </c:ext>
            </c:extLst>
          </c:dPt>
          <c:dPt>
            <c:idx val="17"/>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0F-3266-4CC8-9947-62E9D496D29C}"/>
              </c:ext>
            </c:extLst>
          </c:dPt>
          <c:dPt>
            <c:idx val="18"/>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11-3266-4CC8-9947-62E9D496D29C}"/>
              </c:ext>
            </c:extLst>
          </c:dPt>
          <c:dPt>
            <c:idx val="19"/>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13-3266-4CC8-9947-62E9D496D29C}"/>
              </c:ext>
            </c:extLst>
          </c:dPt>
          <c:dPt>
            <c:idx val="20"/>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15-3266-4CC8-9947-62E9D496D29C}"/>
              </c:ext>
            </c:extLst>
          </c:dPt>
          <c:dPt>
            <c:idx val="21"/>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17-3266-4CC8-9947-62E9D496D29C}"/>
              </c:ext>
            </c:extLst>
          </c:dPt>
          <c:dPt>
            <c:idx val="22"/>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19-3266-4CC8-9947-62E9D496D29C}"/>
              </c:ext>
            </c:extLst>
          </c:dPt>
          <c:dPt>
            <c:idx val="23"/>
            <c:invertIfNegative val="0"/>
            <c:bubble3D val="0"/>
            <c:spPr>
              <a:solidFill>
                <a:srgbClr val="FF0000"/>
              </a:solidFill>
              <a:ln>
                <a:solidFill>
                  <a:schemeClr val="tx2">
                    <a:lumMod val="60000"/>
                    <a:lumOff val="40000"/>
                  </a:schemeClr>
                </a:solidFill>
              </a:ln>
              <a:effectLst/>
            </c:spPr>
            <c:extLst>
              <c:ext xmlns:c16="http://schemas.microsoft.com/office/drawing/2014/chart" uri="{C3380CC4-5D6E-409C-BE32-E72D297353CC}">
                <c16:uniqueId val="{0000001B-3266-4CC8-9947-62E9D496D29C}"/>
              </c:ext>
            </c:extLst>
          </c:dPt>
          <c:dPt>
            <c:idx val="24"/>
            <c:invertIfNegative val="0"/>
            <c:bubble3D val="0"/>
            <c:spPr>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solidFill>
                  <a:schemeClr val="tx2">
                    <a:lumMod val="60000"/>
                    <a:lumOff val="40000"/>
                  </a:schemeClr>
                </a:solidFill>
              </a:ln>
              <a:effectLst/>
            </c:spPr>
            <c:extLst>
              <c:ext xmlns:c16="http://schemas.microsoft.com/office/drawing/2014/chart" uri="{C3380CC4-5D6E-409C-BE32-E72D297353CC}">
                <c16:uniqueId val="{0000001D-3266-4CC8-9947-62E9D496D29C}"/>
              </c:ext>
            </c:extLst>
          </c:dPt>
          <c:cat>
            <c:strRef>
              <c:f>(RECAP!$A$2:$A$4,RECAP!$A$8:$A$19,RECAP!$A$23:$A$34)</c:f>
              <c:strCache>
                <c:ptCount val="27"/>
                <c:pt idx="0">
                  <c:v>OCTOBRE</c:v>
                </c:pt>
                <c:pt idx="1">
                  <c:v>NOVEMBRE</c:v>
                </c:pt>
                <c:pt idx="2">
                  <c:v>DECEMBRE</c:v>
                </c:pt>
                <c:pt idx="3">
                  <c:v>JANVIER</c:v>
                </c:pt>
                <c:pt idx="4">
                  <c:v>FEVRIER</c:v>
                </c:pt>
                <c:pt idx="5">
                  <c:v>MARS</c:v>
                </c:pt>
                <c:pt idx="6">
                  <c:v>AVRIL</c:v>
                </c:pt>
                <c:pt idx="7">
                  <c:v>MAI</c:v>
                </c:pt>
                <c:pt idx="8">
                  <c:v>JUIN</c:v>
                </c:pt>
                <c:pt idx="9">
                  <c:v>JUILLET</c:v>
                </c:pt>
                <c:pt idx="10">
                  <c:v>AOÛT</c:v>
                </c:pt>
                <c:pt idx="11">
                  <c:v>SEPTEMBRE</c:v>
                </c:pt>
                <c:pt idx="12">
                  <c:v>OCTOBRE</c:v>
                </c:pt>
                <c:pt idx="13">
                  <c:v>NOVEMBRE</c:v>
                </c:pt>
                <c:pt idx="14">
                  <c:v>DÉCEMBRE</c:v>
                </c:pt>
                <c:pt idx="15">
                  <c:v>JANVIER</c:v>
                </c:pt>
                <c:pt idx="16">
                  <c:v>FEVRIER</c:v>
                </c:pt>
                <c:pt idx="17">
                  <c:v>MARS</c:v>
                </c:pt>
                <c:pt idx="18">
                  <c:v>AVRIL</c:v>
                </c:pt>
                <c:pt idx="19">
                  <c:v>MAI</c:v>
                </c:pt>
                <c:pt idx="20">
                  <c:v>JUIN</c:v>
                </c:pt>
                <c:pt idx="21">
                  <c:v>JUILLET</c:v>
                </c:pt>
                <c:pt idx="22">
                  <c:v>AOÛT</c:v>
                </c:pt>
                <c:pt idx="23">
                  <c:v>SEPTEMBRE</c:v>
                </c:pt>
                <c:pt idx="24">
                  <c:v>OCTOBRE</c:v>
                </c:pt>
                <c:pt idx="25">
                  <c:v>NOVEMBRE</c:v>
                </c:pt>
                <c:pt idx="26">
                  <c:v>DÉCEMBRE</c:v>
                </c:pt>
              </c:strCache>
            </c:strRef>
          </c:cat>
          <c:val>
            <c:numRef>
              <c:f>(RECAP!$F$2:$F$4,RECAP!$F$8:$F$19,RECAP!$F$23:$F$34)</c:f>
              <c:numCache>
                <c:formatCode>General</c:formatCode>
                <c:ptCount val="27"/>
                <c:pt idx="0">
                  <c:v>3</c:v>
                </c:pt>
                <c:pt idx="1">
                  <c:v>12</c:v>
                </c:pt>
                <c:pt idx="2">
                  <c:v>11</c:v>
                </c:pt>
                <c:pt idx="3">
                  <c:v>22</c:v>
                </c:pt>
                <c:pt idx="4">
                  <c:v>24</c:v>
                </c:pt>
                <c:pt idx="5">
                  <c:v>25</c:v>
                </c:pt>
                <c:pt idx="6">
                  <c:v>34</c:v>
                </c:pt>
                <c:pt idx="7">
                  <c:v>26</c:v>
                </c:pt>
                <c:pt idx="8">
                  <c:v>42</c:v>
                </c:pt>
                <c:pt idx="9">
                  <c:v>30</c:v>
                </c:pt>
                <c:pt idx="10">
                  <c:v>25</c:v>
                </c:pt>
                <c:pt idx="11">
                  <c:v>29</c:v>
                </c:pt>
                <c:pt idx="12">
                  <c:v>19</c:v>
                </c:pt>
                <c:pt idx="13">
                  <c:v>43</c:v>
                </c:pt>
                <c:pt idx="14">
                  <c:v>40</c:v>
                </c:pt>
                <c:pt idx="15">
                  <c:v>61</c:v>
                </c:pt>
                <c:pt idx="16">
                  <c:v>56</c:v>
                </c:pt>
                <c:pt idx="17">
                  <c:v>58</c:v>
                </c:pt>
                <c:pt idx="18">
                  <c:v>66</c:v>
                </c:pt>
                <c:pt idx="19">
                  <c:v>62</c:v>
                </c:pt>
                <c:pt idx="20">
                  <c:v>62</c:v>
                </c:pt>
                <c:pt idx="21">
                  <c:v>39</c:v>
                </c:pt>
                <c:pt idx="22">
                  <c:v>57</c:v>
                </c:pt>
                <c:pt idx="23">
                  <c:v>58</c:v>
                </c:pt>
                <c:pt idx="24">
                  <c:v>32</c:v>
                </c:pt>
                <c:pt idx="25">
                  <c:v>0</c:v>
                </c:pt>
                <c:pt idx="26">
                  <c:v>0</c:v>
                </c:pt>
              </c:numCache>
            </c:numRef>
          </c:val>
          <c:extLst>
            <c:ext xmlns:c16="http://schemas.microsoft.com/office/drawing/2014/chart" uri="{C3380CC4-5D6E-409C-BE32-E72D297353CC}">
              <c16:uniqueId val="{0000001E-3266-4CC8-9947-62E9D496D29C}"/>
            </c:ext>
          </c:extLst>
        </c:ser>
        <c:dLbls>
          <c:showLegendKey val="0"/>
          <c:showVal val="0"/>
          <c:showCatName val="0"/>
          <c:showSerName val="0"/>
          <c:showPercent val="0"/>
          <c:showBubbleSize val="0"/>
        </c:dLbls>
        <c:gapWidth val="219"/>
        <c:overlap val="-27"/>
        <c:axId val="423586760"/>
        <c:axId val="423588072"/>
      </c:barChart>
      <c:catAx>
        <c:axId val="42358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3588072"/>
        <c:crosses val="autoZero"/>
        <c:auto val="1"/>
        <c:lblAlgn val="ctr"/>
        <c:lblOffset val="100"/>
        <c:noMultiLvlLbl val="0"/>
      </c:catAx>
      <c:valAx>
        <c:axId val="423588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3586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ONNES">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907BABB-EC0A-F04D-A16D-002C0A2B02DE}"/>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9" name="Image 8">
            <a:extLst>
              <a:ext uri="{FF2B5EF4-FFF2-40B4-BE49-F238E27FC236}">
                <a16:creationId xmlns:a16="http://schemas.microsoft.com/office/drawing/2014/main" id="{388D6D7F-E695-F343-B6C3-5C5044D01416}"/>
              </a:ext>
            </a:extLst>
          </p:cNvPr>
          <p:cNvPicPr>
            <a:picLocks noChangeAspect="1"/>
          </p:cNvPicPr>
          <p:nvPr userDrawn="1"/>
        </p:nvPicPr>
        <p:blipFill>
          <a:blip r:embed="rId3"/>
          <a:stretch>
            <a:fillRect/>
          </a:stretch>
        </p:blipFill>
        <p:spPr>
          <a:xfrm>
            <a:off x="13944601" y="6796939"/>
            <a:ext cx="4364183" cy="2137760"/>
          </a:xfrm>
          <a:prstGeom prst="rect">
            <a:avLst/>
          </a:prstGeom>
        </p:spPr>
      </p:pic>
      <p:sp>
        <p:nvSpPr>
          <p:cNvPr id="11" name="Espace réservé du texte 2">
            <a:extLst>
              <a:ext uri="{FF2B5EF4-FFF2-40B4-BE49-F238E27FC236}">
                <a16:creationId xmlns:a16="http://schemas.microsoft.com/office/drawing/2014/main" id="{DEAFCFD8-4876-A943-9E5C-646F48A932AD}"/>
              </a:ext>
            </a:extLst>
          </p:cNvPr>
          <p:cNvSpPr>
            <a:spLocks noGrp="1"/>
          </p:cNvSpPr>
          <p:nvPr>
            <p:ph type="body" sz="quarter" idx="12" hasCustomPrompt="1"/>
          </p:nvPr>
        </p:nvSpPr>
        <p:spPr>
          <a:xfrm>
            <a:off x="1159901" y="2599790"/>
            <a:ext cx="6997385" cy="471488"/>
          </a:xfrm>
        </p:spPr>
        <p:txBody>
          <a:bodyPr>
            <a:noAutofit/>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lang="fr-FR" sz="3300" b="0" i="0" smtClean="0">
                <a:solidFill>
                  <a:srgbClr val="D5236D"/>
                </a:solidFill>
                <a:effectLst/>
                <a:latin typeface="Calibri" panose="020F0502020204030204" pitchFamily="34" charset="0"/>
                <a:cs typeface="Calibri" panose="020F0502020204030204" pitchFamily="34" charset="0"/>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fr-FR" dirty="0"/>
              <a:t>Sous-Titre</a:t>
            </a:r>
          </a:p>
        </p:txBody>
      </p:sp>
      <p:sp>
        <p:nvSpPr>
          <p:cNvPr id="13" name="Espace réservé du texte 2">
            <a:extLst>
              <a:ext uri="{FF2B5EF4-FFF2-40B4-BE49-F238E27FC236}">
                <a16:creationId xmlns:a16="http://schemas.microsoft.com/office/drawing/2014/main" id="{B8F3A21E-F1CA-6042-A047-5B9D023E3616}"/>
              </a:ext>
            </a:extLst>
          </p:cNvPr>
          <p:cNvSpPr>
            <a:spLocks noGrp="1"/>
          </p:cNvSpPr>
          <p:nvPr>
            <p:ph type="body" sz="quarter" idx="14" hasCustomPrompt="1"/>
          </p:nvPr>
        </p:nvSpPr>
        <p:spPr>
          <a:xfrm>
            <a:off x="9112766" y="2599790"/>
            <a:ext cx="6997385" cy="471488"/>
          </a:xfrm>
        </p:spPr>
        <p:txBody>
          <a:bodyPr>
            <a:noAutofit/>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lang="fr-FR" sz="3300" b="0" i="0" smtClean="0">
                <a:solidFill>
                  <a:srgbClr val="D5236D"/>
                </a:solidFill>
                <a:effectLst/>
                <a:latin typeface="Calibri" panose="020F0502020204030204" pitchFamily="34" charset="0"/>
                <a:cs typeface="Calibri" panose="020F0502020204030204" pitchFamily="34" charset="0"/>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fr-FR" dirty="0"/>
              <a:t>Sous-Titre</a:t>
            </a:r>
          </a:p>
        </p:txBody>
      </p:sp>
      <p:sp>
        <p:nvSpPr>
          <p:cNvPr id="12" name="Espace réservé du texte 2">
            <a:extLst>
              <a:ext uri="{FF2B5EF4-FFF2-40B4-BE49-F238E27FC236}">
                <a16:creationId xmlns:a16="http://schemas.microsoft.com/office/drawing/2014/main" id="{1DBB160B-E99A-4F4E-9381-7952A85AD003}"/>
              </a:ext>
            </a:extLst>
          </p:cNvPr>
          <p:cNvSpPr>
            <a:spLocks noGrp="1"/>
          </p:cNvSpPr>
          <p:nvPr>
            <p:ph type="body" sz="quarter" idx="18"/>
          </p:nvPr>
        </p:nvSpPr>
        <p:spPr>
          <a:xfrm>
            <a:off x="1172248" y="3375513"/>
            <a:ext cx="6972692" cy="2960958"/>
          </a:xfrm>
        </p:spPr>
        <p:txBody>
          <a:bodyPr>
            <a:normAutofit/>
          </a:bodyPr>
          <a:lstStyle>
            <a:lvl1pPr marL="0" marR="0" indent="0" algn="l" defTabSz="1371600" rtl="0" eaLnBrk="1" fontAlgn="auto" latinLnBrk="0" hangingPunct="1">
              <a:lnSpc>
                <a:spcPts val="3450"/>
              </a:lnSpc>
              <a:spcBef>
                <a:spcPts val="1500"/>
              </a:spcBef>
              <a:spcAft>
                <a:spcPts val="0"/>
              </a:spcAft>
              <a:buClrTx/>
              <a:buSzTx/>
              <a:buFont typeface="Arial" panose="020B0604020202020204" pitchFamily="34" charset="0"/>
              <a:buNone/>
              <a:tabLst/>
              <a:defRPr sz="2700" b="0" i="0" baseline="0">
                <a:solidFill>
                  <a:schemeClr val="tx1"/>
                </a:solidFill>
                <a:latin typeface="Calibri" panose="020F0502020204030204" pitchFamily="34" charset="0"/>
                <a:cs typeface="Calibri" panose="020F0502020204030204" pitchFamily="34" charset="0"/>
              </a:defRPr>
            </a:lvl1pPr>
          </a:lstStyle>
          <a:p>
            <a:pPr marL="0" marR="0" lvl="0" indent="0" algn="l" defTabSz="1371600" rtl="0" eaLnBrk="1" fontAlgn="auto" latinLnBrk="0" hangingPunct="1">
              <a:lnSpc>
                <a:spcPts val="3450"/>
              </a:lnSpc>
              <a:spcBef>
                <a:spcPts val="1500"/>
              </a:spcBef>
              <a:spcAft>
                <a:spcPts val="0"/>
              </a:spcAft>
              <a:buClrTx/>
              <a:buSzTx/>
              <a:buFont typeface="Arial" panose="020B0604020202020204" pitchFamily="34" charset="0"/>
              <a:buNone/>
              <a:tabLst/>
              <a:defRPr/>
            </a:pPr>
            <a:r>
              <a:rPr lang="fr-FR" dirty="0"/>
              <a:t>Cliquez pour modifier</a:t>
            </a:r>
          </a:p>
          <a:p>
            <a:pPr marL="0" marR="0" lvl="0" indent="0" algn="l" defTabSz="1371600" rtl="0" eaLnBrk="1" fontAlgn="auto" latinLnBrk="0" hangingPunct="1">
              <a:lnSpc>
                <a:spcPts val="3450"/>
              </a:lnSpc>
              <a:spcBef>
                <a:spcPts val="1500"/>
              </a:spcBef>
              <a:spcAft>
                <a:spcPts val="0"/>
              </a:spcAft>
              <a:buClrTx/>
              <a:buSzTx/>
              <a:buFont typeface="Arial" panose="020B0604020202020204" pitchFamily="34" charset="0"/>
              <a:buNone/>
              <a:tabLst/>
              <a:defRPr/>
            </a:pPr>
            <a:endParaRPr lang="fr-FR" dirty="0"/>
          </a:p>
          <a:p>
            <a:pPr lvl="0"/>
            <a:endParaRPr lang="fr-FR" dirty="0"/>
          </a:p>
        </p:txBody>
      </p:sp>
      <p:sp>
        <p:nvSpPr>
          <p:cNvPr id="14" name="Espace réservé du texte 2">
            <a:extLst>
              <a:ext uri="{FF2B5EF4-FFF2-40B4-BE49-F238E27FC236}">
                <a16:creationId xmlns:a16="http://schemas.microsoft.com/office/drawing/2014/main" id="{6CEE2F04-39A9-8A4C-92C1-E560BCA708A3}"/>
              </a:ext>
            </a:extLst>
          </p:cNvPr>
          <p:cNvSpPr>
            <a:spLocks noGrp="1"/>
          </p:cNvSpPr>
          <p:nvPr>
            <p:ph type="body" sz="quarter" idx="19"/>
          </p:nvPr>
        </p:nvSpPr>
        <p:spPr>
          <a:xfrm>
            <a:off x="9112766" y="3375513"/>
            <a:ext cx="6972692" cy="2960958"/>
          </a:xfrm>
        </p:spPr>
        <p:txBody>
          <a:bodyPr>
            <a:normAutofit/>
          </a:bodyPr>
          <a:lstStyle>
            <a:lvl1pPr marL="0" marR="0" indent="0" algn="l" defTabSz="1371600" rtl="0" eaLnBrk="1" fontAlgn="auto" latinLnBrk="0" hangingPunct="1">
              <a:lnSpc>
                <a:spcPts val="3450"/>
              </a:lnSpc>
              <a:spcBef>
                <a:spcPts val="1500"/>
              </a:spcBef>
              <a:spcAft>
                <a:spcPts val="0"/>
              </a:spcAft>
              <a:buClrTx/>
              <a:buSzTx/>
              <a:buFont typeface="Arial" panose="020B0604020202020204" pitchFamily="34" charset="0"/>
              <a:buNone/>
              <a:tabLst/>
              <a:defRPr sz="2700" b="0" i="0" baseline="0">
                <a:solidFill>
                  <a:schemeClr val="tx1"/>
                </a:solidFill>
                <a:latin typeface="Calibri" panose="020F0502020204030204" pitchFamily="34" charset="0"/>
                <a:cs typeface="Calibri" panose="020F0502020204030204" pitchFamily="34" charset="0"/>
              </a:defRPr>
            </a:lvl1pPr>
          </a:lstStyle>
          <a:p>
            <a:pPr marL="0" marR="0" lvl="0" indent="0" algn="l" defTabSz="1371600" rtl="0" eaLnBrk="1" fontAlgn="auto" latinLnBrk="0" hangingPunct="1">
              <a:lnSpc>
                <a:spcPts val="3450"/>
              </a:lnSpc>
              <a:spcBef>
                <a:spcPts val="1500"/>
              </a:spcBef>
              <a:spcAft>
                <a:spcPts val="0"/>
              </a:spcAft>
              <a:buClrTx/>
              <a:buSzTx/>
              <a:buFont typeface="Arial" panose="020B0604020202020204" pitchFamily="34" charset="0"/>
              <a:buNone/>
              <a:tabLst/>
              <a:defRPr/>
            </a:pPr>
            <a:r>
              <a:rPr lang="fr-FR" dirty="0"/>
              <a:t>Cliquez pour modifier</a:t>
            </a:r>
          </a:p>
          <a:p>
            <a:pPr marL="0" marR="0" lvl="0" indent="0" algn="l" defTabSz="1371600" rtl="0" eaLnBrk="1" fontAlgn="auto" latinLnBrk="0" hangingPunct="1">
              <a:lnSpc>
                <a:spcPts val="3450"/>
              </a:lnSpc>
              <a:spcBef>
                <a:spcPts val="1500"/>
              </a:spcBef>
              <a:spcAft>
                <a:spcPts val="0"/>
              </a:spcAft>
              <a:buClrTx/>
              <a:buSzTx/>
              <a:buFont typeface="Arial" panose="020B0604020202020204" pitchFamily="34" charset="0"/>
              <a:buNone/>
              <a:tabLst/>
              <a:defRPr/>
            </a:pPr>
            <a:endParaRPr lang="fr-FR" dirty="0"/>
          </a:p>
          <a:p>
            <a:pPr lvl="0"/>
            <a:endParaRPr lang="fr-FR" dirty="0"/>
          </a:p>
        </p:txBody>
      </p:sp>
      <p:sp>
        <p:nvSpPr>
          <p:cNvPr id="20" name="Espace réservé du pied de page 4">
            <a:extLst>
              <a:ext uri="{FF2B5EF4-FFF2-40B4-BE49-F238E27FC236}">
                <a16:creationId xmlns:a16="http://schemas.microsoft.com/office/drawing/2014/main" id="{9767C922-314D-F440-AF9E-1D62E159088F}"/>
              </a:ext>
            </a:extLst>
          </p:cNvPr>
          <p:cNvSpPr>
            <a:spLocks noGrp="1"/>
          </p:cNvSpPr>
          <p:nvPr>
            <p:ph type="ftr" sz="quarter" idx="3"/>
          </p:nvPr>
        </p:nvSpPr>
        <p:spPr>
          <a:xfrm>
            <a:off x="11228376" y="9792044"/>
            <a:ext cx="5747121" cy="324603"/>
          </a:xfrm>
          <a:prstGeom prst="rect">
            <a:avLst/>
          </a:prstGeom>
        </p:spPr>
        <p:txBody>
          <a:bodyPr vert="horz" lIns="91440" tIns="45720" rIns="91440" bIns="45720" rtlCol="0" anchor="ctr">
            <a:noAutofit/>
          </a:bodyPr>
          <a:lstStyle>
            <a:lvl1pPr algn="r">
              <a:defRPr sz="1800" cap="none" baseline="0">
                <a:solidFill>
                  <a:schemeClr val="tx1"/>
                </a:solidFill>
                <a:latin typeface="Calibri Light" panose="020F0302020204030204" pitchFamily="34" charset="0"/>
              </a:defRPr>
            </a:lvl1pPr>
          </a:lstStyle>
          <a:p>
            <a:r>
              <a:rPr lang="fr-FR" smtClean="0"/>
              <a:t>Echange avec Dr Nabil AYASS – le 7 décembre 2022 </a:t>
            </a:r>
            <a:endParaRPr lang="fr-FR" dirty="0"/>
          </a:p>
        </p:txBody>
      </p:sp>
      <p:sp>
        <p:nvSpPr>
          <p:cNvPr id="16" name="Espace réservé du numéro de diapositive 3">
            <a:extLst>
              <a:ext uri="{FF2B5EF4-FFF2-40B4-BE49-F238E27FC236}">
                <a16:creationId xmlns:a16="http://schemas.microsoft.com/office/drawing/2014/main" id="{D0085D0B-0949-4947-8C20-16D8B6B58DAA}"/>
              </a:ext>
            </a:extLst>
          </p:cNvPr>
          <p:cNvSpPr>
            <a:spLocks noGrp="1"/>
          </p:cNvSpPr>
          <p:nvPr>
            <p:ph type="sldNum" sz="quarter" idx="4"/>
          </p:nvPr>
        </p:nvSpPr>
        <p:spPr>
          <a:xfrm>
            <a:off x="17228323" y="9680501"/>
            <a:ext cx="947597" cy="547688"/>
          </a:xfrm>
          <a:prstGeom prst="rect">
            <a:avLst/>
          </a:prstGeom>
        </p:spPr>
        <p:txBody>
          <a:bodyPr vert="horz" lIns="91440" tIns="45720" rIns="91440" bIns="45720" rtlCol="0" anchor="ctr"/>
          <a:lstStyle>
            <a:lvl1pPr algn="r">
              <a:defRPr sz="1800">
                <a:solidFill>
                  <a:schemeClr val="tx1">
                    <a:tint val="75000"/>
                  </a:schemeClr>
                </a:solidFill>
                <a:latin typeface="+mj-lt"/>
              </a:defRPr>
            </a:lvl1pPr>
          </a:lstStyle>
          <a:p>
            <a:r>
              <a:rPr lang="fr-FR" sz="2400" dirty="0"/>
              <a:t>|</a:t>
            </a:r>
            <a:r>
              <a:rPr lang="fr-FR" dirty="0"/>
              <a:t>   </a:t>
            </a:r>
            <a:fld id="{8526285B-72CF-43F7-A725-00A6B383643F}" type="slidenum">
              <a:rPr lang="fr-FR" smtClean="0"/>
              <a:pPr/>
              <a:t>‹N°›</a:t>
            </a:fld>
            <a:endParaRPr lang="fr-FR" dirty="0"/>
          </a:p>
        </p:txBody>
      </p:sp>
      <p:sp>
        <p:nvSpPr>
          <p:cNvPr id="15" name="Espace réservé du texte 3">
            <a:extLst>
              <a:ext uri="{FF2B5EF4-FFF2-40B4-BE49-F238E27FC236}">
                <a16:creationId xmlns:a16="http://schemas.microsoft.com/office/drawing/2014/main" id="{712BBC37-B6C6-4123-ABA2-38E493188D6D}"/>
              </a:ext>
            </a:extLst>
          </p:cNvPr>
          <p:cNvSpPr>
            <a:spLocks noGrp="1"/>
          </p:cNvSpPr>
          <p:nvPr>
            <p:ph type="body" sz="quarter" idx="20" hasCustomPrompt="1"/>
          </p:nvPr>
        </p:nvSpPr>
        <p:spPr>
          <a:xfrm>
            <a:off x="1145381" y="1033463"/>
            <a:ext cx="14153172" cy="1295400"/>
          </a:xfrm>
        </p:spPr>
        <p:txBody>
          <a:bodyPr/>
          <a:lstStyle>
            <a:lvl1pPr marL="0" indent="0">
              <a:spcBef>
                <a:spcPts val="0"/>
              </a:spcBef>
              <a:buNone/>
              <a:defRPr b="1" i="0">
                <a:solidFill>
                  <a:srgbClr val="D5236D"/>
                </a:solidFill>
                <a:latin typeface="Calibri" panose="020F0502020204030204" pitchFamily="34" charset="0"/>
                <a:cs typeface="Calibri" panose="020F0502020204030204" pitchFamily="34" charset="0"/>
              </a:defRPr>
            </a:lvl1pPr>
          </a:lstStyle>
          <a:p>
            <a:pPr lvl="0"/>
            <a:r>
              <a:rPr lang="fr-FR" dirty="0"/>
              <a:t>Cliquez pour mettre un titre principal</a:t>
            </a:r>
          </a:p>
        </p:txBody>
      </p:sp>
    </p:spTree>
    <p:extLst>
      <p:ext uri="{BB962C8B-B14F-4D97-AF65-F5344CB8AC3E}">
        <p14:creationId xmlns:p14="http://schemas.microsoft.com/office/powerpoint/2010/main" val="408618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5.png"/><Relationship Id="rId18" Type="http://schemas.openxmlformats.org/officeDocument/2006/relationships/image" Target="../media/image38.svg"/><Relationship Id="rId26" Type="http://schemas.openxmlformats.org/officeDocument/2006/relationships/image" Target="../media/image36.png"/><Relationship Id="rId39" Type="http://schemas.openxmlformats.org/officeDocument/2006/relationships/image" Target="../media/image61.svg"/><Relationship Id="rId3" Type="http://schemas.openxmlformats.org/officeDocument/2006/relationships/image" Target="../media/image22.png"/><Relationship Id="rId21" Type="http://schemas.openxmlformats.org/officeDocument/2006/relationships/image" Target="../media/image32.png"/><Relationship Id="rId34"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44.svg"/><Relationship Id="rId17" Type="http://schemas.openxmlformats.org/officeDocument/2006/relationships/image" Target="../media/image27.png"/><Relationship Id="rId25" Type="http://schemas.openxmlformats.org/officeDocument/2006/relationships/image" Target="../media/image28.png"/><Relationship Id="rId33" Type="http://schemas.openxmlformats.org/officeDocument/2006/relationships/image" Target="../media/image29.png"/><Relationship Id="rId38" Type="http://schemas.openxmlformats.org/officeDocument/2006/relationships/image" Target="../media/image40.png"/><Relationship Id="rId2" Type="http://schemas.openxmlformats.org/officeDocument/2006/relationships/image" Target="../media/image3.png"/><Relationship Id="rId16" Type="http://schemas.openxmlformats.org/officeDocument/2006/relationships/image" Target="../media/image36.svg"/><Relationship Id="rId20" Type="http://schemas.openxmlformats.org/officeDocument/2006/relationships/image" Target="../media/image51.svg"/><Relationship Id="rId29"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1.png"/><Relationship Id="rId24" Type="http://schemas.openxmlformats.org/officeDocument/2006/relationships/image" Target="../media/image48.svg"/><Relationship Id="rId32" Type="http://schemas.openxmlformats.org/officeDocument/2006/relationships/image" Target="../media/image15.svg"/><Relationship Id="rId37" Type="http://schemas.openxmlformats.org/officeDocument/2006/relationships/image" Target="../media/image59.svg"/><Relationship Id="rId5" Type="http://schemas.openxmlformats.org/officeDocument/2006/relationships/image" Target="../media/image23.png"/><Relationship Id="rId15" Type="http://schemas.openxmlformats.org/officeDocument/2006/relationships/image" Target="../media/image26.png"/><Relationship Id="rId23" Type="http://schemas.openxmlformats.org/officeDocument/2006/relationships/image" Target="../media/image33.png"/><Relationship Id="rId28" Type="http://schemas.openxmlformats.org/officeDocument/2006/relationships/image" Target="../media/image37.png"/><Relationship Id="rId36" Type="http://schemas.openxmlformats.org/officeDocument/2006/relationships/image" Target="../media/image39.png"/><Relationship Id="rId10" Type="http://schemas.openxmlformats.org/officeDocument/2006/relationships/image" Target="../media/image42.svg"/><Relationship Id="rId19" Type="http://schemas.openxmlformats.org/officeDocument/2006/relationships/image" Target="../media/image35.png"/><Relationship Id="rId31" Type="http://schemas.openxmlformats.org/officeDocument/2006/relationships/image" Target="../media/image13.png"/><Relationship Id="rId4" Type="http://schemas.openxmlformats.org/officeDocument/2006/relationships/image" Target="../media/image28.svg"/><Relationship Id="rId9" Type="http://schemas.openxmlformats.org/officeDocument/2006/relationships/image" Target="../media/image30.png"/><Relationship Id="rId14" Type="http://schemas.openxmlformats.org/officeDocument/2006/relationships/image" Target="../media/image34.svg"/><Relationship Id="rId22" Type="http://schemas.openxmlformats.org/officeDocument/2006/relationships/image" Target="../media/image46.svg"/><Relationship Id="rId27" Type="http://schemas.openxmlformats.org/officeDocument/2006/relationships/image" Target="../media/image53.svg"/><Relationship Id="rId30" Type="http://schemas.openxmlformats.org/officeDocument/2006/relationships/image" Target="../media/image34.png"/><Relationship Id="rId35"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3.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69.svg"/><Relationship Id="rId1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jpeg"/><Relationship Id="rId7" Type="http://schemas.openxmlformats.org/officeDocument/2006/relationships/image" Target="../media/image15.svg"/><Relationship Id="rId2" Type="http://schemas.openxmlformats.org/officeDocument/2006/relationships/image" Target="../media/image46.jpeg"/><Relationship Id="rId1"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77.svg"/></Relationships>
</file>

<file path=ppt/slides/_rels/slide14.xml.rels><?xml version="1.0" encoding="UTF-8" standalone="yes"?>
<Relationships xmlns="http://schemas.openxmlformats.org/package/2006/relationships"><Relationship Id="rId13" Type="http://schemas.openxmlformats.org/officeDocument/2006/relationships/image" Target="../media/image52.jpeg"/><Relationship Id="rId3" Type="http://schemas.openxmlformats.org/officeDocument/2006/relationships/image" Target="../media/image15.svg"/><Relationship Id="rId7" Type="http://schemas.openxmlformats.org/officeDocument/2006/relationships/image" Target="../media/image49.png"/><Relationship Id="rId12" Type="http://schemas.openxmlformats.org/officeDocument/2006/relationships/image" Target="../media/image51.jpeg"/><Relationship Id="rId17" Type="http://schemas.openxmlformats.org/officeDocument/2006/relationships/image" Target="../media/image56.jpg"/><Relationship Id="rId2" Type="http://schemas.openxmlformats.org/officeDocument/2006/relationships/image" Target="../media/image13.png"/><Relationship Id="rId16"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0.jpeg"/><Relationship Id="rId5" Type="http://schemas.openxmlformats.org/officeDocument/2006/relationships/image" Target="../media/image77.svg"/><Relationship Id="rId15" Type="http://schemas.openxmlformats.org/officeDocument/2006/relationships/image" Target="../media/image54.jpeg"/><Relationship Id="rId10" Type="http://schemas.openxmlformats.org/officeDocument/2006/relationships/image" Target="../media/image81.svg"/><Relationship Id="rId4" Type="http://schemas.openxmlformats.org/officeDocument/2006/relationships/image" Target="../media/image48.png"/><Relationship Id="rId1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58.png"/><Relationship Id="rId5" Type="http://schemas.openxmlformats.org/officeDocument/2006/relationships/image" Target="../media/image41.png"/><Relationship Id="rId10" Type="http://schemas.openxmlformats.org/officeDocument/2006/relationships/image" Target="../media/image67.svg"/><Relationship Id="rId4" Type="http://schemas.openxmlformats.org/officeDocument/2006/relationships/image" Target="../media/image15.sv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3.pn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91.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chart" Target="../charts/chart1.xml"/><Relationship Id="rId7"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62.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24.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svg"/><Relationship Id="rId10" Type="http://schemas.openxmlformats.org/officeDocument/2006/relationships/image" Target="../media/image22.sv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36.svg"/><Relationship Id="rId17" Type="http://schemas.openxmlformats.org/officeDocument/2006/relationships/image" Target="../media/image15.sv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25.png"/><Relationship Id="rId14"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5.png"/><Relationship Id="rId18" Type="http://schemas.openxmlformats.org/officeDocument/2006/relationships/image" Target="../media/image38.svg"/><Relationship Id="rId26" Type="http://schemas.openxmlformats.org/officeDocument/2006/relationships/image" Target="../media/image15.svg"/><Relationship Id="rId3" Type="http://schemas.openxmlformats.org/officeDocument/2006/relationships/image" Target="../media/image22.png"/><Relationship Id="rId21" Type="http://schemas.openxmlformats.org/officeDocument/2006/relationships/image" Target="../media/image33.png"/><Relationship Id="rId7" Type="http://schemas.openxmlformats.org/officeDocument/2006/relationships/image" Target="../media/image24.png"/><Relationship Id="rId12" Type="http://schemas.openxmlformats.org/officeDocument/2006/relationships/image" Target="../media/image44.svg"/><Relationship Id="rId17" Type="http://schemas.openxmlformats.org/officeDocument/2006/relationships/image" Target="../media/image27.png"/><Relationship Id="rId25"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36.svg"/><Relationship Id="rId20"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1.png"/><Relationship Id="rId24" Type="http://schemas.openxmlformats.org/officeDocument/2006/relationships/image" Target="../media/image34.png"/><Relationship Id="rId5" Type="http://schemas.openxmlformats.org/officeDocument/2006/relationships/image" Target="../media/image23.png"/><Relationship Id="rId15" Type="http://schemas.openxmlformats.org/officeDocument/2006/relationships/image" Target="../media/image26.png"/><Relationship Id="rId23" Type="http://schemas.openxmlformats.org/officeDocument/2006/relationships/image" Target="../media/image28.png"/><Relationship Id="rId10" Type="http://schemas.openxmlformats.org/officeDocument/2006/relationships/image" Target="../media/image42.svg"/><Relationship Id="rId19"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0.png"/><Relationship Id="rId14" Type="http://schemas.openxmlformats.org/officeDocument/2006/relationships/image" Target="../media/image34.svg"/><Relationship Id="rId22" Type="http://schemas.openxmlformats.org/officeDocument/2006/relationships/image" Target="../media/image48.svg"/><Relationship Id="rId2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3" name="Group 3"/>
          <p:cNvGrpSpPr/>
          <p:nvPr/>
        </p:nvGrpSpPr>
        <p:grpSpPr>
          <a:xfrm>
            <a:off x="-836150" y="-3009900"/>
            <a:ext cx="19124150" cy="17259300"/>
            <a:chOff x="0" y="0"/>
            <a:chExt cx="2120684" cy="1913890"/>
          </a:xfrm>
        </p:grpSpPr>
        <p:sp>
          <p:nvSpPr>
            <p:cNvPr id="4" name="Freeform 4"/>
            <p:cNvSpPr/>
            <p:nvPr/>
          </p:nvSpPr>
          <p:spPr>
            <a:xfrm>
              <a:off x="0" y="0"/>
              <a:ext cx="2120684" cy="1913890"/>
            </a:xfrm>
            <a:custGeom>
              <a:avLst/>
              <a:gdLst/>
              <a:ahLst/>
              <a:cxnLst/>
              <a:rect l="l" t="t" r="r" b="b"/>
              <a:pathLst>
                <a:path w="2120684" h="1913890">
                  <a:moveTo>
                    <a:pt x="0" y="0"/>
                  </a:moveTo>
                  <a:lnTo>
                    <a:pt x="2120684" y="0"/>
                  </a:lnTo>
                  <a:lnTo>
                    <a:pt x="2120684" y="1913890"/>
                  </a:lnTo>
                  <a:lnTo>
                    <a:pt x="0" y="1913890"/>
                  </a:lnTo>
                  <a:close/>
                </a:path>
              </a:pathLst>
            </a:custGeom>
            <a:solidFill>
              <a:srgbClr val="F7F7F7"/>
            </a:solidFill>
          </p:spPr>
        </p:sp>
      </p:grpSp>
      <p:sp>
        <p:nvSpPr>
          <p:cNvPr id="5" name="Freeform 5"/>
          <p:cNvSpPr/>
          <p:nvPr/>
        </p:nvSpPr>
        <p:spPr>
          <a:xfrm>
            <a:off x="769381" y="773868"/>
            <a:ext cx="3573440" cy="1330259"/>
          </a:xfrm>
          <a:custGeom>
            <a:avLst/>
            <a:gdLst/>
            <a:ahLst/>
            <a:cxnLst/>
            <a:rect l="l" t="t" r="r" b="b"/>
            <a:pathLst>
              <a:path w="3573440" h="1330259">
                <a:moveTo>
                  <a:pt x="0" y="0"/>
                </a:moveTo>
                <a:lnTo>
                  <a:pt x="3573440" y="0"/>
                </a:lnTo>
                <a:lnTo>
                  <a:pt x="3573440" y="1330258"/>
                </a:lnTo>
                <a:lnTo>
                  <a:pt x="0" y="1330258"/>
                </a:lnTo>
                <a:lnTo>
                  <a:pt x="0" y="0"/>
                </a:lnTo>
                <a:close/>
              </a:path>
            </a:pathLst>
          </a:custGeom>
          <a:blipFill>
            <a:blip r:embed="rId2"/>
            <a:stretch>
              <a:fillRect/>
            </a:stretch>
          </a:blipFill>
        </p:spPr>
      </p:sp>
      <p:grpSp>
        <p:nvGrpSpPr>
          <p:cNvPr id="6" name="Group 6"/>
          <p:cNvGrpSpPr>
            <a:grpSpLocks noChangeAspect="1"/>
          </p:cNvGrpSpPr>
          <p:nvPr/>
        </p:nvGrpSpPr>
        <p:grpSpPr>
          <a:xfrm>
            <a:off x="509606" y="3152084"/>
            <a:ext cx="6658173" cy="6876561"/>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906" r="-18906"/>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sp>
        <p:nvSpPr>
          <p:cNvPr id="9" name="Freeform 9"/>
          <p:cNvSpPr/>
          <p:nvPr/>
        </p:nvSpPr>
        <p:spPr>
          <a:xfrm>
            <a:off x="15976942" y="0"/>
            <a:ext cx="1946848" cy="2038501"/>
          </a:xfrm>
          <a:custGeom>
            <a:avLst/>
            <a:gdLst/>
            <a:ahLst/>
            <a:cxnLst/>
            <a:rect l="l" t="t" r="r" b="b"/>
            <a:pathLst>
              <a:path w="1946848" h="2038501">
                <a:moveTo>
                  <a:pt x="0" y="0"/>
                </a:moveTo>
                <a:lnTo>
                  <a:pt x="1946848" y="0"/>
                </a:lnTo>
                <a:lnTo>
                  <a:pt x="1946848" y="2038501"/>
                </a:lnTo>
                <a:lnTo>
                  <a:pt x="0" y="2038501"/>
                </a:lnTo>
                <a:lnTo>
                  <a:pt x="0" y="0"/>
                </a:lnTo>
                <a:close/>
              </a:path>
            </a:pathLst>
          </a:custGeom>
          <a:blipFill>
            <a:blip r:embed="rId4"/>
            <a:stretch>
              <a:fillRect/>
            </a:stretch>
          </a:blipFill>
        </p:spPr>
      </p:sp>
      <p:sp>
        <p:nvSpPr>
          <p:cNvPr id="10" name="TextBox 10"/>
          <p:cNvSpPr txBox="1"/>
          <p:nvPr/>
        </p:nvSpPr>
        <p:spPr>
          <a:xfrm>
            <a:off x="7611920" y="5189425"/>
            <a:ext cx="10478876" cy="755207"/>
          </a:xfrm>
          <a:prstGeom prst="rect">
            <a:avLst/>
          </a:prstGeom>
        </p:spPr>
        <p:txBody>
          <a:bodyPr lIns="0" tIns="0" rIns="0" bIns="0" rtlCol="0" anchor="t">
            <a:spAutoFit/>
          </a:bodyPr>
          <a:lstStyle/>
          <a:p>
            <a:pPr algn="r">
              <a:lnSpc>
                <a:spcPts val="6460"/>
              </a:lnSpc>
            </a:pPr>
            <a:r>
              <a:rPr lang="en-US" sz="4414" dirty="0" err="1" smtClean="0">
                <a:solidFill>
                  <a:srgbClr val="191919"/>
                </a:solidFill>
                <a:latin typeface="Public Sans 1 Bold"/>
              </a:rPr>
              <a:t>Une</a:t>
            </a:r>
            <a:r>
              <a:rPr lang="en-US" sz="4414" dirty="0" smtClean="0">
                <a:solidFill>
                  <a:srgbClr val="191919"/>
                </a:solidFill>
                <a:latin typeface="Public Sans 1 Bold"/>
              </a:rPr>
              <a:t> </a:t>
            </a:r>
            <a:r>
              <a:rPr lang="en-US" sz="4414" dirty="0" err="1" smtClean="0">
                <a:solidFill>
                  <a:srgbClr val="191919"/>
                </a:solidFill>
                <a:latin typeface="Public Sans 1 Bold"/>
              </a:rPr>
              <a:t>activité</a:t>
            </a:r>
            <a:r>
              <a:rPr lang="en-US" sz="4414" dirty="0" smtClean="0">
                <a:solidFill>
                  <a:srgbClr val="191919"/>
                </a:solidFill>
                <a:latin typeface="Public Sans 1 Bold"/>
              </a:rPr>
              <a:t> </a:t>
            </a:r>
            <a:r>
              <a:rPr lang="en-US" sz="4414" dirty="0" err="1" smtClean="0">
                <a:solidFill>
                  <a:srgbClr val="191919"/>
                </a:solidFill>
                <a:latin typeface="Public Sans 1 Bold"/>
              </a:rPr>
              <a:t>croissante</a:t>
            </a:r>
            <a:endParaRPr lang="en-US" sz="4414" dirty="0">
              <a:solidFill>
                <a:srgbClr val="191919"/>
              </a:solidFill>
              <a:latin typeface="Public Sans 1 Bold"/>
            </a:endParaRPr>
          </a:p>
        </p:txBody>
      </p:sp>
      <p:sp>
        <p:nvSpPr>
          <p:cNvPr id="11" name="TextBox 11"/>
          <p:cNvSpPr txBox="1"/>
          <p:nvPr/>
        </p:nvSpPr>
        <p:spPr>
          <a:xfrm>
            <a:off x="6183362" y="1629497"/>
            <a:ext cx="12104638" cy="2711497"/>
          </a:xfrm>
          <a:prstGeom prst="rect">
            <a:avLst/>
          </a:prstGeom>
        </p:spPr>
        <p:txBody>
          <a:bodyPr lIns="0" tIns="0" rIns="0" bIns="0" rtlCol="0" anchor="t">
            <a:spAutoFit/>
          </a:bodyPr>
          <a:lstStyle/>
          <a:p>
            <a:pPr algn="ctr">
              <a:lnSpc>
                <a:spcPts val="10433"/>
              </a:lnSpc>
            </a:pPr>
            <a:r>
              <a:rPr lang="en-US" sz="10433" dirty="0">
                <a:solidFill>
                  <a:srgbClr val="D4006D"/>
                </a:solidFill>
                <a:latin typeface="Decalotype Bold"/>
              </a:rPr>
              <a:t>Transfusion Sanguine </a:t>
            </a:r>
          </a:p>
          <a:p>
            <a:pPr marL="0" lvl="0" indent="0" algn="ctr">
              <a:lnSpc>
                <a:spcPts val="10433"/>
              </a:lnSpc>
            </a:pPr>
            <a:r>
              <a:rPr lang="en-US" sz="10433" dirty="0">
                <a:solidFill>
                  <a:srgbClr val="D4006D"/>
                </a:solidFill>
                <a:latin typeface="Decalotype Bold"/>
              </a:rPr>
              <a:t>à </a:t>
            </a:r>
            <a:r>
              <a:rPr lang="en-US" sz="10433" dirty="0" smtClean="0">
                <a:solidFill>
                  <a:srgbClr val="D4006D"/>
                </a:solidFill>
                <a:latin typeface="Decalotype Bold"/>
              </a:rPr>
              <a:t>Domicile par HAD</a:t>
            </a:r>
            <a:endParaRPr lang="en-US" sz="10433" dirty="0">
              <a:solidFill>
                <a:srgbClr val="D4006D"/>
              </a:solidFill>
              <a:latin typeface="Decalotype Bold"/>
            </a:endParaRPr>
          </a:p>
        </p:txBody>
      </p:sp>
      <p:sp>
        <p:nvSpPr>
          <p:cNvPr id="12" name="TextBox 12"/>
          <p:cNvSpPr txBox="1"/>
          <p:nvPr/>
        </p:nvSpPr>
        <p:spPr>
          <a:xfrm>
            <a:off x="5562597" y="8577121"/>
            <a:ext cx="12567114" cy="1077218"/>
          </a:xfrm>
          <a:prstGeom prst="rect">
            <a:avLst/>
          </a:prstGeom>
        </p:spPr>
        <p:txBody>
          <a:bodyPr lIns="0" tIns="0" rIns="0" bIns="0" rtlCol="0" anchor="t">
            <a:spAutoFit/>
          </a:bodyPr>
          <a:lstStyle/>
          <a:p>
            <a:pPr algn="r">
              <a:lnSpc>
                <a:spcPts val="4045"/>
              </a:lnSpc>
            </a:pPr>
            <a:r>
              <a:rPr lang="en-US" sz="2889" dirty="0">
                <a:solidFill>
                  <a:srgbClr val="A50E58"/>
                </a:solidFill>
                <a:latin typeface="Public Sans 1"/>
              </a:rPr>
              <a:t>Réunion </a:t>
            </a:r>
            <a:r>
              <a:rPr lang="en-US" sz="2889" dirty="0" err="1">
                <a:solidFill>
                  <a:srgbClr val="A50E58"/>
                </a:solidFill>
                <a:latin typeface="Public Sans 1"/>
              </a:rPr>
              <a:t>territoriale</a:t>
            </a:r>
            <a:r>
              <a:rPr lang="en-US" sz="2889" dirty="0">
                <a:solidFill>
                  <a:srgbClr val="A50E58"/>
                </a:solidFill>
                <a:latin typeface="Public Sans 1"/>
              </a:rPr>
              <a:t> </a:t>
            </a:r>
            <a:r>
              <a:rPr lang="en-US" sz="2889" dirty="0" err="1">
                <a:solidFill>
                  <a:srgbClr val="A50E58"/>
                </a:solidFill>
                <a:latin typeface="Public Sans 1"/>
              </a:rPr>
              <a:t>Sologne</a:t>
            </a:r>
            <a:r>
              <a:rPr lang="en-US" sz="2889" dirty="0">
                <a:solidFill>
                  <a:srgbClr val="A50E58"/>
                </a:solidFill>
                <a:latin typeface="Public Sans 1"/>
              </a:rPr>
              <a:t>-Touraine</a:t>
            </a:r>
          </a:p>
          <a:p>
            <a:pPr algn="r">
              <a:lnSpc>
                <a:spcPts val="4380"/>
              </a:lnSpc>
            </a:pPr>
            <a:r>
              <a:rPr lang="en-US" sz="3129" dirty="0">
                <a:solidFill>
                  <a:srgbClr val="A50E58"/>
                </a:solidFill>
                <a:latin typeface="Public Sans 1"/>
              </a:rPr>
              <a:t>  </a:t>
            </a:r>
            <a:r>
              <a:rPr lang="en-US" sz="3129" dirty="0" smtClean="0">
                <a:solidFill>
                  <a:srgbClr val="A50E58"/>
                </a:solidFill>
                <a:latin typeface="Public Sans 1"/>
              </a:rPr>
              <a:t>HAD Val de Loire La Riche 17 OCTOBRE 2024</a:t>
            </a:r>
            <a:endParaRPr lang="en-US" sz="3129" dirty="0">
              <a:solidFill>
                <a:srgbClr val="A50E58"/>
              </a:solidFill>
              <a:latin typeface="Public Sans 1"/>
            </a:endParaRPr>
          </a:p>
        </p:txBody>
      </p:sp>
      <p:sp>
        <p:nvSpPr>
          <p:cNvPr id="13" name="TextBox 13"/>
          <p:cNvSpPr txBox="1"/>
          <p:nvPr/>
        </p:nvSpPr>
        <p:spPr>
          <a:xfrm>
            <a:off x="7634780" y="6843807"/>
            <a:ext cx="10532085" cy="872034"/>
          </a:xfrm>
          <a:prstGeom prst="rect">
            <a:avLst/>
          </a:prstGeom>
        </p:spPr>
        <p:txBody>
          <a:bodyPr lIns="0" tIns="0" rIns="0" bIns="0" rtlCol="0" anchor="t">
            <a:spAutoFit/>
          </a:bodyPr>
          <a:lstStyle/>
          <a:p>
            <a:pPr algn="r">
              <a:lnSpc>
                <a:spcPts val="3380"/>
              </a:lnSpc>
            </a:pPr>
            <a:r>
              <a:rPr lang="en-US" sz="2414" dirty="0">
                <a:solidFill>
                  <a:srgbClr val="191919"/>
                </a:solidFill>
                <a:latin typeface="Public Sans 1 Bold"/>
              </a:rPr>
              <a:t>Dr Guillaume SASSEIGNE - Médecin Praticien / </a:t>
            </a:r>
            <a:r>
              <a:rPr lang="en-US" sz="2414" dirty="0" err="1" smtClean="0">
                <a:solidFill>
                  <a:srgbClr val="191919"/>
                </a:solidFill>
                <a:latin typeface="Public Sans 1 Bold"/>
              </a:rPr>
              <a:t>Hémovigilant</a:t>
            </a:r>
            <a:endParaRPr lang="en-US" sz="2414" dirty="0" smtClean="0">
              <a:solidFill>
                <a:srgbClr val="191919"/>
              </a:solidFill>
              <a:latin typeface="Public Sans 1 Bold"/>
            </a:endParaRPr>
          </a:p>
          <a:p>
            <a:pPr algn="r">
              <a:lnSpc>
                <a:spcPts val="3380"/>
              </a:lnSpc>
            </a:pPr>
            <a:r>
              <a:rPr lang="en-US" sz="2414" dirty="0" smtClean="0">
                <a:solidFill>
                  <a:srgbClr val="191919"/>
                </a:solidFill>
                <a:latin typeface="Public Sans 1 Bold"/>
              </a:rPr>
              <a:t>Anastasia </a:t>
            </a:r>
            <a:r>
              <a:rPr lang="en-US" sz="2414" dirty="0" err="1" smtClean="0">
                <a:solidFill>
                  <a:srgbClr val="191919"/>
                </a:solidFill>
                <a:latin typeface="Public Sans 1 Bold"/>
              </a:rPr>
              <a:t>Jesop</a:t>
            </a:r>
            <a:r>
              <a:rPr lang="en-US" sz="2414" dirty="0" smtClean="0">
                <a:solidFill>
                  <a:srgbClr val="191919"/>
                </a:solidFill>
                <a:latin typeface="Public Sans 1 Bold"/>
              </a:rPr>
              <a:t> – </a:t>
            </a:r>
            <a:r>
              <a:rPr lang="en-US" sz="2414" dirty="0" err="1" smtClean="0">
                <a:solidFill>
                  <a:srgbClr val="191919"/>
                </a:solidFill>
                <a:latin typeface="Public Sans 1 Bold"/>
              </a:rPr>
              <a:t>Infirmière</a:t>
            </a:r>
            <a:r>
              <a:rPr lang="en-US" sz="2414" dirty="0" smtClean="0">
                <a:solidFill>
                  <a:srgbClr val="191919"/>
                </a:solidFill>
                <a:latin typeface="Public Sans 1 Bold"/>
              </a:rPr>
              <a:t> en Pratique Avancée (</a:t>
            </a:r>
            <a:r>
              <a:rPr lang="en-US" sz="2414" dirty="0" err="1" smtClean="0">
                <a:solidFill>
                  <a:srgbClr val="191919"/>
                </a:solidFill>
                <a:latin typeface="Public Sans 1 Bold"/>
              </a:rPr>
              <a:t>onco</a:t>
            </a:r>
            <a:r>
              <a:rPr lang="en-US" sz="2414" dirty="0" smtClean="0">
                <a:solidFill>
                  <a:srgbClr val="191919"/>
                </a:solidFill>
                <a:latin typeface="Public Sans 1 Bold"/>
              </a:rPr>
              <a:t> et </a:t>
            </a:r>
            <a:r>
              <a:rPr lang="en-US" sz="2414" dirty="0" err="1" smtClean="0">
                <a:solidFill>
                  <a:srgbClr val="191919"/>
                </a:solidFill>
                <a:latin typeface="Public Sans 1 Bold"/>
              </a:rPr>
              <a:t>hématologie</a:t>
            </a:r>
            <a:r>
              <a:rPr lang="en-US" sz="2414" dirty="0" smtClean="0">
                <a:solidFill>
                  <a:srgbClr val="191919"/>
                </a:solidFill>
                <a:latin typeface="Public Sans 1 Bold"/>
              </a:rPr>
              <a:t>)</a:t>
            </a:r>
            <a:endParaRPr lang="en-US" sz="2414" dirty="0">
              <a:solidFill>
                <a:srgbClr val="191919"/>
              </a:solidFill>
              <a:latin typeface="Public Sans 1 Bold"/>
            </a:endParaRPr>
          </a:p>
        </p:txBody>
      </p:sp>
      <p:sp>
        <p:nvSpPr>
          <p:cNvPr id="14" name="AutoShape 2" descr="▷ HAD Val de Loire → Basé à Tours • Indre-et-Loire (3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AutoShape 4" descr="▷ HAD Val de Loire → Basé à Tours • Indre-et-Loire (3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559391" y="-2476164"/>
            <a:ext cx="4716515" cy="5154662"/>
            <a:chOff x="0" y="0"/>
            <a:chExt cx="6869494" cy="7507644"/>
          </a:xfrm>
        </p:grpSpPr>
        <p:sp>
          <p:nvSpPr>
            <p:cNvPr id="3" name="Freeform 3"/>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4" name="Freeform 4"/>
          <p:cNvSpPr/>
          <p:nvPr/>
        </p:nvSpPr>
        <p:spPr>
          <a:xfrm>
            <a:off x="15780211" y="101167"/>
            <a:ext cx="2382060" cy="886752"/>
          </a:xfrm>
          <a:custGeom>
            <a:avLst/>
            <a:gdLst/>
            <a:ahLst/>
            <a:cxnLst/>
            <a:rect l="l" t="t" r="r" b="b"/>
            <a:pathLst>
              <a:path w="2382060" h="886752">
                <a:moveTo>
                  <a:pt x="0" y="0"/>
                </a:moveTo>
                <a:lnTo>
                  <a:pt x="2382059" y="0"/>
                </a:lnTo>
                <a:lnTo>
                  <a:pt x="2382059" y="886752"/>
                </a:lnTo>
                <a:lnTo>
                  <a:pt x="0" y="886752"/>
                </a:lnTo>
                <a:lnTo>
                  <a:pt x="0" y="0"/>
                </a:lnTo>
                <a:close/>
              </a:path>
            </a:pathLst>
          </a:custGeom>
          <a:blipFill>
            <a:blip r:embed="rId2"/>
            <a:stretch>
              <a:fillRect/>
            </a:stretch>
          </a:blipFill>
        </p:spPr>
      </p:sp>
      <p:grpSp>
        <p:nvGrpSpPr>
          <p:cNvPr id="5" name="Group 5"/>
          <p:cNvGrpSpPr/>
          <p:nvPr/>
        </p:nvGrpSpPr>
        <p:grpSpPr>
          <a:xfrm>
            <a:off x="6756726" y="3955135"/>
            <a:ext cx="1854586" cy="324138"/>
            <a:chOff x="0" y="0"/>
            <a:chExt cx="7469877" cy="1305560"/>
          </a:xfrm>
        </p:grpSpPr>
        <p:sp>
          <p:nvSpPr>
            <p:cNvPr id="6" name="Freeform 6"/>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D145A6"/>
            </a:solidFill>
          </p:spPr>
        </p:sp>
      </p:grpSp>
      <p:grpSp>
        <p:nvGrpSpPr>
          <p:cNvPr id="7" name="Group 7"/>
          <p:cNvGrpSpPr/>
          <p:nvPr/>
        </p:nvGrpSpPr>
        <p:grpSpPr>
          <a:xfrm>
            <a:off x="9407264" y="3955135"/>
            <a:ext cx="1854586" cy="324138"/>
            <a:chOff x="0" y="0"/>
            <a:chExt cx="7469877" cy="1305560"/>
          </a:xfrm>
        </p:grpSpPr>
        <p:sp>
          <p:nvSpPr>
            <p:cNvPr id="8" name="Freeform 8"/>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FF6602"/>
            </a:solidFill>
          </p:spPr>
        </p:sp>
      </p:grpSp>
      <p:grpSp>
        <p:nvGrpSpPr>
          <p:cNvPr id="9" name="Group 9"/>
          <p:cNvGrpSpPr/>
          <p:nvPr/>
        </p:nvGrpSpPr>
        <p:grpSpPr>
          <a:xfrm>
            <a:off x="4201262" y="3973739"/>
            <a:ext cx="1854586" cy="324138"/>
            <a:chOff x="0" y="0"/>
            <a:chExt cx="7469877" cy="1305560"/>
          </a:xfrm>
        </p:grpSpPr>
        <p:sp>
          <p:nvSpPr>
            <p:cNvPr id="10" name="Freeform 10"/>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D4006D"/>
            </a:solidFill>
          </p:spPr>
        </p:sp>
      </p:grpSp>
      <p:grpSp>
        <p:nvGrpSpPr>
          <p:cNvPr id="11" name="Group 11"/>
          <p:cNvGrpSpPr/>
          <p:nvPr/>
        </p:nvGrpSpPr>
        <p:grpSpPr>
          <a:xfrm>
            <a:off x="1398603" y="3955135"/>
            <a:ext cx="1854586" cy="324138"/>
            <a:chOff x="0" y="0"/>
            <a:chExt cx="7469877" cy="1305560"/>
          </a:xfrm>
        </p:grpSpPr>
        <p:sp>
          <p:nvSpPr>
            <p:cNvPr id="12" name="Freeform 12"/>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890966"/>
            </a:solidFill>
          </p:spPr>
        </p:sp>
      </p:grpSp>
      <p:sp>
        <p:nvSpPr>
          <p:cNvPr id="13" name="Freeform 13"/>
          <p:cNvSpPr/>
          <p:nvPr/>
        </p:nvSpPr>
        <p:spPr>
          <a:xfrm rot="-5400000">
            <a:off x="376197" y="3416847"/>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4"/>
          <p:cNvGrpSpPr/>
          <p:nvPr/>
        </p:nvGrpSpPr>
        <p:grpSpPr>
          <a:xfrm>
            <a:off x="14354884" y="3955135"/>
            <a:ext cx="1854586" cy="324138"/>
            <a:chOff x="0" y="0"/>
            <a:chExt cx="7469877" cy="1305560"/>
          </a:xfrm>
        </p:grpSpPr>
        <p:sp>
          <p:nvSpPr>
            <p:cNvPr id="15" name="Freeform 15"/>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FF3131"/>
            </a:solidFill>
          </p:spPr>
        </p:sp>
      </p:grpSp>
      <p:grpSp>
        <p:nvGrpSpPr>
          <p:cNvPr id="16" name="Group 16"/>
          <p:cNvGrpSpPr/>
          <p:nvPr/>
        </p:nvGrpSpPr>
        <p:grpSpPr>
          <a:xfrm>
            <a:off x="12057803" y="3955135"/>
            <a:ext cx="1854586" cy="324138"/>
            <a:chOff x="0" y="0"/>
            <a:chExt cx="7469877" cy="1305560"/>
          </a:xfrm>
        </p:grpSpPr>
        <p:sp>
          <p:nvSpPr>
            <p:cNvPr id="17" name="Freeform 17"/>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F7A600"/>
            </a:solidFill>
          </p:spPr>
        </p:sp>
      </p:grpSp>
      <p:sp>
        <p:nvSpPr>
          <p:cNvPr id="18" name="Freeform 18"/>
          <p:cNvSpPr/>
          <p:nvPr/>
        </p:nvSpPr>
        <p:spPr>
          <a:xfrm rot="-5400000">
            <a:off x="3033924" y="3416847"/>
            <a:ext cx="1400715" cy="1400715"/>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5400000">
            <a:off x="5665447" y="3416847"/>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5400000">
            <a:off x="8270768" y="3416847"/>
            <a:ext cx="1400715" cy="1400715"/>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p:cNvSpPr/>
          <p:nvPr/>
        </p:nvSpPr>
        <p:spPr>
          <a:xfrm rot="-5400000">
            <a:off x="10928494" y="3435451"/>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2" name="Freeform 22"/>
          <p:cNvSpPr/>
          <p:nvPr/>
        </p:nvSpPr>
        <p:spPr>
          <a:xfrm>
            <a:off x="674112" y="3699624"/>
            <a:ext cx="804887" cy="835162"/>
          </a:xfrm>
          <a:custGeom>
            <a:avLst/>
            <a:gdLst/>
            <a:ahLst/>
            <a:cxnLst/>
            <a:rect l="l" t="t" r="r" b="b"/>
            <a:pathLst>
              <a:path w="804887" h="835162">
                <a:moveTo>
                  <a:pt x="0" y="0"/>
                </a:moveTo>
                <a:lnTo>
                  <a:pt x="804887" y="0"/>
                </a:lnTo>
                <a:lnTo>
                  <a:pt x="804887" y="835161"/>
                </a:lnTo>
                <a:lnTo>
                  <a:pt x="0" y="83516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Freeform 23"/>
          <p:cNvSpPr/>
          <p:nvPr/>
        </p:nvSpPr>
        <p:spPr>
          <a:xfrm>
            <a:off x="5842724" y="3699624"/>
            <a:ext cx="1046161" cy="817313"/>
          </a:xfrm>
          <a:custGeom>
            <a:avLst/>
            <a:gdLst/>
            <a:ahLst/>
            <a:cxnLst/>
            <a:rect l="l" t="t" r="r" b="b"/>
            <a:pathLst>
              <a:path w="1046161" h="817313">
                <a:moveTo>
                  <a:pt x="0" y="0"/>
                </a:moveTo>
                <a:lnTo>
                  <a:pt x="1046161" y="0"/>
                </a:lnTo>
                <a:lnTo>
                  <a:pt x="1046161" y="817313"/>
                </a:lnTo>
                <a:lnTo>
                  <a:pt x="0" y="81731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3332212" y="3730079"/>
            <a:ext cx="869051" cy="722102"/>
          </a:xfrm>
          <a:custGeom>
            <a:avLst/>
            <a:gdLst/>
            <a:ahLst/>
            <a:cxnLst/>
            <a:rect l="l" t="t" r="r" b="b"/>
            <a:pathLst>
              <a:path w="869051" h="722102">
                <a:moveTo>
                  <a:pt x="0" y="0"/>
                </a:moveTo>
                <a:lnTo>
                  <a:pt x="869050" y="0"/>
                </a:lnTo>
                <a:lnTo>
                  <a:pt x="869050" y="722102"/>
                </a:lnTo>
                <a:lnTo>
                  <a:pt x="0" y="72210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25" name="Group 25"/>
          <p:cNvGrpSpPr/>
          <p:nvPr/>
        </p:nvGrpSpPr>
        <p:grpSpPr>
          <a:xfrm>
            <a:off x="16441221" y="4022023"/>
            <a:ext cx="1854586" cy="324138"/>
            <a:chOff x="0" y="0"/>
            <a:chExt cx="7469877" cy="1305560"/>
          </a:xfrm>
        </p:grpSpPr>
        <p:sp>
          <p:nvSpPr>
            <p:cNvPr id="26" name="Freeform 26"/>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FFDE59"/>
            </a:solidFill>
          </p:spPr>
        </p:sp>
      </p:grpSp>
      <p:sp>
        <p:nvSpPr>
          <p:cNvPr id="27" name="Freeform 27"/>
          <p:cNvSpPr/>
          <p:nvPr/>
        </p:nvSpPr>
        <p:spPr>
          <a:xfrm rot="-5400000">
            <a:off x="15858585" y="3385867"/>
            <a:ext cx="1400715" cy="1400715"/>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8" name="Freeform 28"/>
          <p:cNvSpPr/>
          <p:nvPr/>
        </p:nvSpPr>
        <p:spPr>
          <a:xfrm>
            <a:off x="8568880" y="3573463"/>
            <a:ext cx="917133" cy="1035334"/>
          </a:xfrm>
          <a:custGeom>
            <a:avLst/>
            <a:gdLst/>
            <a:ahLst/>
            <a:cxnLst/>
            <a:rect l="l" t="t" r="r" b="b"/>
            <a:pathLst>
              <a:path w="917133" h="1035334">
                <a:moveTo>
                  <a:pt x="0" y="0"/>
                </a:moveTo>
                <a:lnTo>
                  <a:pt x="917133" y="0"/>
                </a:lnTo>
                <a:lnTo>
                  <a:pt x="917133" y="1035334"/>
                </a:lnTo>
                <a:lnTo>
                  <a:pt x="0" y="103533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9" name="Freeform 29"/>
          <p:cNvSpPr/>
          <p:nvPr/>
        </p:nvSpPr>
        <p:spPr>
          <a:xfrm>
            <a:off x="11116416" y="3688039"/>
            <a:ext cx="1024872" cy="858330"/>
          </a:xfrm>
          <a:custGeom>
            <a:avLst/>
            <a:gdLst/>
            <a:ahLst/>
            <a:cxnLst/>
            <a:rect l="l" t="t" r="r" b="b"/>
            <a:pathLst>
              <a:path w="1024872" h="858330">
                <a:moveTo>
                  <a:pt x="0" y="0"/>
                </a:moveTo>
                <a:lnTo>
                  <a:pt x="1024872" y="0"/>
                </a:lnTo>
                <a:lnTo>
                  <a:pt x="1024872" y="858331"/>
                </a:lnTo>
                <a:lnTo>
                  <a:pt x="0" y="85833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0" name="Freeform 30"/>
          <p:cNvSpPr/>
          <p:nvPr/>
        </p:nvSpPr>
        <p:spPr>
          <a:xfrm>
            <a:off x="458833" y="7444904"/>
            <a:ext cx="1235443" cy="711380"/>
          </a:xfrm>
          <a:custGeom>
            <a:avLst/>
            <a:gdLst/>
            <a:ahLst/>
            <a:cxnLst/>
            <a:rect l="l" t="t" r="r" b="b"/>
            <a:pathLst>
              <a:path w="1235443" h="711380">
                <a:moveTo>
                  <a:pt x="0" y="0"/>
                </a:moveTo>
                <a:lnTo>
                  <a:pt x="1235444" y="0"/>
                </a:lnTo>
                <a:lnTo>
                  <a:pt x="1235444" y="711380"/>
                </a:lnTo>
                <a:lnTo>
                  <a:pt x="0" y="711380"/>
                </a:lnTo>
                <a:lnTo>
                  <a:pt x="0" y="0"/>
                </a:lnTo>
                <a:close/>
              </a:path>
            </a:pathLst>
          </a:custGeom>
          <a:blipFill>
            <a:blip r:embed="rId25"/>
            <a:stretch>
              <a:fillRect/>
            </a:stretch>
          </a:blipFill>
        </p:spPr>
      </p:sp>
      <p:sp>
        <p:nvSpPr>
          <p:cNvPr id="31" name="Freeform 31"/>
          <p:cNvSpPr/>
          <p:nvPr/>
        </p:nvSpPr>
        <p:spPr>
          <a:xfrm rot="-5400000">
            <a:off x="13452615" y="3385867"/>
            <a:ext cx="1400715" cy="1400715"/>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2" name="Freeform 32"/>
          <p:cNvSpPr/>
          <p:nvPr/>
        </p:nvSpPr>
        <p:spPr>
          <a:xfrm>
            <a:off x="13881785" y="3573463"/>
            <a:ext cx="601071" cy="897121"/>
          </a:xfrm>
          <a:custGeom>
            <a:avLst/>
            <a:gdLst/>
            <a:ahLst/>
            <a:cxnLst/>
            <a:rect l="l" t="t" r="r" b="b"/>
            <a:pathLst>
              <a:path w="601071" h="897121">
                <a:moveTo>
                  <a:pt x="0" y="0"/>
                </a:moveTo>
                <a:lnTo>
                  <a:pt x="601071" y="0"/>
                </a:lnTo>
                <a:lnTo>
                  <a:pt x="601071" y="897121"/>
                </a:lnTo>
                <a:lnTo>
                  <a:pt x="0" y="89712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3" name="Freeform 33"/>
          <p:cNvSpPr/>
          <p:nvPr/>
        </p:nvSpPr>
        <p:spPr>
          <a:xfrm>
            <a:off x="12329210" y="6820876"/>
            <a:ext cx="1034821" cy="1017565"/>
          </a:xfrm>
          <a:custGeom>
            <a:avLst/>
            <a:gdLst/>
            <a:ahLst/>
            <a:cxnLst/>
            <a:rect l="l" t="t" r="r" b="b"/>
            <a:pathLst>
              <a:path w="1034821" h="1017565">
                <a:moveTo>
                  <a:pt x="0" y="0"/>
                </a:moveTo>
                <a:lnTo>
                  <a:pt x="1034820" y="0"/>
                </a:lnTo>
                <a:lnTo>
                  <a:pt x="1034820" y="1017564"/>
                </a:lnTo>
                <a:lnTo>
                  <a:pt x="0" y="1017564"/>
                </a:lnTo>
                <a:lnTo>
                  <a:pt x="0" y="0"/>
                </a:lnTo>
                <a:close/>
              </a:path>
            </a:pathLst>
          </a:custGeom>
          <a:blipFill>
            <a:blip r:embed="rId30"/>
            <a:stretch>
              <a:fillRect l="-39899" r="-37099"/>
            </a:stretch>
          </a:blipFill>
        </p:spPr>
      </p:sp>
      <p:sp>
        <p:nvSpPr>
          <p:cNvPr id="34" name="Freeform 34"/>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35" name="Freeform 35"/>
          <p:cNvSpPr/>
          <p:nvPr/>
        </p:nvSpPr>
        <p:spPr>
          <a:xfrm>
            <a:off x="4434639" y="9486325"/>
            <a:ext cx="1579279" cy="818412"/>
          </a:xfrm>
          <a:custGeom>
            <a:avLst/>
            <a:gdLst/>
            <a:ahLst/>
            <a:cxnLst/>
            <a:rect l="l" t="t" r="r" b="b"/>
            <a:pathLst>
              <a:path w="1579279" h="818412">
                <a:moveTo>
                  <a:pt x="0" y="0"/>
                </a:moveTo>
                <a:lnTo>
                  <a:pt x="1579279" y="0"/>
                </a:lnTo>
                <a:lnTo>
                  <a:pt x="1579279" y="818411"/>
                </a:lnTo>
                <a:lnTo>
                  <a:pt x="0" y="818411"/>
                </a:lnTo>
                <a:lnTo>
                  <a:pt x="0" y="0"/>
                </a:lnTo>
                <a:close/>
              </a:path>
            </a:pathLst>
          </a:custGeom>
          <a:blipFill>
            <a:blip r:embed="rId33"/>
            <a:stretch>
              <a:fillRect/>
            </a:stretch>
          </a:blipFill>
        </p:spPr>
      </p:sp>
      <p:sp>
        <p:nvSpPr>
          <p:cNvPr id="36" name="Freeform 36"/>
          <p:cNvSpPr/>
          <p:nvPr/>
        </p:nvSpPr>
        <p:spPr>
          <a:xfrm>
            <a:off x="14488116" y="1778563"/>
            <a:ext cx="1775860" cy="557176"/>
          </a:xfrm>
          <a:custGeom>
            <a:avLst/>
            <a:gdLst/>
            <a:ahLst/>
            <a:cxnLst/>
            <a:rect l="l" t="t" r="r" b="b"/>
            <a:pathLst>
              <a:path w="1775860" h="557176">
                <a:moveTo>
                  <a:pt x="0" y="0"/>
                </a:moveTo>
                <a:lnTo>
                  <a:pt x="1775859" y="0"/>
                </a:lnTo>
                <a:lnTo>
                  <a:pt x="1775859" y="557176"/>
                </a:lnTo>
                <a:lnTo>
                  <a:pt x="0" y="557176"/>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7" name="Freeform 37"/>
          <p:cNvSpPr/>
          <p:nvPr/>
        </p:nvSpPr>
        <p:spPr>
          <a:xfrm>
            <a:off x="16263975" y="1028700"/>
            <a:ext cx="897967" cy="897967"/>
          </a:xfrm>
          <a:custGeom>
            <a:avLst/>
            <a:gdLst/>
            <a:ahLst/>
            <a:cxnLst/>
            <a:rect l="l" t="t" r="r" b="b"/>
            <a:pathLst>
              <a:path w="897967" h="897967">
                <a:moveTo>
                  <a:pt x="0" y="0"/>
                </a:moveTo>
                <a:lnTo>
                  <a:pt x="897968" y="0"/>
                </a:lnTo>
                <a:lnTo>
                  <a:pt x="897968" y="897967"/>
                </a:lnTo>
                <a:lnTo>
                  <a:pt x="0" y="89796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8" name="Freeform 38"/>
          <p:cNvSpPr/>
          <p:nvPr/>
        </p:nvSpPr>
        <p:spPr>
          <a:xfrm>
            <a:off x="16178055" y="3674140"/>
            <a:ext cx="778041" cy="778041"/>
          </a:xfrm>
          <a:custGeom>
            <a:avLst/>
            <a:gdLst/>
            <a:ahLst/>
            <a:cxnLst/>
            <a:rect l="l" t="t" r="r" b="b"/>
            <a:pathLst>
              <a:path w="778041" h="778041">
                <a:moveTo>
                  <a:pt x="0" y="0"/>
                </a:moveTo>
                <a:lnTo>
                  <a:pt x="778041" y="0"/>
                </a:lnTo>
                <a:lnTo>
                  <a:pt x="778041" y="778041"/>
                </a:lnTo>
                <a:lnTo>
                  <a:pt x="0" y="778041"/>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9" name="TextBox 39"/>
          <p:cNvSpPr txBox="1"/>
          <p:nvPr/>
        </p:nvSpPr>
        <p:spPr>
          <a:xfrm>
            <a:off x="78900" y="5345049"/>
            <a:ext cx="2042322" cy="1798321"/>
          </a:xfrm>
          <a:prstGeom prst="rect">
            <a:avLst/>
          </a:prstGeom>
        </p:spPr>
        <p:txBody>
          <a:bodyPr lIns="0" tIns="0" rIns="0" bIns="0" rtlCol="0" anchor="t">
            <a:spAutoFit/>
          </a:bodyPr>
          <a:lstStyle/>
          <a:p>
            <a:pPr algn="ctr">
              <a:lnSpc>
                <a:spcPts val="3629"/>
              </a:lnSpc>
            </a:pPr>
            <a:r>
              <a:rPr lang="en-US" sz="2199" spc="70">
                <a:solidFill>
                  <a:srgbClr val="B90574"/>
                </a:solidFill>
                <a:latin typeface="Aileron Bold"/>
              </a:rPr>
              <a:t>Sollicitation </a:t>
            </a:r>
            <a:r>
              <a:rPr lang="en-US" sz="2199" spc="70">
                <a:solidFill>
                  <a:srgbClr val="191919"/>
                </a:solidFill>
                <a:latin typeface="Aileron"/>
              </a:rPr>
              <a:t>par </a:t>
            </a:r>
          </a:p>
          <a:p>
            <a:pPr algn="ctr">
              <a:lnSpc>
                <a:spcPts val="3629"/>
              </a:lnSpc>
            </a:pPr>
            <a:r>
              <a:rPr lang="en-US" sz="2199" spc="70">
                <a:solidFill>
                  <a:srgbClr val="191919"/>
                </a:solidFill>
                <a:latin typeface="Aileron"/>
              </a:rPr>
              <a:t>l’ARS Centre Val de Loire </a:t>
            </a:r>
          </a:p>
        </p:txBody>
      </p:sp>
      <p:sp>
        <p:nvSpPr>
          <p:cNvPr id="40" name="TextBox 40"/>
          <p:cNvSpPr txBox="1"/>
          <p:nvPr/>
        </p:nvSpPr>
        <p:spPr>
          <a:xfrm>
            <a:off x="55394"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NOVEMBRE 2021</a:t>
            </a:r>
          </a:p>
        </p:txBody>
      </p:sp>
      <p:sp>
        <p:nvSpPr>
          <p:cNvPr id="41" name="TextBox 41"/>
          <p:cNvSpPr txBox="1"/>
          <p:nvPr/>
        </p:nvSpPr>
        <p:spPr>
          <a:xfrm>
            <a:off x="2692722"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JANVIER 2022</a:t>
            </a:r>
          </a:p>
        </p:txBody>
      </p:sp>
      <p:sp>
        <p:nvSpPr>
          <p:cNvPr id="42" name="TextBox 42"/>
          <p:cNvSpPr txBox="1"/>
          <p:nvPr/>
        </p:nvSpPr>
        <p:spPr>
          <a:xfrm>
            <a:off x="5344644" y="5345049"/>
            <a:ext cx="2042322" cy="4448569"/>
          </a:xfrm>
          <a:prstGeom prst="rect">
            <a:avLst/>
          </a:prstGeom>
        </p:spPr>
        <p:txBody>
          <a:bodyPr lIns="0" tIns="0" rIns="0" bIns="0" rtlCol="0" anchor="t">
            <a:spAutoFit/>
          </a:bodyPr>
          <a:lstStyle/>
          <a:p>
            <a:pPr algn="ctr">
              <a:lnSpc>
                <a:spcPts val="3629"/>
              </a:lnSpc>
            </a:pPr>
            <a:r>
              <a:rPr lang="en-US" sz="2199" spc="70">
                <a:solidFill>
                  <a:srgbClr val="D145A6"/>
                </a:solidFill>
                <a:latin typeface="Aileron Bold"/>
              </a:rPr>
              <a:t>COPIL</a:t>
            </a:r>
          </a:p>
          <a:p>
            <a:pPr algn="ctr">
              <a:lnSpc>
                <a:spcPts val="1650"/>
              </a:lnSpc>
            </a:pPr>
            <a:endParaRPr lang="en-US" sz="2199" spc="70">
              <a:solidFill>
                <a:srgbClr val="D145A6"/>
              </a:solidFill>
              <a:latin typeface="Aileron Bold"/>
            </a:endParaRPr>
          </a:p>
          <a:p>
            <a:pPr algn="ctr">
              <a:lnSpc>
                <a:spcPts val="3629"/>
              </a:lnSpc>
            </a:pPr>
            <a:r>
              <a:rPr lang="en-US" sz="2199" spc="70">
                <a:solidFill>
                  <a:srgbClr val="191919"/>
                </a:solidFill>
                <a:latin typeface="Aileron"/>
              </a:rPr>
              <a:t>Mise en place</a:t>
            </a:r>
          </a:p>
          <a:p>
            <a:pPr algn="ctr">
              <a:lnSpc>
                <a:spcPts val="3629"/>
              </a:lnSpc>
            </a:pPr>
            <a:r>
              <a:rPr lang="en-US" sz="2199" spc="70">
                <a:solidFill>
                  <a:srgbClr val="191919"/>
                </a:solidFill>
                <a:latin typeface="Aileron Bold"/>
              </a:rPr>
              <a:t>Equipe PROJET</a:t>
            </a:r>
          </a:p>
          <a:p>
            <a:pPr algn="ctr">
              <a:lnSpc>
                <a:spcPts val="3629"/>
              </a:lnSpc>
            </a:pPr>
            <a:endParaRPr lang="en-US" sz="2199" spc="70">
              <a:solidFill>
                <a:srgbClr val="191919"/>
              </a:solidFill>
              <a:latin typeface="Aileron Bold"/>
            </a:endParaRPr>
          </a:p>
          <a:p>
            <a:pPr algn="ctr">
              <a:lnSpc>
                <a:spcPts val="3629"/>
              </a:lnSpc>
            </a:pPr>
            <a:r>
              <a:rPr lang="en-US" sz="2199" spc="70">
                <a:solidFill>
                  <a:srgbClr val="191919"/>
                </a:solidFill>
                <a:latin typeface="Aileron"/>
              </a:rPr>
              <a:t> Rituel </a:t>
            </a:r>
          </a:p>
          <a:p>
            <a:pPr algn="ctr">
              <a:lnSpc>
                <a:spcPts val="3629"/>
              </a:lnSpc>
            </a:pPr>
            <a:r>
              <a:rPr lang="en-US" sz="2199" spc="70">
                <a:solidFill>
                  <a:srgbClr val="D145A6"/>
                </a:solidFill>
                <a:latin typeface="Aileron Bold"/>
              </a:rPr>
              <a:t>1 fois / mois</a:t>
            </a:r>
          </a:p>
          <a:p>
            <a:pPr algn="ctr">
              <a:lnSpc>
                <a:spcPts val="1320"/>
              </a:lnSpc>
            </a:pPr>
            <a:endParaRPr lang="en-US" sz="2199" spc="70">
              <a:solidFill>
                <a:srgbClr val="D145A6"/>
              </a:solidFill>
              <a:latin typeface="Aileron Bold"/>
            </a:endParaRPr>
          </a:p>
          <a:p>
            <a:pPr algn="ctr">
              <a:lnSpc>
                <a:spcPts val="3629"/>
              </a:lnSpc>
            </a:pPr>
            <a:endParaRPr lang="en-US" sz="2199" spc="70">
              <a:solidFill>
                <a:srgbClr val="D145A6"/>
              </a:solidFill>
              <a:latin typeface="Aileron Bold"/>
            </a:endParaRPr>
          </a:p>
          <a:p>
            <a:pPr algn="ctr">
              <a:lnSpc>
                <a:spcPts val="3629"/>
              </a:lnSpc>
            </a:pPr>
            <a:endParaRPr lang="en-US" sz="2199" spc="70">
              <a:solidFill>
                <a:srgbClr val="D145A6"/>
              </a:solidFill>
              <a:latin typeface="Aileron Bold"/>
            </a:endParaRPr>
          </a:p>
        </p:txBody>
      </p:sp>
      <p:sp>
        <p:nvSpPr>
          <p:cNvPr id="43" name="TextBox 43"/>
          <p:cNvSpPr txBox="1"/>
          <p:nvPr/>
        </p:nvSpPr>
        <p:spPr>
          <a:xfrm>
            <a:off x="5344644"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JANV-DEC</a:t>
            </a:r>
          </a:p>
          <a:p>
            <a:pPr algn="ctr">
              <a:lnSpc>
                <a:spcPts val="3840"/>
              </a:lnSpc>
            </a:pPr>
            <a:r>
              <a:rPr lang="en-US" sz="2400" spc="290">
                <a:solidFill>
                  <a:srgbClr val="191919"/>
                </a:solidFill>
                <a:latin typeface="Aileron Bold"/>
              </a:rPr>
              <a:t>2022</a:t>
            </a:r>
          </a:p>
        </p:txBody>
      </p:sp>
      <p:sp>
        <p:nvSpPr>
          <p:cNvPr id="44" name="TextBox 44"/>
          <p:cNvSpPr txBox="1"/>
          <p:nvPr/>
        </p:nvSpPr>
        <p:spPr>
          <a:xfrm>
            <a:off x="7882046" y="5345049"/>
            <a:ext cx="2290801" cy="4359593"/>
          </a:xfrm>
          <a:prstGeom prst="rect">
            <a:avLst/>
          </a:prstGeom>
        </p:spPr>
        <p:txBody>
          <a:bodyPr lIns="0" tIns="0" rIns="0" bIns="0" rtlCol="0" anchor="t">
            <a:spAutoFit/>
          </a:bodyPr>
          <a:lstStyle/>
          <a:p>
            <a:pPr algn="ctr">
              <a:lnSpc>
                <a:spcPts val="3629"/>
              </a:lnSpc>
            </a:pPr>
            <a:r>
              <a:rPr lang="en-US" sz="2199" spc="70">
                <a:solidFill>
                  <a:srgbClr val="FF3131"/>
                </a:solidFill>
                <a:latin typeface="Aileron Bold"/>
              </a:rPr>
              <a:t>PROCEDURES</a:t>
            </a:r>
          </a:p>
          <a:p>
            <a:pPr algn="ctr">
              <a:lnSpc>
                <a:spcPts val="1650"/>
              </a:lnSpc>
            </a:pPr>
            <a:endParaRPr lang="en-US" sz="2199" spc="70">
              <a:solidFill>
                <a:srgbClr val="FF3131"/>
              </a:solidFill>
              <a:latin typeface="Aileron Bold"/>
            </a:endParaRPr>
          </a:p>
          <a:p>
            <a:pPr algn="ctr">
              <a:lnSpc>
                <a:spcPts val="3629"/>
              </a:lnSpc>
            </a:pPr>
            <a:r>
              <a:rPr lang="en-US" sz="2199" spc="70">
                <a:solidFill>
                  <a:srgbClr val="191919"/>
                </a:solidFill>
                <a:latin typeface="Aileron Bold"/>
              </a:rPr>
              <a:t>Rédaction</a:t>
            </a:r>
            <a:r>
              <a:rPr lang="en-US" sz="2199" spc="70">
                <a:solidFill>
                  <a:srgbClr val="191919"/>
                </a:solidFill>
                <a:latin typeface="Aileron"/>
              </a:rPr>
              <a:t> et </a:t>
            </a:r>
            <a:r>
              <a:rPr lang="en-US" sz="2199" spc="70">
                <a:solidFill>
                  <a:srgbClr val="191919"/>
                </a:solidFill>
                <a:latin typeface="Aileron Bold"/>
              </a:rPr>
              <a:t>validation</a:t>
            </a:r>
            <a:r>
              <a:rPr lang="en-US" sz="2199" spc="70">
                <a:solidFill>
                  <a:srgbClr val="191919"/>
                </a:solidFill>
                <a:latin typeface="Aileron"/>
              </a:rPr>
              <a:t> des </a:t>
            </a:r>
            <a:r>
              <a:rPr lang="en-US" sz="2199" spc="70">
                <a:solidFill>
                  <a:srgbClr val="191919"/>
                </a:solidFill>
                <a:latin typeface="Aileron Bold"/>
              </a:rPr>
              <a:t>procédures </a:t>
            </a:r>
          </a:p>
          <a:p>
            <a:pPr algn="ctr">
              <a:lnSpc>
                <a:spcPts val="3134"/>
              </a:lnSpc>
            </a:pPr>
            <a:r>
              <a:rPr lang="en-US" sz="1899" spc="60">
                <a:solidFill>
                  <a:srgbClr val="191919"/>
                </a:solidFill>
                <a:latin typeface="Aileron"/>
              </a:rPr>
              <a:t>largement inspirées par celles des Dr JONCA et Dr SAPEY disponibles sur le site internet de l’ARS CVL</a:t>
            </a:r>
          </a:p>
        </p:txBody>
      </p:sp>
      <p:sp>
        <p:nvSpPr>
          <p:cNvPr id="45" name="TextBox 45"/>
          <p:cNvSpPr txBox="1"/>
          <p:nvPr/>
        </p:nvSpPr>
        <p:spPr>
          <a:xfrm>
            <a:off x="7787721" y="2265254"/>
            <a:ext cx="2290155"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MARS-JUILL</a:t>
            </a:r>
          </a:p>
          <a:p>
            <a:pPr algn="ctr">
              <a:lnSpc>
                <a:spcPts val="3840"/>
              </a:lnSpc>
            </a:pPr>
            <a:r>
              <a:rPr lang="en-US" sz="2400" spc="290">
                <a:solidFill>
                  <a:srgbClr val="191919"/>
                </a:solidFill>
                <a:latin typeface="Aileron Bold"/>
              </a:rPr>
              <a:t>2022</a:t>
            </a:r>
          </a:p>
        </p:txBody>
      </p:sp>
      <p:sp>
        <p:nvSpPr>
          <p:cNvPr id="46" name="TextBox 46"/>
          <p:cNvSpPr txBox="1"/>
          <p:nvPr/>
        </p:nvSpPr>
        <p:spPr>
          <a:xfrm>
            <a:off x="10611412" y="5345049"/>
            <a:ext cx="2473733" cy="4449128"/>
          </a:xfrm>
          <a:prstGeom prst="rect">
            <a:avLst/>
          </a:prstGeom>
        </p:spPr>
        <p:txBody>
          <a:bodyPr lIns="0" tIns="0" rIns="0" bIns="0" rtlCol="0" anchor="t">
            <a:spAutoFit/>
          </a:bodyPr>
          <a:lstStyle/>
          <a:p>
            <a:pPr algn="ctr">
              <a:lnSpc>
                <a:spcPts val="3629"/>
              </a:lnSpc>
            </a:pPr>
            <a:r>
              <a:rPr lang="en-US" sz="2199" spc="70">
                <a:solidFill>
                  <a:srgbClr val="FF914D"/>
                </a:solidFill>
                <a:latin typeface="Aileron Bold"/>
              </a:rPr>
              <a:t>FORMATIONS</a:t>
            </a:r>
          </a:p>
          <a:p>
            <a:pPr algn="ctr">
              <a:lnSpc>
                <a:spcPts val="1650"/>
              </a:lnSpc>
            </a:pPr>
            <a:endParaRPr lang="en-US" sz="2199" spc="70">
              <a:solidFill>
                <a:srgbClr val="FF914D"/>
              </a:solidFill>
              <a:latin typeface="Aileron Bold"/>
            </a:endParaRPr>
          </a:p>
          <a:p>
            <a:pPr algn="ctr">
              <a:lnSpc>
                <a:spcPts val="3629"/>
              </a:lnSpc>
            </a:pPr>
            <a:r>
              <a:rPr lang="en-US" sz="2199" spc="70">
                <a:solidFill>
                  <a:srgbClr val="191919"/>
                </a:solidFill>
                <a:latin typeface="Aileron Bold"/>
              </a:rPr>
              <a:t>Hémovigilance</a:t>
            </a:r>
          </a:p>
          <a:p>
            <a:pPr algn="ctr">
              <a:lnSpc>
                <a:spcPts val="3465"/>
              </a:lnSpc>
            </a:pPr>
            <a:r>
              <a:rPr lang="en-US" sz="2100" spc="67">
                <a:solidFill>
                  <a:srgbClr val="191919"/>
                </a:solidFill>
                <a:latin typeface="Aileron"/>
              </a:rPr>
              <a:t>Médecin praticien HAD</a:t>
            </a:r>
          </a:p>
          <a:p>
            <a:pPr algn="ctr">
              <a:lnSpc>
                <a:spcPts val="1980"/>
              </a:lnSpc>
            </a:pPr>
            <a:endParaRPr lang="en-US" sz="2100" spc="67">
              <a:solidFill>
                <a:srgbClr val="191919"/>
              </a:solidFill>
              <a:latin typeface="Aileron"/>
            </a:endParaRPr>
          </a:p>
          <a:p>
            <a:pPr algn="ctr">
              <a:lnSpc>
                <a:spcPts val="3629"/>
              </a:lnSpc>
            </a:pPr>
            <a:r>
              <a:rPr lang="en-US" sz="2199" spc="70">
                <a:solidFill>
                  <a:srgbClr val="191919"/>
                </a:solidFill>
                <a:latin typeface="Aileron Bold"/>
              </a:rPr>
              <a:t>Sécurité transfusionnelle</a:t>
            </a:r>
          </a:p>
          <a:p>
            <a:pPr algn="ctr">
              <a:lnSpc>
                <a:spcPts val="3465"/>
              </a:lnSpc>
            </a:pPr>
            <a:r>
              <a:rPr lang="en-US" sz="2100" spc="67">
                <a:solidFill>
                  <a:srgbClr val="191919"/>
                </a:solidFill>
                <a:latin typeface="Aileron"/>
              </a:rPr>
              <a:t>Equipe projet, coordination et IDE identifiées </a:t>
            </a:r>
          </a:p>
        </p:txBody>
      </p:sp>
      <p:sp>
        <p:nvSpPr>
          <p:cNvPr id="47" name="TextBox 47"/>
          <p:cNvSpPr txBox="1"/>
          <p:nvPr/>
        </p:nvSpPr>
        <p:spPr>
          <a:xfrm>
            <a:off x="10584664" y="2265254"/>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JUIN-SEPT</a:t>
            </a:r>
          </a:p>
          <a:p>
            <a:pPr algn="ctr">
              <a:lnSpc>
                <a:spcPts val="3840"/>
              </a:lnSpc>
            </a:pPr>
            <a:r>
              <a:rPr lang="en-US" sz="2400" spc="290">
                <a:solidFill>
                  <a:srgbClr val="191919"/>
                </a:solidFill>
                <a:latin typeface="Aileron Bold"/>
              </a:rPr>
              <a:t>2022</a:t>
            </a:r>
          </a:p>
        </p:txBody>
      </p:sp>
      <p:sp>
        <p:nvSpPr>
          <p:cNvPr id="48" name="TextBox 48"/>
          <p:cNvSpPr txBox="1"/>
          <p:nvPr/>
        </p:nvSpPr>
        <p:spPr>
          <a:xfrm>
            <a:off x="14152973" y="7103365"/>
            <a:ext cx="3254476" cy="3146987"/>
          </a:xfrm>
          <a:prstGeom prst="rect">
            <a:avLst/>
          </a:prstGeom>
        </p:spPr>
        <p:txBody>
          <a:bodyPr lIns="0" tIns="0" rIns="0" bIns="0" rtlCol="0" anchor="t">
            <a:spAutoFit/>
          </a:bodyPr>
          <a:lstStyle/>
          <a:p>
            <a:pPr marL="0" lvl="0" indent="0" algn="ctr">
              <a:lnSpc>
                <a:spcPts val="3794"/>
              </a:lnSpc>
              <a:spcBef>
                <a:spcPct val="0"/>
              </a:spcBef>
            </a:pPr>
            <a:r>
              <a:rPr lang="en-US" sz="2299" u="none" strike="noStrike" spc="73">
                <a:solidFill>
                  <a:srgbClr val="FFDF2B"/>
                </a:solidFill>
                <a:latin typeface="Aileron Bold"/>
              </a:rPr>
              <a:t>COMMUNICATION</a:t>
            </a:r>
          </a:p>
          <a:p>
            <a:pPr marL="0" lvl="0" indent="0" algn="ctr">
              <a:lnSpc>
                <a:spcPts val="1320"/>
              </a:lnSpc>
              <a:spcBef>
                <a:spcPct val="0"/>
              </a:spcBef>
            </a:pPr>
            <a:endParaRPr lang="en-US" sz="2299" u="none" strike="noStrike" spc="73">
              <a:solidFill>
                <a:srgbClr val="FFDF2B"/>
              </a:solidFill>
              <a:latin typeface="Aileron Bold"/>
            </a:endParaRPr>
          </a:p>
          <a:p>
            <a:pPr marL="0" lvl="0" indent="0" algn="ctr">
              <a:lnSpc>
                <a:spcPts val="3629"/>
              </a:lnSpc>
              <a:spcBef>
                <a:spcPct val="0"/>
              </a:spcBef>
            </a:pPr>
            <a:r>
              <a:rPr lang="en-US" sz="2199" u="none" strike="noStrike" spc="70">
                <a:solidFill>
                  <a:srgbClr val="191919"/>
                </a:solidFill>
                <a:latin typeface="Aileron Bold"/>
              </a:rPr>
              <a:t>R</a:t>
            </a:r>
            <a:r>
              <a:rPr lang="en-US" sz="2199" u="none" strike="noStrike" spc="70">
                <a:solidFill>
                  <a:srgbClr val="191919"/>
                </a:solidFill>
                <a:latin typeface="Aileron"/>
              </a:rPr>
              <a:t>éunions avec les services hospitaliers</a:t>
            </a:r>
          </a:p>
          <a:p>
            <a:pPr marL="0" lvl="0" indent="0" algn="ctr">
              <a:lnSpc>
                <a:spcPts val="1649"/>
              </a:lnSpc>
              <a:spcBef>
                <a:spcPct val="0"/>
              </a:spcBef>
            </a:pPr>
            <a:endParaRPr lang="en-US" sz="2199" u="none" strike="noStrike" spc="70">
              <a:solidFill>
                <a:srgbClr val="191919"/>
              </a:solidFill>
              <a:latin typeface="Aileron"/>
            </a:endParaRPr>
          </a:p>
          <a:p>
            <a:pPr marL="0" lvl="0" indent="0" algn="ctr">
              <a:lnSpc>
                <a:spcPts val="165"/>
              </a:lnSpc>
              <a:spcBef>
                <a:spcPct val="0"/>
              </a:spcBef>
            </a:pPr>
            <a:endParaRPr lang="en-US" sz="2199" u="none" strike="noStrike" spc="70">
              <a:solidFill>
                <a:srgbClr val="191919"/>
              </a:solidFill>
              <a:latin typeface="Aileron"/>
            </a:endParaRPr>
          </a:p>
          <a:p>
            <a:pPr marL="0" lvl="0" indent="0" algn="ctr">
              <a:lnSpc>
                <a:spcPts val="3629"/>
              </a:lnSpc>
              <a:spcBef>
                <a:spcPct val="0"/>
              </a:spcBef>
            </a:pPr>
            <a:r>
              <a:rPr lang="en-US" sz="2199" u="none" strike="noStrike" spc="70">
                <a:solidFill>
                  <a:srgbClr val="191919"/>
                </a:solidFill>
                <a:latin typeface="Aileron"/>
              </a:rPr>
              <a:t>Rencontre avec les partenaires (médecins traitants, EHPAD)</a:t>
            </a:r>
          </a:p>
        </p:txBody>
      </p:sp>
      <p:sp>
        <p:nvSpPr>
          <p:cNvPr id="49" name="TextBox 49"/>
          <p:cNvSpPr txBox="1"/>
          <p:nvPr/>
        </p:nvSpPr>
        <p:spPr>
          <a:xfrm>
            <a:off x="13131812" y="2265254"/>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5 OCT </a:t>
            </a:r>
          </a:p>
          <a:p>
            <a:pPr algn="ctr">
              <a:lnSpc>
                <a:spcPts val="3840"/>
              </a:lnSpc>
            </a:pPr>
            <a:r>
              <a:rPr lang="en-US" sz="2400" spc="290">
                <a:solidFill>
                  <a:srgbClr val="191919"/>
                </a:solidFill>
                <a:latin typeface="Aileron Bold"/>
              </a:rPr>
              <a:t>2022</a:t>
            </a:r>
          </a:p>
        </p:txBody>
      </p:sp>
      <p:sp>
        <p:nvSpPr>
          <p:cNvPr id="50" name="TextBox 50"/>
          <p:cNvSpPr txBox="1"/>
          <p:nvPr/>
        </p:nvSpPr>
        <p:spPr>
          <a:xfrm>
            <a:off x="2683197" y="5345049"/>
            <a:ext cx="2042322" cy="4891532"/>
          </a:xfrm>
          <a:prstGeom prst="rect">
            <a:avLst/>
          </a:prstGeom>
        </p:spPr>
        <p:txBody>
          <a:bodyPr lIns="0" tIns="0" rIns="0" bIns="0" rtlCol="0" anchor="t">
            <a:spAutoFit/>
          </a:bodyPr>
          <a:lstStyle/>
          <a:p>
            <a:pPr algn="ctr">
              <a:lnSpc>
                <a:spcPts val="3794"/>
              </a:lnSpc>
            </a:pPr>
            <a:r>
              <a:rPr lang="en-US" sz="2299" spc="73">
                <a:solidFill>
                  <a:srgbClr val="D40B6F"/>
                </a:solidFill>
                <a:latin typeface="Aileron Bold"/>
              </a:rPr>
              <a:t>REX</a:t>
            </a:r>
          </a:p>
          <a:p>
            <a:pPr algn="ctr">
              <a:lnSpc>
                <a:spcPts val="1650"/>
              </a:lnSpc>
            </a:pPr>
            <a:endParaRPr lang="en-US" sz="2299" spc="73">
              <a:solidFill>
                <a:srgbClr val="D40B6F"/>
              </a:solidFill>
              <a:latin typeface="Aileron Bold"/>
            </a:endParaRPr>
          </a:p>
          <a:p>
            <a:pPr algn="ctr">
              <a:lnSpc>
                <a:spcPts val="3629"/>
              </a:lnSpc>
            </a:pPr>
            <a:r>
              <a:rPr lang="en-US" sz="2199" spc="70">
                <a:solidFill>
                  <a:srgbClr val="000000"/>
                </a:solidFill>
                <a:latin typeface="Aileron"/>
              </a:rPr>
              <a:t>Visite d’HAD réalisant des transfusions à domicile</a:t>
            </a:r>
          </a:p>
          <a:p>
            <a:pPr algn="ctr">
              <a:lnSpc>
                <a:spcPts val="329"/>
              </a:lnSpc>
            </a:pPr>
            <a:endParaRPr lang="en-US" sz="2199" spc="70">
              <a:solidFill>
                <a:srgbClr val="000000"/>
              </a:solidFill>
              <a:latin typeface="Aileron"/>
            </a:endParaRPr>
          </a:p>
          <a:p>
            <a:pPr algn="ctr">
              <a:lnSpc>
                <a:spcPts val="495"/>
              </a:lnSpc>
            </a:pPr>
            <a:endParaRPr lang="en-US" sz="2199" spc="70">
              <a:solidFill>
                <a:srgbClr val="000000"/>
              </a:solidFill>
              <a:latin typeface="Aileron"/>
            </a:endParaRPr>
          </a:p>
          <a:p>
            <a:pPr algn="ctr">
              <a:lnSpc>
                <a:spcPts val="3629"/>
              </a:lnSpc>
            </a:pPr>
            <a:r>
              <a:rPr lang="en-US" sz="2199" spc="70">
                <a:solidFill>
                  <a:srgbClr val="000000"/>
                </a:solidFill>
                <a:latin typeface="Aileron"/>
              </a:rPr>
              <a:t>Immersions dans le service d’onco/hémato du CHRU TOURS</a:t>
            </a:r>
          </a:p>
        </p:txBody>
      </p:sp>
      <p:sp>
        <p:nvSpPr>
          <p:cNvPr id="51" name="TextBox 51"/>
          <p:cNvSpPr txBox="1"/>
          <p:nvPr/>
        </p:nvSpPr>
        <p:spPr>
          <a:xfrm>
            <a:off x="13333723" y="5335524"/>
            <a:ext cx="2042322" cy="1453516"/>
          </a:xfrm>
          <a:prstGeom prst="rect">
            <a:avLst/>
          </a:prstGeom>
        </p:spPr>
        <p:txBody>
          <a:bodyPr lIns="0" tIns="0" rIns="0" bIns="0" rtlCol="0" anchor="t">
            <a:spAutoFit/>
          </a:bodyPr>
          <a:lstStyle/>
          <a:p>
            <a:pPr algn="ctr">
              <a:lnSpc>
                <a:spcPts val="3959"/>
              </a:lnSpc>
            </a:pPr>
            <a:r>
              <a:rPr lang="en-US" sz="2399" spc="76">
                <a:solidFill>
                  <a:srgbClr val="DB0D23"/>
                </a:solidFill>
                <a:latin typeface="Aileron Bold"/>
              </a:rPr>
              <a:t>1ère transfusion CGR</a:t>
            </a:r>
          </a:p>
        </p:txBody>
      </p:sp>
      <p:sp>
        <p:nvSpPr>
          <p:cNvPr id="52" name="TextBox 52"/>
          <p:cNvSpPr txBox="1"/>
          <p:nvPr/>
        </p:nvSpPr>
        <p:spPr>
          <a:xfrm>
            <a:off x="4089153" y="362033"/>
            <a:ext cx="11193024"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Les grandes étapes d’une ANNÉE de projet</a:t>
            </a:r>
          </a:p>
        </p:txBody>
      </p:sp>
      <p:sp>
        <p:nvSpPr>
          <p:cNvPr id="53" name="TextBox 53"/>
          <p:cNvSpPr txBox="1"/>
          <p:nvPr/>
        </p:nvSpPr>
        <p:spPr>
          <a:xfrm>
            <a:off x="15537781"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OCT </a:t>
            </a:r>
          </a:p>
          <a:p>
            <a:pPr algn="ctr">
              <a:lnSpc>
                <a:spcPts val="3840"/>
              </a:lnSpc>
            </a:pPr>
            <a:r>
              <a:rPr lang="en-US" sz="2400" spc="290">
                <a:solidFill>
                  <a:srgbClr val="E3382B"/>
                </a:solidFill>
                <a:latin typeface="Aileron Bold"/>
              </a:rPr>
              <a:t>2023</a:t>
            </a:r>
          </a:p>
        </p:txBody>
      </p:sp>
      <p:sp>
        <p:nvSpPr>
          <p:cNvPr id="54" name="TextBox 54"/>
          <p:cNvSpPr txBox="1"/>
          <p:nvPr/>
        </p:nvSpPr>
        <p:spPr>
          <a:xfrm>
            <a:off x="15691798" y="5335524"/>
            <a:ext cx="2042322" cy="1453516"/>
          </a:xfrm>
          <a:prstGeom prst="rect">
            <a:avLst/>
          </a:prstGeom>
        </p:spPr>
        <p:txBody>
          <a:bodyPr lIns="0" tIns="0" rIns="0" bIns="0" rtlCol="0" anchor="t">
            <a:spAutoFit/>
          </a:bodyPr>
          <a:lstStyle/>
          <a:p>
            <a:pPr algn="ctr">
              <a:lnSpc>
                <a:spcPts val="3959"/>
              </a:lnSpc>
            </a:pPr>
            <a:r>
              <a:rPr lang="en-US" sz="2399" spc="76">
                <a:solidFill>
                  <a:srgbClr val="E3382B"/>
                </a:solidFill>
                <a:latin typeface="Aileron Bold"/>
              </a:rPr>
              <a:t>300 </a:t>
            </a:r>
          </a:p>
          <a:p>
            <a:pPr algn="ctr">
              <a:lnSpc>
                <a:spcPts val="3959"/>
              </a:lnSpc>
            </a:pPr>
            <a:r>
              <a:rPr lang="en-US" sz="2399" spc="76">
                <a:solidFill>
                  <a:srgbClr val="E3382B"/>
                </a:solidFill>
                <a:latin typeface="Aileron Bold"/>
              </a:rPr>
              <a:t>PSL </a:t>
            </a:r>
          </a:p>
          <a:p>
            <a:pPr algn="ctr">
              <a:lnSpc>
                <a:spcPts val="3959"/>
              </a:lnSpc>
            </a:pPr>
            <a:r>
              <a:rPr lang="en-US" sz="2399" spc="76">
                <a:solidFill>
                  <a:srgbClr val="E3382B"/>
                </a:solidFill>
                <a:latin typeface="Aileron Bold"/>
              </a:rPr>
              <a:t>transfusés</a:t>
            </a:r>
          </a:p>
        </p:txBody>
      </p:sp>
      <p:sp>
        <p:nvSpPr>
          <p:cNvPr id="55" name="TextBox 55"/>
          <p:cNvSpPr txBox="1"/>
          <p:nvPr/>
        </p:nvSpPr>
        <p:spPr>
          <a:xfrm>
            <a:off x="3589147" y="10000363"/>
            <a:ext cx="11786899" cy="236219"/>
          </a:xfrm>
          <a:prstGeom prst="rect">
            <a:avLst/>
          </a:prstGeom>
        </p:spPr>
        <p:txBody>
          <a:bodyPr lIns="0" tIns="0" rIns="0" bIns="0" rtlCol="0" anchor="t">
            <a:spAutoFit/>
          </a:bodyPr>
          <a:lstStyle/>
          <a:p>
            <a:pPr algn="ctr">
              <a:lnSpc>
                <a:spcPts val="1980"/>
              </a:lnSpc>
            </a:pPr>
            <a:r>
              <a:rPr lang="en-US" sz="1200" spc="38">
                <a:solidFill>
                  <a:srgbClr val="191919"/>
                </a:solidFill>
                <a:latin typeface="Aileron"/>
              </a:rPr>
              <a:t>https://www.centre-val-de-loire.ars.sante.fr/hemovigilance-transfusion-en-had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920993" y="1178928"/>
            <a:ext cx="7981032" cy="10287000"/>
            <a:chOff x="0" y="0"/>
            <a:chExt cx="8943056" cy="11526982"/>
          </a:xfrm>
        </p:grpSpPr>
        <p:sp>
          <p:nvSpPr>
            <p:cNvPr id="3" name="Freeform 3"/>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grpSp>
        <p:nvGrpSpPr>
          <p:cNvPr id="4" name="Group 4"/>
          <p:cNvGrpSpPr/>
          <p:nvPr/>
        </p:nvGrpSpPr>
        <p:grpSpPr>
          <a:xfrm rot="5400000">
            <a:off x="-1008001" y="-978871"/>
            <a:ext cx="4716515" cy="5154662"/>
            <a:chOff x="0" y="0"/>
            <a:chExt cx="6869494" cy="7507644"/>
          </a:xfrm>
        </p:grpSpPr>
        <p:sp>
          <p:nvSpPr>
            <p:cNvPr id="5" name="Freeform 5"/>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6" name="AutoShape 6"/>
          <p:cNvSpPr/>
          <p:nvPr/>
        </p:nvSpPr>
        <p:spPr>
          <a:xfrm flipV="1">
            <a:off x="6765327" y="2615808"/>
            <a:ext cx="1655912" cy="1387019"/>
          </a:xfrm>
          <a:prstGeom prst="line">
            <a:avLst/>
          </a:prstGeom>
          <a:ln w="66675" cap="rnd">
            <a:solidFill>
              <a:srgbClr val="A50E58"/>
            </a:solidFill>
            <a:prstDash val="solid"/>
            <a:headEnd type="none" w="sm" len="sm"/>
            <a:tailEnd type="none" w="sm" len="sm"/>
          </a:ln>
        </p:spPr>
      </p:sp>
      <p:sp>
        <p:nvSpPr>
          <p:cNvPr id="7" name="AutoShape 7"/>
          <p:cNvSpPr/>
          <p:nvPr/>
        </p:nvSpPr>
        <p:spPr>
          <a:xfrm flipV="1">
            <a:off x="7226822" y="4240955"/>
            <a:ext cx="2360450" cy="593410"/>
          </a:xfrm>
          <a:prstGeom prst="line">
            <a:avLst/>
          </a:prstGeom>
          <a:ln w="85725" cap="rnd">
            <a:solidFill>
              <a:srgbClr val="A50E58"/>
            </a:solidFill>
            <a:prstDash val="solid"/>
            <a:headEnd type="none" w="sm" len="sm"/>
            <a:tailEnd type="none" w="sm" len="sm"/>
          </a:ln>
        </p:spPr>
      </p:sp>
      <p:sp>
        <p:nvSpPr>
          <p:cNvPr id="8" name="AutoShape 8"/>
          <p:cNvSpPr/>
          <p:nvPr/>
        </p:nvSpPr>
        <p:spPr>
          <a:xfrm flipV="1">
            <a:off x="7139110" y="6325072"/>
            <a:ext cx="1747361" cy="16849"/>
          </a:xfrm>
          <a:prstGeom prst="line">
            <a:avLst/>
          </a:prstGeom>
          <a:ln w="66675" cap="rnd">
            <a:solidFill>
              <a:srgbClr val="A50E58"/>
            </a:solidFill>
            <a:prstDash val="solid"/>
            <a:headEnd type="none" w="sm" len="sm"/>
            <a:tailEnd type="none" w="sm" len="sm"/>
          </a:ln>
        </p:spPr>
      </p:sp>
      <p:sp>
        <p:nvSpPr>
          <p:cNvPr id="9" name="AutoShape 9"/>
          <p:cNvSpPr/>
          <p:nvPr/>
        </p:nvSpPr>
        <p:spPr>
          <a:xfrm>
            <a:off x="6367171" y="7333360"/>
            <a:ext cx="1909565" cy="629448"/>
          </a:xfrm>
          <a:prstGeom prst="line">
            <a:avLst/>
          </a:prstGeom>
          <a:ln w="66675" cap="rnd">
            <a:solidFill>
              <a:srgbClr val="A50E58"/>
            </a:solidFill>
            <a:prstDash val="solid"/>
            <a:headEnd type="none" w="sm" len="sm"/>
            <a:tailEnd type="none" w="sm" len="sm"/>
          </a:ln>
        </p:spPr>
      </p:sp>
      <p:sp>
        <p:nvSpPr>
          <p:cNvPr id="10" name="AutoShape 10"/>
          <p:cNvSpPr/>
          <p:nvPr/>
        </p:nvSpPr>
        <p:spPr>
          <a:xfrm>
            <a:off x="5031392" y="7878473"/>
            <a:ext cx="1590919" cy="1562547"/>
          </a:xfrm>
          <a:prstGeom prst="line">
            <a:avLst/>
          </a:prstGeom>
          <a:ln w="66675" cap="rnd">
            <a:solidFill>
              <a:srgbClr val="A50E58"/>
            </a:solidFill>
            <a:prstDash val="solid"/>
            <a:headEnd type="none" w="sm" len="sm"/>
            <a:tailEnd type="none" w="sm" len="sm"/>
          </a:ln>
        </p:spPr>
      </p:sp>
      <p:sp>
        <p:nvSpPr>
          <p:cNvPr id="11" name="Freeform 11"/>
          <p:cNvSpPr/>
          <p:nvPr/>
        </p:nvSpPr>
        <p:spPr>
          <a:xfrm>
            <a:off x="2598159" y="3139259"/>
            <a:ext cx="4767983" cy="4750645"/>
          </a:xfrm>
          <a:custGeom>
            <a:avLst/>
            <a:gdLst/>
            <a:ahLst/>
            <a:cxnLst/>
            <a:rect l="l" t="t" r="r" b="b"/>
            <a:pathLst>
              <a:path w="4767983" h="4750645">
                <a:moveTo>
                  <a:pt x="0" y="0"/>
                </a:moveTo>
                <a:lnTo>
                  <a:pt x="4767984" y="0"/>
                </a:lnTo>
                <a:lnTo>
                  <a:pt x="4767984" y="4750645"/>
                </a:lnTo>
                <a:lnTo>
                  <a:pt x="0" y="47506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2" name="Group 12"/>
          <p:cNvGrpSpPr/>
          <p:nvPr/>
        </p:nvGrpSpPr>
        <p:grpSpPr>
          <a:xfrm>
            <a:off x="8533280" y="1662272"/>
            <a:ext cx="6742299" cy="1109867"/>
            <a:chOff x="0" y="0"/>
            <a:chExt cx="4441676" cy="731155"/>
          </a:xfrm>
        </p:grpSpPr>
        <p:sp>
          <p:nvSpPr>
            <p:cNvPr id="13" name="Freeform 13"/>
            <p:cNvSpPr/>
            <p:nvPr/>
          </p:nvSpPr>
          <p:spPr>
            <a:xfrm>
              <a:off x="0" y="0"/>
              <a:ext cx="4441676" cy="731155"/>
            </a:xfrm>
            <a:custGeom>
              <a:avLst/>
              <a:gdLst/>
              <a:ahLst/>
              <a:cxnLst/>
              <a:rect l="l" t="t" r="r" b="b"/>
              <a:pathLst>
                <a:path w="4441676" h="731155">
                  <a:moveTo>
                    <a:pt x="4317216" y="731155"/>
                  </a:moveTo>
                  <a:lnTo>
                    <a:pt x="124460" y="731155"/>
                  </a:lnTo>
                  <a:cubicBezTo>
                    <a:pt x="55880" y="731155"/>
                    <a:pt x="0" y="675275"/>
                    <a:pt x="0" y="606695"/>
                  </a:cubicBezTo>
                  <a:lnTo>
                    <a:pt x="0" y="124460"/>
                  </a:lnTo>
                  <a:cubicBezTo>
                    <a:pt x="0" y="55880"/>
                    <a:pt x="55880" y="0"/>
                    <a:pt x="124460" y="0"/>
                  </a:cubicBezTo>
                  <a:lnTo>
                    <a:pt x="4317216" y="0"/>
                  </a:lnTo>
                  <a:cubicBezTo>
                    <a:pt x="4385796" y="0"/>
                    <a:pt x="4441676" y="55880"/>
                    <a:pt x="4441676" y="124460"/>
                  </a:cubicBezTo>
                  <a:lnTo>
                    <a:pt x="4441676" y="606695"/>
                  </a:lnTo>
                  <a:cubicBezTo>
                    <a:pt x="4441676" y="675275"/>
                    <a:pt x="4385796" y="731155"/>
                    <a:pt x="4317216" y="731155"/>
                  </a:cubicBezTo>
                  <a:close/>
                </a:path>
              </a:pathLst>
            </a:custGeom>
            <a:solidFill>
              <a:srgbClr val="DDBBA4"/>
            </a:solidFill>
          </p:spPr>
        </p:sp>
      </p:grpSp>
      <p:grpSp>
        <p:nvGrpSpPr>
          <p:cNvPr id="14" name="Group 14"/>
          <p:cNvGrpSpPr/>
          <p:nvPr/>
        </p:nvGrpSpPr>
        <p:grpSpPr>
          <a:xfrm>
            <a:off x="8189382" y="1530923"/>
            <a:ext cx="1372565" cy="137256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16" name="Group 16"/>
          <p:cNvGrpSpPr/>
          <p:nvPr/>
        </p:nvGrpSpPr>
        <p:grpSpPr>
          <a:xfrm>
            <a:off x="9642892" y="3537029"/>
            <a:ext cx="6205654" cy="1160048"/>
            <a:chOff x="0" y="0"/>
            <a:chExt cx="3911302" cy="731155"/>
          </a:xfrm>
        </p:grpSpPr>
        <p:sp>
          <p:nvSpPr>
            <p:cNvPr id="17" name="Freeform 17"/>
            <p:cNvSpPr/>
            <p:nvPr/>
          </p:nvSpPr>
          <p:spPr>
            <a:xfrm>
              <a:off x="0" y="0"/>
              <a:ext cx="3911302" cy="731155"/>
            </a:xfrm>
            <a:custGeom>
              <a:avLst/>
              <a:gdLst/>
              <a:ahLst/>
              <a:cxnLst/>
              <a:rect l="l" t="t" r="r" b="b"/>
              <a:pathLst>
                <a:path w="3911302" h="731155">
                  <a:moveTo>
                    <a:pt x="3786842" y="731155"/>
                  </a:moveTo>
                  <a:lnTo>
                    <a:pt x="124460" y="731155"/>
                  </a:lnTo>
                  <a:cubicBezTo>
                    <a:pt x="55880" y="731155"/>
                    <a:pt x="0" y="675275"/>
                    <a:pt x="0" y="606695"/>
                  </a:cubicBezTo>
                  <a:lnTo>
                    <a:pt x="0" y="124460"/>
                  </a:lnTo>
                  <a:cubicBezTo>
                    <a:pt x="0" y="55880"/>
                    <a:pt x="55880" y="0"/>
                    <a:pt x="124460" y="0"/>
                  </a:cubicBezTo>
                  <a:lnTo>
                    <a:pt x="3786842" y="0"/>
                  </a:lnTo>
                  <a:cubicBezTo>
                    <a:pt x="3855422" y="0"/>
                    <a:pt x="3911302" y="55880"/>
                    <a:pt x="3911302" y="124460"/>
                  </a:cubicBezTo>
                  <a:lnTo>
                    <a:pt x="3911302" y="606695"/>
                  </a:lnTo>
                  <a:cubicBezTo>
                    <a:pt x="3911302" y="675275"/>
                    <a:pt x="3855422" y="731155"/>
                    <a:pt x="3786842" y="731155"/>
                  </a:cubicBezTo>
                  <a:close/>
                </a:path>
              </a:pathLst>
            </a:custGeom>
            <a:solidFill>
              <a:srgbClr val="C1ABAD"/>
            </a:solidFill>
          </p:spPr>
        </p:sp>
      </p:grpSp>
      <p:grpSp>
        <p:nvGrpSpPr>
          <p:cNvPr id="18" name="Group 18"/>
          <p:cNvGrpSpPr/>
          <p:nvPr/>
        </p:nvGrpSpPr>
        <p:grpSpPr>
          <a:xfrm>
            <a:off x="9283446" y="3399741"/>
            <a:ext cx="1434623" cy="1434623"/>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20" name="Group 20"/>
          <p:cNvGrpSpPr/>
          <p:nvPr/>
        </p:nvGrpSpPr>
        <p:grpSpPr>
          <a:xfrm>
            <a:off x="9582159" y="5798026"/>
            <a:ext cx="6552607" cy="1144964"/>
            <a:chOff x="0" y="0"/>
            <a:chExt cx="4184390" cy="731155"/>
          </a:xfrm>
        </p:grpSpPr>
        <p:sp>
          <p:nvSpPr>
            <p:cNvPr id="21" name="Freeform 21"/>
            <p:cNvSpPr/>
            <p:nvPr/>
          </p:nvSpPr>
          <p:spPr>
            <a:xfrm>
              <a:off x="0" y="0"/>
              <a:ext cx="4184390" cy="731155"/>
            </a:xfrm>
            <a:custGeom>
              <a:avLst/>
              <a:gdLst/>
              <a:ahLst/>
              <a:cxnLst/>
              <a:rect l="l" t="t" r="r" b="b"/>
              <a:pathLst>
                <a:path w="4184390" h="731155">
                  <a:moveTo>
                    <a:pt x="4059929" y="731155"/>
                  </a:moveTo>
                  <a:lnTo>
                    <a:pt x="124460" y="731155"/>
                  </a:lnTo>
                  <a:cubicBezTo>
                    <a:pt x="55880" y="731155"/>
                    <a:pt x="0" y="675275"/>
                    <a:pt x="0" y="606695"/>
                  </a:cubicBezTo>
                  <a:lnTo>
                    <a:pt x="0" y="124460"/>
                  </a:lnTo>
                  <a:cubicBezTo>
                    <a:pt x="0" y="55880"/>
                    <a:pt x="55880" y="0"/>
                    <a:pt x="124460" y="0"/>
                  </a:cubicBezTo>
                  <a:lnTo>
                    <a:pt x="4059930" y="0"/>
                  </a:lnTo>
                  <a:cubicBezTo>
                    <a:pt x="4128510" y="0"/>
                    <a:pt x="4184390" y="55880"/>
                    <a:pt x="4184390" y="124460"/>
                  </a:cubicBezTo>
                  <a:lnTo>
                    <a:pt x="4184390" y="606695"/>
                  </a:lnTo>
                  <a:cubicBezTo>
                    <a:pt x="4184390" y="675275"/>
                    <a:pt x="4128510" y="731155"/>
                    <a:pt x="4059930" y="731155"/>
                  </a:cubicBezTo>
                  <a:close/>
                </a:path>
              </a:pathLst>
            </a:custGeom>
            <a:solidFill>
              <a:srgbClr val="D8066E"/>
            </a:solidFill>
          </p:spPr>
        </p:sp>
      </p:grpSp>
      <p:grpSp>
        <p:nvGrpSpPr>
          <p:cNvPr id="22" name="Group 22"/>
          <p:cNvGrpSpPr/>
          <p:nvPr/>
        </p:nvGrpSpPr>
        <p:grpSpPr>
          <a:xfrm>
            <a:off x="8808366" y="5581612"/>
            <a:ext cx="1415969" cy="1415969"/>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24" name="Group 24"/>
          <p:cNvGrpSpPr/>
          <p:nvPr/>
        </p:nvGrpSpPr>
        <p:grpSpPr>
          <a:xfrm>
            <a:off x="8503083" y="7504661"/>
            <a:ext cx="7227904" cy="1144964"/>
            <a:chOff x="0" y="0"/>
            <a:chExt cx="4615623" cy="731155"/>
          </a:xfrm>
        </p:grpSpPr>
        <p:sp>
          <p:nvSpPr>
            <p:cNvPr id="25" name="Freeform 25"/>
            <p:cNvSpPr/>
            <p:nvPr/>
          </p:nvSpPr>
          <p:spPr>
            <a:xfrm>
              <a:off x="0" y="0"/>
              <a:ext cx="4615623" cy="731155"/>
            </a:xfrm>
            <a:custGeom>
              <a:avLst/>
              <a:gdLst/>
              <a:ahLst/>
              <a:cxnLst/>
              <a:rect l="l" t="t" r="r" b="b"/>
              <a:pathLst>
                <a:path w="4615623" h="731155">
                  <a:moveTo>
                    <a:pt x="4491163" y="731155"/>
                  </a:moveTo>
                  <a:lnTo>
                    <a:pt x="124460" y="731155"/>
                  </a:lnTo>
                  <a:cubicBezTo>
                    <a:pt x="55880" y="731155"/>
                    <a:pt x="0" y="675275"/>
                    <a:pt x="0" y="606695"/>
                  </a:cubicBezTo>
                  <a:lnTo>
                    <a:pt x="0" y="124460"/>
                  </a:lnTo>
                  <a:cubicBezTo>
                    <a:pt x="0" y="55880"/>
                    <a:pt x="55880" y="0"/>
                    <a:pt x="124460" y="0"/>
                  </a:cubicBezTo>
                  <a:lnTo>
                    <a:pt x="4491163" y="0"/>
                  </a:lnTo>
                  <a:cubicBezTo>
                    <a:pt x="4559743" y="0"/>
                    <a:pt x="4615623" y="55880"/>
                    <a:pt x="4615623" y="124460"/>
                  </a:cubicBezTo>
                  <a:lnTo>
                    <a:pt x="4615623" y="606695"/>
                  </a:lnTo>
                  <a:cubicBezTo>
                    <a:pt x="4615623" y="675275"/>
                    <a:pt x="4559743" y="731155"/>
                    <a:pt x="4491163" y="731155"/>
                  </a:cubicBezTo>
                  <a:close/>
                </a:path>
              </a:pathLst>
            </a:custGeom>
            <a:solidFill>
              <a:srgbClr val="B90574"/>
            </a:solidFill>
          </p:spPr>
        </p:sp>
      </p:grpSp>
      <p:grpSp>
        <p:nvGrpSpPr>
          <p:cNvPr id="26" name="Group 26"/>
          <p:cNvGrpSpPr/>
          <p:nvPr/>
        </p:nvGrpSpPr>
        <p:grpSpPr>
          <a:xfrm>
            <a:off x="8193937" y="7399002"/>
            <a:ext cx="1415969" cy="1415969"/>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28" name="Group 28"/>
          <p:cNvGrpSpPr/>
          <p:nvPr/>
        </p:nvGrpSpPr>
        <p:grpSpPr>
          <a:xfrm>
            <a:off x="6495265" y="9065174"/>
            <a:ext cx="5143119" cy="1065001"/>
            <a:chOff x="0" y="0"/>
            <a:chExt cx="3530906" cy="731155"/>
          </a:xfrm>
        </p:grpSpPr>
        <p:sp>
          <p:nvSpPr>
            <p:cNvPr id="29" name="Freeform 29"/>
            <p:cNvSpPr/>
            <p:nvPr/>
          </p:nvSpPr>
          <p:spPr>
            <a:xfrm>
              <a:off x="0" y="0"/>
              <a:ext cx="3530906" cy="731155"/>
            </a:xfrm>
            <a:custGeom>
              <a:avLst/>
              <a:gdLst/>
              <a:ahLst/>
              <a:cxnLst/>
              <a:rect l="l" t="t" r="r" b="b"/>
              <a:pathLst>
                <a:path w="3530906" h="731155">
                  <a:moveTo>
                    <a:pt x="3406446" y="731155"/>
                  </a:moveTo>
                  <a:lnTo>
                    <a:pt x="124460" y="731155"/>
                  </a:lnTo>
                  <a:cubicBezTo>
                    <a:pt x="55880" y="731155"/>
                    <a:pt x="0" y="675275"/>
                    <a:pt x="0" y="606695"/>
                  </a:cubicBezTo>
                  <a:lnTo>
                    <a:pt x="0" y="124460"/>
                  </a:lnTo>
                  <a:cubicBezTo>
                    <a:pt x="0" y="55880"/>
                    <a:pt x="55880" y="0"/>
                    <a:pt x="124460" y="0"/>
                  </a:cubicBezTo>
                  <a:lnTo>
                    <a:pt x="3406446" y="0"/>
                  </a:lnTo>
                  <a:cubicBezTo>
                    <a:pt x="3475026" y="0"/>
                    <a:pt x="3530906" y="55880"/>
                    <a:pt x="3530906" y="124460"/>
                  </a:cubicBezTo>
                  <a:lnTo>
                    <a:pt x="3530906" y="606695"/>
                  </a:lnTo>
                  <a:cubicBezTo>
                    <a:pt x="3530906" y="675275"/>
                    <a:pt x="3475026" y="731155"/>
                    <a:pt x="3406446" y="731155"/>
                  </a:cubicBezTo>
                  <a:close/>
                </a:path>
              </a:pathLst>
            </a:custGeom>
            <a:solidFill>
              <a:srgbClr val="AC3F67"/>
            </a:solidFill>
          </p:spPr>
        </p:sp>
      </p:grpSp>
      <p:grpSp>
        <p:nvGrpSpPr>
          <p:cNvPr id="30" name="Group 30"/>
          <p:cNvGrpSpPr/>
          <p:nvPr/>
        </p:nvGrpSpPr>
        <p:grpSpPr>
          <a:xfrm>
            <a:off x="6450511" y="9034152"/>
            <a:ext cx="1252848" cy="1252848"/>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sp>
        <p:nvSpPr>
          <p:cNvPr id="32" name="Freeform 32"/>
          <p:cNvSpPr/>
          <p:nvPr/>
        </p:nvSpPr>
        <p:spPr>
          <a:xfrm rot="-1463794">
            <a:off x="14605273" y="2195183"/>
            <a:ext cx="1685108" cy="505532"/>
          </a:xfrm>
          <a:custGeom>
            <a:avLst/>
            <a:gdLst/>
            <a:ahLst/>
            <a:cxnLst/>
            <a:rect l="l" t="t" r="r" b="b"/>
            <a:pathLst>
              <a:path w="1685108" h="505532">
                <a:moveTo>
                  <a:pt x="0" y="0"/>
                </a:moveTo>
                <a:lnTo>
                  <a:pt x="1685108" y="0"/>
                </a:lnTo>
                <a:lnTo>
                  <a:pt x="1685108" y="505533"/>
                </a:lnTo>
                <a:lnTo>
                  <a:pt x="0" y="505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3" name="Freeform 33"/>
          <p:cNvSpPr/>
          <p:nvPr/>
        </p:nvSpPr>
        <p:spPr>
          <a:xfrm rot="-1544462">
            <a:off x="14573519" y="2360993"/>
            <a:ext cx="529667" cy="654920"/>
          </a:xfrm>
          <a:custGeom>
            <a:avLst/>
            <a:gdLst/>
            <a:ahLst/>
            <a:cxnLst/>
            <a:rect l="l" t="t" r="r" b="b"/>
            <a:pathLst>
              <a:path w="529667" h="654920">
                <a:moveTo>
                  <a:pt x="0" y="0"/>
                </a:moveTo>
                <a:lnTo>
                  <a:pt x="529667" y="0"/>
                </a:lnTo>
                <a:lnTo>
                  <a:pt x="529667" y="654920"/>
                </a:lnTo>
                <a:lnTo>
                  <a:pt x="0" y="6549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TextBox 34"/>
          <p:cNvSpPr txBox="1"/>
          <p:nvPr/>
        </p:nvSpPr>
        <p:spPr>
          <a:xfrm>
            <a:off x="10825741" y="3683227"/>
            <a:ext cx="4751160" cy="328075"/>
          </a:xfrm>
          <a:prstGeom prst="rect">
            <a:avLst/>
          </a:prstGeom>
        </p:spPr>
        <p:txBody>
          <a:bodyPr lIns="0" tIns="0" rIns="0" bIns="0" rtlCol="0" anchor="t">
            <a:spAutoFit/>
          </a:bodyPr>
          <a:lstStyle/>
          <a:p>
            <a:pPr algn="ctr">
              <a:lnSpc>
                <a:spcPts val="2500"/>
              </a:lnSpc>
            </a:pPr>
            <a:r>
              <a:rPr lang="en-US" sz="2500">
                <a:solidFill>
                  <a:srgbClr val="000000"/>
                </a:solidFill>
                <a:latin typeface="Muli Bold"/>
              </a:rPr>
              <a:t>FORMATION  HEMOVIGILANT</a:t>
            </a:r>
          </a:p>
        </p:txBody>
      </p:sp>
      <p:sp>
        <p:nvSpPr>
          <p:cNvPr id="35" name="TextBox 35"/>
          <p:cNvSpPr txBox="1"/>
          <p:nvPr/>
        </p:nvSpPr>
        <p:spPr>
          <a:xfrm>
            <a:off x="11627983" y="6541738"/>
            <a:ext cx="3239274" cy="364294"/>
          </a:xfrm>
          <a:prstGeom prst="rect">
            <a:avLst/>
          </a:prstGeom>
        </p:spPr>
        <p:txBody>
          <a:bodyPr lIns="0" tIns="0" rIns="0" bIns="0" rtlCol="0" anchor="t">
            <a:spAutoFit/>
          </a:bodyPr>
          <a:lstStyle/>
          <a:p>
            <a:pPr algn="ctr">
              <a:lnSpc>
                <a:spcPts val="2860"/>
              </a:lnSpc>
            </a:pPr>
            <a:r>
              <a:rPr lang="en-US" sz="2383">
                <a:solidFill>
                  <a:srgbClr val="F7F7F7"/>
                </a:solidFill>
                <a:latin typeface="Muli Bold"/>
              </a:rPr>
              <a:t>EFS Régional</a:t>
            </a:r>
          </a:p>
        </p:txBody>
      </p:sp>
      <p:sp>
        <p:nvSpPr>
          <p:cNvPr id="36" name="TextBox 36"/>
          <p:cNvSpPr txBox="1"/>
          <p:nvPr/>
        </p:nvSpPr>
        <p:spPr>
          <a:xfrm>
            <a:off x="9973928" y="7692535"/>
            <a:ext cx="5544132" cy="618458"/>
          </a:xfrm>
          <a:prstGeom prst="rect">
            <a:avLst/>
          </a:prstGeom>
        </p:spPr>
        <p:txBody>
          <a:bodyPr lIns="0" tIns="0" rIns="0" bIns="0" rtlCol="0" anchor="t">
            <a:spAutoFit/>
          </a:bodyPr>
          <a:lstStyle/>
          <a:p>
            <a:pPr algn="ctr">
              <a:lnSpc>
                <a:spcPts val="2383"/>
              </a:lnSpc>
            </a:pPr>
            <a:r>
              <a:rPr lang="en-US" sz="2383">
                <a:solidFill>
                  <a:srgbClr val="000000"/>
                </a:solidFill>
                <a:latin typeface="Muli Bold"/>
              </a:rPr>
              <a:t>IMMERSION IDE SERVICE RÉFÉRENT -HDJ ONCO HEMATO</a:t>
            </a:r>
          </a:p>
        </p:txBody>
      </p:sp>
      <p:sp>
        <p:nvSpPr>
          <p:cNvPr id="37" name="TextBox 37"/>
          <p:cNvSpPr txBox="1"/>
          <p:nvPr/>
        </p:nvSpPr>
        <p:spPr>
          <a:xfrm>
            <a:off x="11030464" y="8367756"/>
            <a:ext cx="3239274" cy="269624"/>
          </a:xfrm>
          <a:prstGeom prst="rect">
            <a:avLst/>
          </a:prstGeom>
        </p:spPr>
        <p:txBody>
          <a:bodyPr lIns="0" tIns="0" rIns="0" bIns="0" rtlCol="0" anchor="t">
            <a:spAutoFit/>
          </a:bodyPr>
          <a:lstStyle/>
          <a:p>
            <a:pPr algn="ctr">
              <a:lnSpc>
                <a:spcPts val="2145"/>
              </a:lnSpc>
            </a:pPr>
            <a:r>
              <a:rPr lang="en-US" sz="1787">
                <a:solidFill>
                  <a:srgbClr val="F7F7F7"/>
                </a:solidFill>
                <a:latin typeface="Muli Bold"/>
              </a:rPr>
              <a:t>CHRU TOURS</a:t>
            </a:r>
          </a:p>
        </p:txBody>
      </p:sp>
      <p:sp>
        <p:nvSpPr>
          <p:cNvPr id="38" name="TextBox 38"/>
          <p:cNvSpPr txBox="1"/>
          <p:nvPr/>
        </p:nvSpPr>
        <p:spPr>
          <a:xfrm>
            <a:off x="11125450" y="4107528"/>
            <a:ext cx="4151742" cy="333375"/>
          </a:xfrm>
          <a:prstGeom prst="rect">
            <a:avLst/>
          </a:prstGeom>
        </p:spPr>
        <p:txBody>
          <a:bodyPr lIns="0" tIns="0" rIns="0" bIns="0" rtlCol="0" anchor="t">
            <a:spAutoFit/>
          </a:bodyPr>
          <a:lstStyle/>
          <a:p>
            <a:pPr algn="ctr">
              <a:lnSpc>
                <a:spcPts val="2607"/>
              </a:lnSpc>
            </a:pPr>
            <a:r>
              <a:rPr lang="en-US" sz="2173">
                <a:solidFill>
                  <a:srgbClr val="F7F7F7"/>
                </a:solidFill>
                <a:latin typeface="Muli"/>
              </a:rPr>
              <a:t>EFS National-Paris et Régional</a:t>
            </a:r>
          </a:p>
        </p:txBody>
      </p:sp>
      <p:sp>
        <p:nvSpPr>
          <p:cNvPr id="39" name="Freeform 39"/>
          <p:cNvSpPr/>
          <p:nvPr/>
        </p:nvSpPr>
        <p:spPr>
          <a:xfrm rot="-1463794">
            <a:off x="14722229" y="4440675"/>
            <a:ext cx="1709345" cy="512803"/>
          </a:xfrm>
          <a:custGeom>
            <a:avLst/>
            <a:gdLst/>
            <a:ahLst/>
            <a:cxnLst/>
            <a:rect l="l" t="t" r="r" b="b"/>
            <a:pathLst>
              <a:path w="1709345" h="512803">
                <a:moveTo>
                  <a:pt x="0" y="0"/>
                </a:moveTo>
                <a:lnTo>
                  <a:pt x="1709345" y="0"/>
                </a:lnTo>
                <a:lnTo>
                  <a:pt x="1709345" y="512804"/>
                </a:lnTo>
                <a:lnTo>
                  <a:pt x="0" y="5128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rot="-1544462">
            <a:off x="14773363" y="4606587"/>
            <a:ext cx="486268" cy="601258"/>
          </a:xfrm>
          <a:custGeom>
            <a:avLst/>
            <a:gdLst/>
            <a:ahLst/>
            <a:cxnLst/>
            <a:rect l="l" t="t" r="r" b="b"/>
            <a:pathLst>
              <a:path w="486268" h="601258">
                <a:moveTo>
                  <a:pt x="0" y="0"/>
                </a:moveTo>
                <a:lnTo>
                  <a:pt x="486267" y="0"/>
                </a:lnTo>
                <a:lnTo>
                  <a:pt x="486267" y="601258"/>
                </a:lnTo>
                <a:lnTo>
                  <a:pt x="0" y="6012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1463794">
            <a:off x="10319724" y="6741384"/>
            <a:ext cx="1493229" cy="447969"/>
          </a:xfrm>
          <a:custGeom>
            <a:avLst/>
            <a:gdLst/>
            <a:ahLst/>
            <a:cxnLst/>
            <a:rect l="l" t="t" r="r" b="b"/>
            <a:pathLst>
              <a:path w="1493229" h="447969">
                <a:moveTo>
                  <a:pt x="0" y="0"/>
                </a:moveTo>
                <a:lnTo>
                  <a:pt x="1493229" y="0"/>
                </a:lnTo>
                <a:lnTo>
                  <a:pt x="1493229" y="447968"/>
                </a:lnTo>
                <a:lnTo>
                  <a:pt x="0" y="447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2" name="TextBox 42"/>
          <p:cNvSpPr txBox="1"/>
          <p:nvPr/>
        </p:nvSpPr>
        <p:spPr>
          <a:xfrm rot="-1566319">
            <a:off x="10641001" y="6783971"/>
            <a:ext cx="1081183" cy="275726"/>
          </a:xfrm>
          <a:prstGeom prst="rect">
            <a:avLst/>
          </a:prstGeom>
        </p:spPr>
        <p:txBody>
          <a:bodyPr lIns="0" tIns="0" rIns="0" bIns="0" rtlCol="0" anchor="t">
            <a:spAutoFit/>
          </a:bodyPr>
          <a:lstStyle/>
          <a:p>
            <a:pPr algn="ctr">
              <a:lnSpc>
                <a:spcPts val="2059"/>
              </a:lnSpc>
              <a:spcBef>
                <a:spcPct val="0"/>
              </a:spcBef>
            </a:pPr>
            <a:r>
              <a:rPr lang="en-US" sz="2059">
                <a:solidFill>
                  <a:srgbClr val="000000"/>
                </a:solidFill>
                <a:latin typeface="Muli"/>
              </a:rPr>
              <a:t>7 h</a:t>
            </a:r>
          </a:p>
        </p:txBody>
      </p:sp>
      <p:sp>
        <p:nvSpPr>
          <p:cNvPr id="43" name="Freeform 43"/>
          <p:cNvSpPr/>
          <p:nvPr/>
        </p:nvSpPr>
        <p:spPr>
          <a:xfrm rot="-1544462">
            <a:off x="10361931" y="6857485"/>
            <a:ext cx="486268" cy="601258"/>
          </a:xfrm>
          <a:custGeom>
            <a:avLst/>
            <a:gdLst/>
            <a:ahLst/>
            <a:cxnLst/>
            <a:rect l="l" t="t" r="r" b="b"/>
            <a:pathLst>
              <a:path w="486268" h="601258">
                <a:moveTo>
                  <a:pt x="0" y="0"/>
                </a:moveTo>
                <a:lnTo>
                  <a:pt x="486268" y="0"/>
                </a:lnTo>
                <a:lnTo>
                  <a:pt x="486268" y="601258"/>
                </a:lnTo>
                <a:lnTo>
                  <a:pt x="0" y="6012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rot="-1463794">
            <a:off x="13602910" y="8341569"/>
            <a:ext cx="1709345" cy="512803"/>
          </a:xfrm>
          <a:custGeom>
            <a:avLst/>
            <a:gdLst/>
            <a:ahLst/>
            <a:cxnLst/>
            <a:rect l="l" t="t" r="r" b="b"/>
            <a:pathLst>
              <a:path w="1709345" h="512803">
                <a:moveTo>
                  <a:pt x="0" y="0"/>
                </a:moveTo>
                <a:lnTo>
                  <a:pt x="1709345" y="0"/>
                </a:lnTo>
                <a:lnTo>
                  <a:pt x="1709345" y="512803"/>
                </a:lnTo>
                <a:lnTo>
                  <a:pt x="0" y="5128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5" name="Freeform 45"/>
          <p:cNvSpPr/>
          <p:nvPr/>
        </p:nvSpPr>
        <p:spPr>
          <a:xfrm rot="-1544462">
            <a:off x="13663048" y="8417617"/>
            <a:ext cx="486268" cy="601258"/>
          </a:xfrm>
          <a:custGeom>
            <a:avLst/>
            <a:gdLst/>
            <a:ahLst/>
            <a:cxnLst/>
            <a:rect l="l" t="t" r="r" b="b"/>
            <a:pathLst>
              <a:path w="486268" h="601258">
                <a:moveTo>
                  <a:pt x="0" y="0"/>
                </a:moveTo>
                <a:lnTo>
                  <a:pt x="486268" y="0"/>
                </a:lnTo>
                <a:lnTo>
                  <a:pt x="486268" y="601258"/>
                </a:lnTo>
                <a:lnTo>
                  <a:pt x="0" y="6012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6" name="Freeform 46"/>
          <p:cNvSpPr/>
          <p:nvPr/>
        </p:nvSpPr>
        <p:spPr>
          <a:xfrm rot="-1463794">
            <a:off x="10497022" y="9740329"/>
            <a:ext cx="1709345" cy="512803"/>
          </a:xfrm>
          <a:custGeom>
            <a:avLst/>
            <a:gdLst/>
            <a:ahLst/>
            <a:cxnLst/>
            <a:rect l="l" t="t" r="r" b="b"/>
            <a:pathLst>
              <a:path w="1709345" h="512803">
                <a:moveTo>
                  <a:pt x="0" y="0"/>
                </a:moveTo>
                <a:lnTo>
                  <a:pt x="1709345" y="0"/>
                </a:lnTo>
                <a:lnTo>
                  <a:pt x="1709345" y="512803"/>
                </a:lnTo>
                <a:lnTo>
                  <a:pt x="0" y="5128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7" name="Freeform 47"/>
          <p:cNvSpPr/>
          <p:nvPr/>
        </p:nvSpPr>
        <p:spPr>
          <a:xfrm rot="-1544462">
            <a:off x="10557160" y="9816377"/>
            <a:ext cx="486268" cy="601258"/>
          </a:xfrm>
          <a:custGeom>
            <a:avLst/>
            <a:gdLst/>
            <a:ahLst/>
            <a:cxnLst/>
            <a:rect l="l" t="t" r="r" b="b"/>
            <a:pathLst>
              <a:path w="486268" h="601258">
                <a:moveTo>
                  <a:pt x="0" y="0"/>
                </a:moveTo>
                <a:lnTo>
                  <a:pt x="486268" y="0"/>
                </a:lnTo>
                <a:lnTo>
                  <a:pt x="486268" y="601259"/>
                </a:lnTo>
                <a:lnTo>
                  <a:pt x="0" y="6012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8" name="Freeform 48"/>
          <p:cNvSpPr/>
          <p:nvPr/>
        </p:nvSpPr>
        <p:spPr>
          <a:xfrm>
            <a:off x="7593283" y="4890628"/>
            <a:ext cx="785957" cy="785957"/>
          </a:xfrm>
          <a:custGeom>
            <a:avLst/>
            <a:gdLst/>
            <a:ahLst/>
            <a:cxnLst/>
            <a:rect l="l" t="t" r="r" b="b"/>
            <a:pathLst>
              <a:path w="785957" h="785957">
                <a:moveTo>
                  <a:pt x="0" y="0"/>
                </a:moveTo>
                <a:lnTo>
                  <a:pt x="785957" y="0"/>
                </a:lnTo>
                <a:lnTo>
                  <a:pt x="785957" y="785957"/>
                </a:lnTo>
                <a:lnTo>
                  <a:pt x="0" y="7859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8149469" y="5026029"/>
            <a:ext cx="515155" cy="515155"/>
          </a:xfrm>
          <a:custGeom>
            <a:avLst/>
            <a:gdLst/>
            <a:ahLst/>
            <a:cxnLst/>
            <a:rect l="l" t="t" r="r" b="b"/>
            <a:pathLst>
              <a:path w="515155" h="515155">
                <a:moveTo>
                  <a:pt x="0" y="0"/>
                </a:moveTo>
                <a:lnTo>
                  <a:pt x="515155" y="0"/>
                </a:lnTo>
                <a:lnTo>
                  <a:pt x="515155" y="515155"/>
                </a:lnTo>
                <a:lnTo>
                  <a:pt x="0" y="5151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TextBox 50"/>
          <p:cNvSpPr txBox="1"/>
          <p:nvPr/>
        </p:nvSpPr>
        <p:spPr>
          <a:xfrm>
            <a:off x="3404627" y="5020236"/>
            <a:ext cx="3253532" cy="1039669"/>
          </a:xfrm>
          <a:prstGeom prst="rect">
            <a:avLst/>
          </a:prstGeom>
        </p:spPr>
        <p:txBody>
          <a:bodyPr lIns="0" tIns="0" rIns="0" bIns="0" rtlCol="0" anchor="t">
            <a:spAutoFit/>
          </a:bodyPr>
          <a:lstStyle/>
          <a:p>
            <a:pPr algn="ctr">
              <a:lnSpc>
                <a:spcPts val="4081"/>
              </a:lnSpc>
            </a:pPr>
            <a:r>
              <a:rPr lang="en-US" sz="4081">
                <a:solidFill>
                  <a:srgbClr val="F7F7F7"/>
                </a:solidFill>
                <a:latin typeface="Muli Heavy"/>
              </a:rPr>
              <a:t>EQUIPE </a:t>
            </a:r>
          </a:p>
          <a:p>
            <a:pPr algn="ctr">
              <a:lnSpc>
                <a:spcPts val="4081"/>
              </a:lnSpc>
            </a:pPr>
            <a:r>
              <a:rPr lang="en-US" sz="4081">
                <a:solidFill>
                  <a:srgbClr val="F7F7F7"/>
                </a:solidFill>
                <a:latin typeface="Muli Heavy"/>
              </a:rPr>
              <a:t>PROJET</a:t>
            </a:r>
          </a:p>
        </p:txBody>
      </p:sp>
      <p:sp>
        <p:nvSpPr>
          <p:cNvPr id="51" name="TextBox 51"/>
          <p:cNvSpPr txBox="1"/>
          <p:nvPr/>
        </p:nvSpPr>
        <p:spPr>
          <a:xfrm>
            <a:off x="2624115" y="8748876"/>
            <a:ext cx="2913879" cy="285275"/>
          </a:xfrm>
          <a:prstGeom prst="rect">
            <a:avLst/>
          </a:prstGeom>
        </p:spPr>
        <p:txBody>
          <a:bodyPr lIns="0" tIns="0" rIns="0" bIns="0" rtlCol="0" anchor="t">
            <a:spAutoFit/>
          </a:bodyPr>
          <a:lstStyle/>
          <a:p>
            <a:pPr algn="ctr">
              <a:lnSpc>
                <a:spcPts val="2269"/>
              </a:lnSpc>
            </a:pPr>
            <a:endParaRPr/>
          </a:p>
        </p:txBody>
      </p:sp>
      <p:sp>
        <p:nvSpPr>
          <p:cNvPr id="52" name="Freeform 52"/>
          <p:cNvSpPr/>
          <p:nvPr/>
        </p:nvSpPr>
        <p:spPr>
          <a:xfrm>
            <a:off x="15531609" y="9230254"/>
            <a:ext cx="2382060" cy="886752"/>
          </a:xfrm>
          <a:custGeom>
            <a:avLst/>
            <a:gdLst/>
            <a:ahLst/>
            <a:cxnLst/>
            <a:rect l="l" t="t" r="r" b="b"/>
            <a:pathLst>
              <a:path w="2382060" h="886752">
                <a:moveTo>
                  <a:pt x="0" y="0"/>
                </a:moveTo>
                <a:lnTo>
                  <a:pt x="2382060" y="0"/>
                </a:lnTo>
                <a:lnTo>
                  <a:pt x="2382060" y="886753"/>
                </a:lnTo>
                <a:lnTo>
                  <a:pt x="0" y="886753"/>
                </a:lnTo>
                <a:lnTo>
                  <a:pt x="0" y="0"/>
                </a:lnTo>
                <a:close/>
              </a:path>
            </a:pathLst>
          </a:custGeom>
          <a:blipFill>
            <a:blip r:embed="rId12"/>
            <a:stretch>
              <a:fillRect/>
            </a:stretch>
          </a:blipFill>
        </p:spPr>
      </p:sp>
      <p:grpSp>
        <p:nvGrpSpPr>
          <p:cNvPr id="53" name="Group 53"/>
          <p:cNvGrpSpPr/>
          <p:nvPr/>
        </p:nvGrpSpPr>
        <p:grpSpPr>
          <a:xfrm>
            <a:off x="-3920993" y="1178928"/>
            <a:ext cx="7981032" cy="10287000"/>
            <a:chOff x="0" y="0"/>
            <a:chExt cx="8943056" cy="11526982"/>
          </a:xfrm>
        </p:grpSpPr>
        <p:sp>
          <p:nvSpPr>
            <p:cNvPr id="54" name="Freeform 54"/>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sp>
        <p:nvSpPr>
          <p:cNvPr id="55" name="Freeform 55"/>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56" name="Freeform 56"/>
          <p:cNvSpPr/>
          <p:nvPr/>
        </p:nvSpPr>
        <p:spPr>
          <a:xfrm>
            <a:off x="14658597" y="944009"/>
            <a:ext cx="1121052" cy="1173829"/>
          </a:xfrm>
          <a:custGeom>
            <a:avLst/>
            <a:gdLst/>
            <a:ahLst/>
            <a:cxnLst/>
            <a:rect l="l" t="t" r="r" b="b"/>
            <a:pathLst>
              <a:path w="1121052" h="1173829">
                <a:moveTo>
                  <a:pt x="0" y="0"/>
                </a:moveTo>
                <a:lnTo>
                  <a:pt x="1121053" y="0"/>
                </a:lnTo>
                <a:lnTo>
                  <a:pt x="1121053" y="1173829"/>
                </a:lnTo>
                <a:lnTo>
                  <a:pt x="0" y="1173829"/>
                </a:lnTo>
                <a:lnTo>
                  <a:pt x="0" y="0"/>
                </a:lnTo>
                <a:close/>
              </a:path>
            </a:pathLst>
          </a:custGeom>
          <a:blipFill>
            <a:blip r:embed="rId15"/>
            <a:stretch>
              <a:fillRect/>
            </a:stretch>
          </a:blipFill>
        </p:spPr>
      </p:sp>
      <p:sp>
        <p:nvSpPr>
          <p:cNvPr id="57" name="TextBox 57"/>
          <p:cNvSpPr txBox="1"/>
          <p:nvPr/>
        </p:nvSpPr>
        <p:spPr>
          <a:xfrm>
            <a:off x="7169039" y="9258612"/>
            <a:ext cx="3616857" cy="346877"/>
          </a:xfrm>
          <a:prstGeom prst="rect">
            <a:avLst/>
          </a:prstGeom>
        </p:spPr>
        <p:txBody>
          <a:bodyPr lIns="0" tIns="0" rIns="0" bIns="0" rtlCol="0" anchor="t">
            <a:spAutoFit/>
          </a:bodyPr>
          <a:lstStyle/>
          <a:p>
            <a:pPr algn="ctr">
              <a:lnSpc>
                <a:spcPts val="2681"/>
              </a:lnSpc>
            </a:pPr>
            <a:r>
              <a:rPr lang="en-US" sz="2681">
                <a:solidFill>
                  <a:srgbClr val="000000"/>
                </a:solidFill>
                <a:latin typeface="Muli Bold"/>
              </a:rPr>
              <a:t>VISITE EFS</a:t>
            </a:r>
          </a:p>
        </p:txBody>
      </p:sp>
      <p:sp>
        <p:nvSpPr>
          <p:cNvPr id="58" name="TextBox 58"/>
          <p:cNvSpPr txBox="1"/>
          <p:nvPr/>
        </p:nvSpPr>
        <p:spPr>
          <a:xfrm>
            <a:off x="10052578" y="1874891"/>
            <a:ext cx="4729410" cy="312740"/>
          </a:xfrm>
          <a:prstGeom prst="rect">
            <a:avLst/>
          </a:prstGeom>
        </p:spPr>
        <p:txBody>
          <a:bodyPr lIns="0" tIns="0" rIns="0" bIns="0" rtlCol="0" anchor="t">
            <a:spAutoFit/>
          </a:bodyPr>
          <a:lstStyle/>
          <a:p>
            <a:pPr algn="ctr">
              <a:lnSpc>
                <a:spcPts val="2455"/>
              </a:lnSpc>
            </a:pPr>
            <a:r>
              <a:rPr lang="en-US" sz="2455">
                <a:solidFill>
                  <a:srgbClr val="000000"/>
                </a:solidFill>
                <a:latin typeface="Muli Bold"/>
              </a:rPr>
              <a:t>IMMERSION HAD DEAUVILLE</a:t>
            </a:r>
          </a:p>
        </p:txBody>
      </p:sp>
      <p:sp>
        <p:nvSpPr>
          <p:cNvPr id="59" name="TextBox 59"/>
          <p:cNvSpPr txBox="1"/>
          <p:nvPr/>
        </p:nvSpPr>
        <p:spPr>
          <a:xfrm>
            <a:off x="8225490" y="1822394"/>
            <a:ext cx="1300349" cy="922974"/>
          </a:xfrm>
          <a:prstGeom prst="rect">
            <a:avLst/>
          </a:prstGeom>
        </p:spPr>
        <p:txBody>
          <a:bodyPr lIns="0" tIns="0" rIns="0" bIns="0" rtlCol="0" anchor="t">
            <a:spAutoFit/>
          </a:bodyPr>
          <a:lstStyle/>
          <a:p>
            <a:pPr algn="ctr">
              <a:lnSpc>
                <a:spcPts val="6932"/>
              </a:lnSpc>
            </a:pPr>
            <a:r>
              <a:rPr lang="en-US" sz="6932">
                <a:solidFill>
                  <a:srgbClr val="F7F7F7"/>
                </a:solidFill>
                <a:latin typeface="Muli Heavy"/>
              </a:rPr>
              <a:t>1</a:t>
            </a:r>
          </a:p>
        </p:txBody>
      </p:sp>
      <p:sp>
        <p:nvSpPr>
          <p:cNvPr id="60" name="TextBox 60"/>
          <p:cNvSpPr txBox="1"/>
          <p:nvPr/>
        </p:nvSpPr>
        <p:spPr>
          <a:xfrm>
            <a:off x="9321186" y="3707886"/>
            <a:ext cx="1359143" cy="961209"/>
          </a:xfrm>
          <a:prstGeom prst="rect">
            <a:avLst/>
          </a:prstGeom>
        </p:spPr>
        <p:txBody>
          <a:bodyPr lIns="0" tIns="0" rIns="0" bIns="0" rtlCol="0" anchor="t">
            <a:spAutoFit/>
          </a:bodyPr>
          <a:lstStyle/>
          <a:p>
            <a:pPr algn="ctr">
              <a:lnSpc>
                <a:spcPts val="7245"/>
              </a:lnSpc>
            </a:pPr>
            <a:r>
              <a:rPr lang="en-US" sz="7245">
                <a:solidFill>
                  <a:srgbClr val="F7F7F7"/>
                </a:solidFill>
                <a:latin typeface="Muli Heavy"/>
              </a:rPr>
              <a:t>2</a:t>
            </a:r>
          </a:p>
        </p:txBody>
      </p:sp>
      <p:sp>
        <p:nvSpPr>
          <p:cNvPr id="61" name="TextBox 61"/>
          <p:cNvSpPr txBox="1"/>
          <p:nvPr/>
        </p:nvSpPr>
        <p:spPr>
          <a:xfrm>
            <a:off x="10052578" y="5903527"/>
            <a:ext cx="6172987" cy="618458"/>
          </a:xfrm>
          <a:prstGeom prst="rect">
            <a:avLst/>
          </a:prstGeom>
        </p:spPr>
        <p:txBody>
          <a:bodyPr lIns="0" tIns="0" rIns="0" bIns="0" rtlCol="0" anchor="t">
            <a:spAutoFit/>
          </a:bodyPr>
          <a:lstStyle/>
          <a:p>
            <a:pPr algn="ctr">
              <a:lnSpc>
                <a:spcPts val="2383"/>
              </a:lnSpc>
            </a:pPr>
            <a:r>
              <a:rPr lang="en-US" sz="2383">
                <a:solidFill>
                  <a:srgbClr val="000000"/>
                </a:solidFill>
                <a:latin typeface="Muli Bold"/>
              </a:rPr>
              <a:t> FORMATION SÉCURITÉ TRANSFUSIONNELLE ET HABILITATION</a:t>
            </a:r>
          </a:p>
        </p:txBody>
      </p:sp>
      <p:sp>
        <p:nvSpPr>
          <p:cNvPr id="62" name="TextBox 62"/>
          <p:cNvSpPr txBox="1"/>
          <p:nvPr/>
        </p:nvSpPr>
        <p:spPr>
          <a:xfrm>
            <a:off x="8914024" y="5838486"/>
            <a:ext cx="1341470" cy="956378"/>
          </a:xfrm>
          <a:prstGeom prst="rect">
            <a:avLst/>
          </a:prstGeom>
        </p:spPr>
        <p:txBody>
          <a:bodyPr lIns="0" tIns="0" rIns="0" bIns="0" rtlCol="0" anchor="t">
            <a:spAutoFit/>
          </a:bodyPr>
          <a:lstStyle/>
          <a:p>
            <a:pPr algn="ctr">
              <a:lnSpc>
                <a:spcPts val="7151"/>
              </a:lnSpc>
            </a:pPr>
            <a:r>
              <a:rPr lang="en-US" sz="7151">
                <a:solidFill>
                  <a:srgbClr val="F7F7F7"/>
                </a:solidFill>
                <a:latin typeface="Muli Heavy"/>
              </a:rPr>
              <a:t>3</a:t>
            </a:r>
          </a:p>
        </p:txBody>
      </p:sp>
      <p:sp>
        <p:nvSpPr>
          <p:cNvPr id="63" name="TextBox 63"/>
          <p:cNvSpPr txBox="1"/>
          <p:nvPr/>
        </p:nvSpPr>
        <p:spPr>
          <a:xfrm>
            <a:off x="8231187" y="7695472"/>
            <a:ext cx="1341470" cy="956378"/>
          </a:xfrm>
          <a:prstGeom prst="rect">
            <a:avLst/>
          </a:prstGeom>
        </p:spPr>
        <p:txBody>
          <a:bodyPr lIns="0" tIns="0" rIns="0" bIns="0" rtlCol="0" anchor="t">
            <a:spAutoFit/>
          </a:bodyPr>
          <a:lstStyle/>
          <a:p>
            <a:pPr algn="ctr">
              <a:lnSpc>
                <a:spcPts val="7151"/>
              </a:lnSpc>
            </a:pPr>
            <a:r>
              <a:rPr lang="en-US" sz="7151">
                <a:solidFill>
                  <a:srgbClr val="F7F7F7"/>
                </a:solidFill>
                <a:latin typeface="Muli Heavy"/>
              </a:rPr>
              <a:t>4</a:t>
            </a:r>
          </a:p>
        </p:txBody>
      </p:sp>
      <p:sp>
        <p:nvSpPr>
          <p:cNvPr id="64" name="TextBox 64"/>
          <p:cNvSpPr txBox="1"/>
          <p:nvPr/>
        </p:nvSpPr>
        <p:spPr>
          <a:xfrm>
            <a:off x="6406201" y="9227987"/>
            <a:ext cx="1341470" cy="956499"/>
          </a:xfrm>
          <a:prstGeom prst="rect">
            <a:avLst/>
          </a:prstGeom>
        </p:spPr>
        <p:txBody>
          <a:bodyPr lIns="0" tIns="0" rIns="0" bIns="0" rtlCol="0" anchor="t">
            <a:spAutoFit/>
          </a:bodyPr>
          <a:lstStyle/>
          <a:p>
            <a:pPr algn="ctr">
              <a:lnSpc>
                <a:spcPts val="7151"/>
              </a:lnSpc>
            </a:pPr>
            <a:r>
              <a:rPr lang="en-US" sz="7151">
                <a:solidFill>
                  <a:srgbClr val="F7F7F7"/>
                </a:solidFill>
                <a:latin typeface="Muli Heavy"/>
              </a:rPr>
              <a:t>5</a:t>
            </a:r>
          </a:p>
        </p:txBody>
      </p:sp>
      <p:sp>
        <p:nvSpPr>
          <p:cNvPr id="65" name="TextBox 65"/>
          <p:cNvSpPr txBox="1"/>
          <p:nvPr/>
        </p:nvSpPr>
        <p:spPr>
          <a:xfrm>
            <a:off x="10670611" y="2217206"/>
            <a:ext cx="3493344" cy="368959"/>
          </a:xfrm>
          <a:prstGeom prst="rect">
            <a:avLst/>
          </a:prstGeom>
        </p:spPr>
        <p:txBody>
          <a:bodyPr lIns="0" tIns="0" rIns="0" bIns="0" rtlCol="0" anchor="t">
            <a:spAutoFit/>
          </a:bodyPr>
          <a:lstStyle/>
          <a:p>
            <a:pPr algn="ctr">
              <a:lnSpc>
                <a:spcPts val="2967"/>
              </a:lnSpc>
            </a:pPr>
            <a:r>
              <a:rPr lang="en-US" sz="2473">
                <a:solidFill>
                  <a:srgbClr val="F7F7F7"/>
                </a:solidFill>
                <a:latin typeface="Muli"/>
              </a:rPr>
              <a:t>Partage d'expériences</a:t>
            </a:r>
          </a:p>
        </p:txBody>
      </p:sp>
      <p:sp>
        <p:nvSpPr>
          <p:cNvPr id="66" name="TextBox 66"/>
          <p:cNvSpPr txBox="1"/>
          <p:nvPr/>
        </p:nvSpPr>
        <p:spPr>
          <a:xfrm rot="-1566319">
            <a:off x="15004379" y="2277064"/>
            <a:ext cx="1116657" cy="321147"/>
          </a:xfrm>
          <a:prstGeom prst="rect">
            <a:avLst/>
          </a:prstGeom>
        </p:spPr>
        <p:txBody>
          <a:bodyPr lIns="0" tIns="0" rIns="0" bIns="0" rtlCol="0" anchor="t">
            <a:spAutoFit/>
          </a:bodyPr>
          <a:lstStyle/>
          <a:p>
            <a:pPr algn="ctr">
              <a:lnSpc>
                <a:spcPts val="2357"/>
              </a:lnSpc>
              <a:spcBef>
                <a:spcPct val="0"/>
              </a:spcBef>
            </a:pPr>
            <a:r>
              <a:rPr lang="en-US" sz="2357">
                <a:solidFill>
                  <a:srgbClr val="000000"/>
                </a:solidFill>
                <a:latin typeface="Muli"/>
              </a:rPr>
              <a:t> 2 jours</a:t>
            </a:r>
          </a:p>
        </p:txBody>
      </p:sp>
      <p:sp>
        <p:nvSpPr>
          <p:cNvPr id="67" name="TextBox 67"/>
          <p:cNvSpPr txBox="1"/>
          <p:nvPr/>
        </p:nvSpPr>
        <p:spPr>
          <a:xfrm rot="-1566319">
            <a:off x="15171925" y="4467834"/>
            <a:ext cx="1134824" cy="321147"/>
          </a:xfrm>
          <a:prstGeom prst="rect">
            <a:avLst/>
          </a:prstGeom>
        </p:spPr>
        <p:txBody>
          <a:bodyPr lIns="0" tIns="0" rIns="0" bIns="0" rtlCol="0" anchor="t">
            <a:spAutoFit/>
          </a:bodyPr>
          <a:lstStyle/>
          <a:p>
            <a:pPr algn="ctr">
              <a:lnSpc>
                <a:spcPts val="2357"/>
              </a:lnSpc>
              <a:spcBef>
                <a:spcPct val="0"/>
              </a:spcBef>
            </a:pPr>
            <a:r>
              <a:rPr lang="en-US" sz="2357">
                <a:solidFill>
                  <a:srgbClr val="000000"/>
                </a:solidFill>
                <a:latin typeface="Muli"/>
              </a:rPr>
              <a:t>4 jours</a:t>
            </a:r>
          </a:p>
        </p:txBody>
      </p:sp>
      <p:sp>
        <p:nvSpPr>
          <p:cNvPr id="68" name="TextBox 68"/>
          <p:cNvSpPr txBox="1"/>
          <p:nvPr/>
        </p:nvSpPr>
        <p:spPr>
          <a:xfrm rot="-1566319">
            <a:off x="14337266" y="8266901"/>
            <a:ext cx="781369" cy="321147"/>
          </a:xfrm>
          <a:prstGeom prst="rect">
            <a:avLst/>
          </a:prstGeom>
        </p:spPr>
        <p:txBody>
          <a:bodyPr lIns="0" tIns="0" rIns="0" bIns="0" rtlCol="0" anchor="t">
            <a:spAutoFit/>
          </a:bodyPr>
          <a:lstStyle/>
          <a:p>
            <a:pPr algn="ctr">
              <a:lnSpc>
                <a:spcPts val="2357"/>
              </a:lnSpc>
              <a:spcBef>
                <a:spcPct val="0"/>
              </a:spcBef>
            </a:pPr>
            <a:r>
              <a:rPr lang="en-US" sz="2357">
                <a:solidFill>
                  <a:srgbClr val="000000"/>
                </a:solidFill>
                <a:latin typeface="Muli"/>
              </a:rPr>
              <a:t>4h</a:t>
            </a:r>
          </a:p>
        </p:txBody>
      </p:sp>
      <p:sp>
        <p:nvSpPr>
          <p:cNvPr id="69" name="TextBox 69"/>
          <p:cNvSpPr txBox="1"/>
          <p:nvPr/>
        </p:nvSpPr>
        <p:spPr>
          <a:xfrm rot="-1566319">
            <a:off x="11050699" y="9794792"/>
            <a:ext cx="781369" cy="321147"/>
          </a:xfrm>
          <a:prstGeom prst="rect">
            <a:avLst/>
          </a:prstGeom>
        </p:spPr>
        <p:txBody>
          <a:bodyPr lIns="0" tIns="0" rIns="0" bIns="0" rtlCol="0" anchor="t">
            <a:spAutoFit/>
          </a:bodyPr>
          <a:lstStyle/>
          <a:p>
            <a:pPr algn="ctr">
              <a:lnSpc>
                <a:spcPts val="2357"/>
              </a:lnSpc>
              <a:spcBef>
                <a:spcPct val="0"/>
              </a:spcBef>
            </a:pPr>
            <a:r>
              <a:rPr lang="en-US" sz="2357">
                <a:solidFill>
                  <a:srgbClr val="000000"/>
                </a:solidFill>
                <a:latin typeface="Muli"/>
              </a:rPr>
              <a:t>2h</a:t>
            </a:r>
          </a:p>
        </p:txBody>
      </p:sp>
      <p:sp>
        <p:nvSpPr>
          <p:cNvPr id="70" name="TextBox 70"/>
          <p:cNvSpPr txBox="1"/>
          <p:nvPr/>
        </p:nvSpPr>
        <p:spPr>
          <a:xfrm>
            <a:off x="7357830" y="9699084"/>
            <a:ext cx="3239274" cy="364294"/>
          </a:xfrm>
          <a:prstGeom prst="rect">
            <a:avLst/>
          </a:prstGeom>
        </p:spPr>
        <p:txBody>
          <a:bodyPr lIns="0" tIns="0" rIns="0" bIns="0" rtlCol="0" anchor="t">
            <a:spAutoFit/>
          </a:bodyPr>
          <a:lstStyle/>
          <a:p>
            <a:pPr algn="ctr">
              <a:lnSpc>
                <a:spcPts val="2860"/>
              </a:lnSpc>
            </a:pPr>
            <a:r>
              <a:rPr lang="en-US" sz="2383">
                <a:solidFill>
                  <a:srgbClr val="F7F7F7"/>
                </a:solidFill>
                <a:latin typeface="Muli Bold"/>
              </a:rPr>
              <a:t>EFS Tours</a:t>
            </a:r>
          </a:p>
        </p:txBody>
      </p:sp>
      <p:sp>
        <p:nvSpPr>
          <p:cNvPr id="71" name="TextBox 71"/>
          <p:cNvSpPr txBox="1"/>
          <p:nvPr/>
        </p:nvSpPr>
        <p:spPr>
          <a:xfrm>
            <a:off x="8651009" y="4988077"/>
            <a:ext cx="2174732" cy="543688"/>
          </a:xfrm>
          <a:prstGeom prst="rect">
            <a:avLst/>
          </a:prstGeom>
        </p:spPr>
        <p:txBody>
          <a:bodyPr lIns="0" tIns="0" rIns="0" bIns="0" rtlCol="0" anchor="t">
            <a:spAutoFit/>
          </a:bodyPr>
          <a:lstStyle/>
          <a:p>
            <a:pPr algn="ctr">
              <a:lnSpc>
                <a:spcPts val="2042"/>
              </a:lnSpc>
            </a:pPr>
            <a:r>
              <a:rPr lang="en-US" sz="2042">
                <a:solidFill>
                  <a:srgbClr val="000000"/>
                </a:solidFill>
                <a:latin typeface="Roboto Bold"/>
              </a:rPr>
              <a:t>RÉDACTION DES PROTOCOLES</a:t>
            </a:r>
          </a:p>
        </p:txBody>
      </p:sp>
      <p:sp>
        <p:nvSpPr>
          <p:cNvPr id="72" name="TextBox 72"/>
          <p:cNvSpPr txBox="1"/>
          <p:nvPr/>
        </p:nvSpPr>
        <p:spPr>
          <a:xfrm>
            <a:off x="4089153" y="362033"/>
            <a:ext cx="15455747"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PARCOURS DE FORMATION : Equipe PROJET</a:t>
            </a:r>
          </a:p>
        </p:txBody>
      </p:sp>
      <p:sp>
        <p:nvSpPr>
          <p:cNvPr id="73" name="TextBox 73"/>
          <p:cNvSpPr txBox="1"/>
          <p:nvPr/>
        </p:nvSpPr>
        <p:spPr>
          <a:xfrm>
            <a:off x="10242551" y="3238864"/>
            <a:ext cx="2174732" cy="288255"/>
          </a:xfrm>
          <a:prstGeom prst="rect">
            <a:avLst/>
          </a:prstGeom>
        </p:spPr>
        <p:txBody>
          <a:bodyPr lIns="0" tIns="0" rIns="0" bIns="0" rtlCol="0" anchor="t">
            <a:spAutoFit/>
          </a:bodyPr>
          <a:lstStyle/>
          <a:p>
            <a:pPr algn="ctr">
              <a:lnSpc>
                <a:spcPts val="2042"/>
              </a:lnSpc>
            </a:pPr>
            <a:r>
              <a:rPr lang="en-US" sz="2042">
                <a:solidFill>
                  <a:srgbClr val="F6A82C"/>
                </a:solidFill>
                <a:latin typeface="Roboto Bold"/>
              </a:rPr>
              <a:t>MÉDECIN</a:t>
            </a:r>
          </a:p>
        </p:txBody>
      </p:sp>
      <p:sp>
        <p:nvSpPr>
          <p:cNvPr id="74" name="TextBox 74"/>
          <p:cNvSpPr txBox="1"/>
          <p:nvPr/>
        </p:nvSpPr>
        <p:spPr>
          <a:xfrm>
            <a:off x="10293874" y="5520022"/>
            <a:ext cx="2174732" cy="288255"/>
          </a:xfrm>
          <a:prstGeom prst="rect">
            <a:avLst/>
          </a:prstGeom>
        </p:spPr>
        <p:txBody>
          <a:bodyPr lIns="0" tIns="0" rIns="0" bIns="0" rtlCol="0" anchor="t">
            <a:spAutoFit/>
          </a:bodyPr>
          <a:lstStyle/>
          <a:p>
            <a:pPr algn="ctr">
              <a:lnSpc>
                <a:spcPts val="2042"/>
              </a:lnSpc>
            </a:pPr>
            <a:r>
              <a:rPr lang="en-US" sz="2042">
                <a:solidFill>
                  <a:srgbClr val="F6A82C"/>
                </a:solidFill>
                <a:latin typeface="Roboto Bold"/>
              </a:rPr>
              <a:t>IDE HAD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40B6F"/>
        </a:solidFill>
        <a:effectLst/>
      </p:bgPr>
    </p:bg>
    <p:spTree>
      <p:nvGrpSpPr>
        <p:cNvPr id="1" name=""/>
        <p:cNvGrpSpPr/>
        <p:nvPr/>
      </p:nvGrpSpPr>
      <p:grpSpPr>
        <a:xfrm>
          <a:off x="0" y="0"/>
          <a:ext cx="0" cy="0"/>
          <a:chOff x="0" y="0"/>
          <a:chExt cx="0" cy="0"/>
        </a:xfrm>
      </p:grpSpPr>
      <p:grpSp>
        <p:nvGrpSpPr>
          <p:cNvPr id="2" name="Group 2"/>
          <p:cNvGrpSpPr/>
          <p:nvPr/>
        </p:nvGrpSpPr>
        <p:grpSpPr>
          <a:xfrm>
            <a:off x="-2044827" y="1834702"/>
            <a:ext cx="7898932" cy="10287000"/>
            <a:chOff x="0" y="0"/>
            <a:chExt cx="8851059" cy="11526982"/>
          </a:xfrm>
        </p:grpSpPr>
        <p:sp>
          <p:nvSpPr>
            <p:cNvPr id="3" name="Freeform 3"/>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4" name="Freeform 4"/>
          <p:cNvSpPr/>
          <p:nvPr/>
        </p:nvSpPr>
        <p:spPr>
          <a:xfrm>
            <a:off x="4120088" y="2785994"/>
            <a:ext cx="10047824" cy="4998793"/>
          </a:xfrm>
          <a:custGeom>
            <a:avLst/>
            <a:gdLst/>
            <a:ahLst/>
            <a:cxnLst/>
            <a:rect l="l" t="t" r="r" b="b"/>
            <a:pathLst>
              <a:path w="10047824" h="4998793">
                <a:moveTo>
                  <a:pt x="0" y="0"/>
                </a:moveTo>
                <a:lnTo>
                  <a:pt x="10047824" y="0"/>
                </a:lnTo>
                <a:lnTo>
                  <a:pt x="10047824" y="4998793"/>
                </a:lnTo>
                <a:lnTo>
                  <a:pt x="0" y="4998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471994" y="3187408"/>
            <a:ext cx="7344012" cy="3533894"/>
          </a:xfrm>
          <a:prstGeom prst="rect">
            <a:avLst/>
          </a:prstGeom>
        </p:spPr>
        <p:txBody>
          <a:bodyPr lIns="0" tIns="0" rIns="0" bIns="0" rtlCol="0" anchor="t">
            <a:spAutoFit/>
          </a:bodyPr>
          <a:lstStyle/>
          <a:p>
            <a:pPr algn="ctr">
              <a:lnSpc>
                <a:spcPts val="9443"/>
              </a:lnSpc>
            </a:pPr>
            <a:r>
              <a:rPr lang="en-US" sz="6745">
                <a:solidFill>
                  <a:srgbClr val="F7F7F7"/>
                </a:solidFill>
                <a:latin typeface="Decalotype Bold"/>
              </a:rPr>
              <a:t>3</a:t>
            </a:r>
          </a:p>
          <a:p>
            <a:pPr algn="ctr">
              <a:lnSpc>
                <a:spcPts val="9443"/>
              </a:lnSpc>
            </a:pPr>
            <a:r>
              <a:rPr lang="en-US" sz="6745">
                <a:solidFill>
                  <a:srgbClr val="F7F7F7"/>
                </a:solidFill>
                <a:latin typeface="Decalotype Bold"/>
              </a:rPr>
              <a:t>PROCESS ET MOYENS MIS EN OEUVRE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934111" y="3123799"/>
            <a:ext cx="3344978" cy="3344978"/>
            <a:chOff x="0" y="0"/>
            <a:chExt cx="8909050" cy="8909050"/>
          </a:xfrm>
        </p:grpSpPr>
        <p:sp>
          <p:nvSpPr>
            <p:cNvPr id="3" name="Freeform 3"/>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B90574"/>
            </a:solidFill>
          </p:spPr>
        </p:sp>
        <p:sp>
          <p:nvSpPr>
            <p:cNvPr id="4" name="Freeform 4"/>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2"/>
              <a:stretch>
                <a:fillRect l="223" t="-16665" r="223" b="-16665"/>
              </a:stretch>
            </a:blipFill>
          </p:spPr>
        </p:sp>
        <p:sp>
          <p:nvSpPr>
            <p:cNvPr id="5" name="Freeform 5"/>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B90574"/>
            </a:solidFill>
          </p:spPr>
        </p:sp>
      </p:grpSp>
      <p:grpSp>
        <p:nvGrpSpPr>
          <p:cNvPr id="14" name="Group 14"/>
          <p:cNvGrpSpPr>
            <a:grpSpLocks noChangeAspect="1"/>
          </p:cNvGrpSpPr>
          <p:nvPr/>
        </p:nvGrpSpPr>
        <p:grpSpPr>
          <a:xfrm>
            <a:off x="13106400" y="3123799"/>
            <a:ext cx="3515565" cy="3338030"/>
            <a:chOff x="0" y="0"/>
            <a:chExt cx="8909050" cy="8909050"/>
          </a:xfrm>
        </p:grpSpPr>
        <p:sp>
          <p:nvSpPr>
            <p:cNvPr id="15" name="Freeform 15"/>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B90574"/>
            </a:solidFill>
          </p:spPr>
        </p:sp>
        <p:sp>
          <p:nvSpPr>
            <p:cNvPr id="16" name="Freeform 16"/>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3"/>
              <a:stretch>
                <a:fillRect l="223" t="-5503" r="223" b="-5503"/>
              </a:stretch>
            </a:blipFill>
          </p:spPr>
        </p:sp>
        <p:sp>
          <p:nvSpPr>
            <p:cNvPr id="17" name="Freeform 17"/>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FF914D"/>
            </a:solidFill>
          </p:spPr>
        </p:sp>
      </p:grpSp>
      <p:grpSp>
        <p:nvGrpSpPr>
          <p:cNvPr id="18" name="Group 18"/>
          <p:cNvGrpSpPr/>
          <p:nvPr/>
        </p:nvGrpSpPr>
        <p:grpSpPr>
          <a:xfrm rot="5400000">
            <a:off x="-1008001" y="-978871"/>
            <a:ext cx="4716515" cy="5154662"/>
            <a:chOff x="0" y="0"/>
            <a:chExt cx="6869494" cy="7507644"/>
          </a:xfrm>
        </p:grpSpPr>
        <p:sp>
          <p:nvSpPr>
            <p:cNvPr id="19" name="Freeform 19"/>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20" name="Group 20"/>
          <p:cNvGrpSpPr/>
          <p:nvPr/>
        </p:nvGrpSpPr>
        <p:grpSpPr>
          <a:xfrm>
            <a:off x="-4637744" y="1216108"/>
            <a:ext cx="7981032" cy="10287000"/>
            <a:chOff x="0" y="0"/>
            <a:chExt cx="8943056" cy="11526982"/>
          </a:xfrm>
        </p:grpSpPr>
        <p:sp>
          <p:nvSpPr>
            <p:cNvPr id="21" name="Freeform 21"/>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sp>
        <p:nvSpPr>
          <p:cNvPr id="22" name="Freeform 22"/>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028700" y="2229966"/>
            <a:ext cx="689567" cy="828083"/>
          </a:xfrm>
          <a:custGeom>
            <a:avLst/>
            <a:gdLst/>
            <a:ahLst/>
            <a:cxnLst/>
            <a:rect l="l" t="t" r="r" b="b"/>
            <a:pathLst>
              <a:path w="689567" h="828083">
                <a:moveTo>
                  <a:pt x="0" y="0"/>
                </a:moveTo>
                <a:lnTo>
                  <a:pt x="689567" y="0"/>
                </a:lnTo>
                <a:lnTo>
                  <a:pt x="689567" y="828083"/>
                </a:lnTo>
                <a:lnTo>
                  <a:pt x="0" y="8280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TextBox 24"/>
          <p:cNvSpPr txBox="1"/>
          <p:nvPr/>
        </p:nvSpPr>
        <p:spPr>
          <a:xfrm>
            <a:off x="6627933" y="7003349"/>
            <a:ext cx="5957334" cy="1672159"/>
          </a:xfrm>
          <a:prstGeom prst="rect">
            <a:avLst/>
          </a:prstGeom>
        </p:spPr>
        <p:txBody>
          <a:bodyPr lIns="0" tIns="0" rIns="0" bIns="0" rtlCol="0" anchor="t">
            <a:spAutoFit/>
          </a:bodyPr>
          <a:lstStyle/>
          <a:p>
            <a:pPr algn="ctr">
              <a:lnSpc>
                <a:spcPts val="4433"/>
              </a:lnSpc>
            </a:pPr>
            <a:r>
              <a:rPr lang="en-US" sz="3166" dirty="0">
                <a:solidFill>
                  <a:srgbClr val="B90574"/>
                </a:solidFill>
                <a:latin typeface="Public Sans 1 Bold"/>
              </a:rPr>
              <a:t>Dr Guillaume SASSEIGNE</a:t>
            </a:r>
          </a:p>
          <a:p>
            <a:pPr algn="ctr">
              <a:lnSpc>
                <a:spcPts val="4433"/>
              </a:lnSpc>
            </a:pPr>
            <a:r>
              <a:rPr lang="en-US" sz="3166" dirty="0">
                <a:solidFill>
                  <a:srgbClr val="B90574"/>
                </a:solidFill>
                <a:latin typeface="Public Sans 1"/>
              </a:rPr>
              <a:t>Médecin Praticien</a:t>
            </a:r>
          </a:p>
          <a:p>
            <a:pPr algn="ctr">
              <a:lnSpc>
                <a:spcPts val="4433"/>
              </a:lnSpc>
            </a:pPr>
            <a:r>
              <a:rPr lang="en-US" sz="3166" dirty="0" err="1">
                <a:solidFill>
                  <a:srgbClr val="B90574"/>
                </a:solidFill>
                <a:latin typeface="Public Sans 1"/>
              </a:rPr>
              <a:t>Hémovigilant</a:t>
            </a:r>
            <a:endParaRPr lang="en-US" sz="3166" dirty="0">
              <a:solidFill>
                <a:srgbClr val="B90574"/>
              </a:solidFill>
              <a:latin typeface="Public Sans 1"/>
            </a:endParaRPr>
          </a:p>
        </p:txBody>
      </p:sp>
      <p:sp>
        <p:nvSpPr>
          <p:cNvPr id="25" name="TextBox 25"/>
          <p:cNvSpPr txBox="1"/>
          <p:nvPr/>
        </p:nvSpPr>
        <p:spPr>
          <a:xfrm>
            <a:off x="13169803" y="6972300"/>
            <a:ext cx="3518992" cy="1110184"/>
          </a:xfrm>
          <a:prstGeom prst="rect">
            <a:avLst/>
          </a:prstGeom>
        </p:spPr>
        <p:txBody>
          <a:bodyPr lIns="0" tIns="0" rIns="0" bIns="0" rtlCol="0" anchor="t">
            <a:spAutoFit/>
          </a:bodyPr>
          <a:lstStyle/>
          <a:p>
            <a:pPr algn="ctr">
              <a:lnSpc>
                <a:spcPts val="4433"/>
              </a:lnSpc>
            </a:pPr>
            <a:r>
              <a:rPr lang="en-US" sz="3166" dirty="0">
                <a:solidFill>
                  <a:srgbClr val="B90574"/>
                </a:solidFill>
                <a:latin typeface="Public Sans 1 Bold"/>
              </a:rPr>
              <a:t>Anastasia JESOP</a:t>
            </a:r>
          </a:p>
          <a:p>
            <a:pPr algn="ctr">
              <a:lnSpc>
                <a:spcPts val="4433"/>
              </a:lnSpc>
            </a:pPr>
            <a:r>
              <a:rPr lang="en-US" sz="3166" dirty="0">
                <a:solidFill>
                  <a:srgbClr val="B90574"/>
                </a:solidFill>
                <a:latin typeface="Public Sans 1"/>
              </a:rPr>
              <a:t>IPA </a:t>
            </a:r>
            <a:r>
              <a:rPr lang="en-US" sz="3166" dirty="0" err="1">
                <a:solidFill>
                  <a:srgbClr val="B90574"/>
                </a:solidFill>
                <a:latin typeface="Public Sans 1"/>
              </a:rPr>
              <a:t>Onco</a:t>
            </a:r>
            <a:r>
              <a:rPr lang="en-US" sz="3166" dirty="0">
                <a:solidFill>
                  <a:srgbClr val="B90574"/>
                </a:solidFill>
                <a:latin typeface="Public Sans 1"/>
              </a:rPr>
              <a:t>/Hémato</a:t>
            </a:r>
          </a:p>
        </p:txBody>
      </p:sp>
      <p:sp>
        <p:nvSpPr>
          <p:cNvPr id="29" name="TextBox 29"/>
          <p:cNvSpPr txBox="1"/>
          <p:nvPr/>
        </p:nvSpPr>
        <p:spPr>
          <a:xfrm>
            <a:off x="4201929" y="405663"/>
            <a:ext cx="15455747"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UNE EQUIPE DE </a:t>
            </a:r>
            <a:r>
              <a:rPr lang="en-US" sz="4999">
                <a:solidFill>
                  <a:srgbClr val="C60463"/>
                </a:solidFill>
                <a:latin typeface="Decalotype Bold"/>
              </a:rPr>
              <a:t>COORDINATION</a:t>
            </a:r>
            <a:r>
              <a:rPr lang="en-US" sz="4999">
                <a:solidFill>
                  <a:srgbClr val="DF1677"/>
                </a:solidFill>
                <a:latin typeface="Decalotype Bold"/>
              </a:rPr>
              <a:t> </a:t>
            </a:r>
            <a:r>
              <a:rPr lang="en-US" sz="4999">
                <a:solidFill>
                  <a:srgbClr val="A59891"/>
                </a:solidFill>
                <a:latin typeface="Decalotype Bold"/>
              </a:rPr>
              <a:t>IDENTIFIÉE</a:t>
            </a:r>
          </a:p>
        </p:txBody>
      </p:sp>
      <p:sp>
        <p:nvSpPr>
          <p:cNvPr id="30" name="TextBox 30"/>
          <p:cNvSpPr txBox="1"/>
          <p:nvPr/>
        </p:nvSpPr>
        <p:spPr>
          <a:xfrm>
            <a:off x="1970301" y="2509840"/>
            <a:ext cx="4463256" cy="548209"/>
          </a:xfrm>
          <a:prstGeom prst="rect">
            <a:avLst/>
          </a:prstGeom>
        </p:spPr>
        <p:txBody>
          <a:bodyPr lIns="0" tIns="0" rIns="0" bIns="0" rtlCol="0" anchor="t">
            <a:spAutoFit/>
          </a:bodyPr>
          <a:lstStyle/>
          <a:p>
            <a:pPr algn="ctr">
              <a:lnSpc>
                <a:spcPts val="4433"/>
              </a:lnSpc>
              <a:spcBef>
                <a:spcPct val="0"/>
              </a:spcBef>
            </a:pPr>
            <a:r>
              <a:rPr lang="en-US" sz="3166">
                <a:solidFill>
                  <a:srgbClr val="000000"/>
                </a:solidFill>
                <a:latin typeface="Public Sans 1"/>
              </a:rPr>
              <a:t>1 Médecin Hémovigilant</a:t>
            </a:r>
          </a:p>
        </p:txBody>
      </p:sp>
      <p:sp>
        <p:nvSpPr>
          <p:cNvPr id="31" name="Freeform 31"/>
          <p:cNvSpPr/>
          <p:nvPr/>
        </p:nvSpPr>
        <p:spPr>
          <a:xfrm>
            <a:off x="1028700" y="3128634"/>
            <a:ext cx="689567" cy="828083"/>
          </a:xfrm>
          <a:custGeom>
            <a:avLst/>
            <a:gdLst/>
            <a:ahLst/>
            <a:cxnLst/>
            <a:rect l="l" t="t" r="r" b="b"/>
            <a:pathLst>
              <a:path w="689567" h="828083">
                <a:moveTo>
                  <a:pt x="0" y="0"/>
                </a:moveTo>
                <a:lnTo>
                  <a:pt x="689567" y="0"/>
                </a:lnTo>
                <a:lnTo>
                  <a:pt x="689567" y="828083"/>
                </a:lnTo>
                <a:lnTo>
                  <a:pt x="0" y="8280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2" name="TextBox 32"/>
          <p:cNvSpPr txBox="1"/>
          <p:nvPr/>
        </p:nvSpPr>
        <p:spPr>
          <a:xfrm>
            <a:off x="1797140" y="3415307"/>
            <a:ext cx="4551015" cy="548209"/>
          </a:xfrm>
          <a:prstGeom prst="rect">
            <a:avLst/>
          </a:prstGeom>
        </p:spPr>
        <p:txBody>
          <a:bodyPr lIns="0" tIns="0" rIns="0" bIns="0" rtlCol="0" anchor="t">
            <a:spAutoFit/>
          </a:bodyPr>
          <a:lstStyle/>
          <a:p>
            <a:pPr algn="ctr">
              <a:lnSpc>
                <a:spcPts val="4433"/>
              </a:lnSpc>
              <a:spcBef>
                <a:spcPct val="0"/>
              </a:spcBef>
            </a:pPr>
            <a:r>
              <a:rPr lang="en-US" sz="3166" dirty="0">
                <a:solidFill>
                  <a:srgbClr val="000000"/>
                </a:solidFill>
                <a:latin typeface="Public Sans 1"/>
              </a:rPr>
              <a:t>1 IPA </a:t>
            </a:r>
            <a:r>
              <a:rPr lang="en-US" sz="3166" dirty="0" err="1">
                <a:solidFill>
                  <a:srgbClr val="000000"/>
                </a:solidFill>
                <a:latin typeface="Public Sans 1"/>
              </a:rPr>
              <a:t>Onco-Hématologie</a:t>
            </a:r>
            <a:endParaRPr lang="en-US" sz="3166" dirty="0">
              <a:solidFill>
                <a:srgbClr val="000000"/>
              </a:solidFill>
              <a:latin typeface="Public Sans 1"/>
            </a:endParaRPr>
          </a:p>
        </p:txBody>
      </p:sp>
      <p:grpSp>
        <p:nvGrpSpPr>
          <p:cNvPr id="35" name="Group 35"/>
          <p:cNvGrpSpPr/>
          <p:nvPr/>
        </p:nvGrpSpPr>
        <p:grpSpPr>
          <a:xfrm rot="5400000">
            <a:off x="-862941" y="-770551"/>
            <a:ext cx="4716515" cy="5154662"/>
            <a:chOff x="0" y="0"/>
            <a:chExt cx="6869494" cy="7507644"/>
          </a:xfrm>
        </p:grpSpPr>
        <p:sp>
          <p:nvSpPr>
            <p:cNvPr id="36" name="Freeform 3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37" name="Freeform 37"/>
          <p:cNvSpPr/>
          <p:nvPr/>
        </p:nvSpPr>
        <p:spPr>
          <a:xfrm>
            <a:off x="2881617" y="6416549"/>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10"/>
            <a:stretch>
              <a:fillRect/>
            </a:stretch>
          </a:blipFill>
        </p:spPr>
      </p:sp>
      <p:sp>
        <p:nvSpPr>
          <p:cNvPr id="6" name="ZoneTexte 5"/>
          <p:cNvSpPr txBox="1"/>
          <p:nvPr/>
        </p:nvSpPr>
        <p:spPr>
          <a:xfrm>
            <a:off x="5867400" y="9030277"/>
            <a:ext cx="8247527" cy="656590"/>
          </a:xfrm>
          <a:prstGeom prst="rect">
            <a:avLst/>
          </a:prstGeom>
          <a:noFill/>
        </p:spPr>
        <p:txBody>
          <a:bodyPr wrap="square" rtlCol="0">
            <a:spAutoFit/>
          </a:bodyPr>
          <a:lstStyle/>
          <a:p>
            <a:pPr algn="ctr">
              <a:lnSpc>
                <a:spcPts val="4433"/>
              </a:lnSpc>
            </a:pPr>
            <a:r>
              <a:rPr lang="fr-FR" sz="3166" dirty="0">
                <a:solidFill>
                  <a:srgbClr val="B90574"/>
                </a:solidFill>
                <a:latin typeface="Public Sans 1 Bold"/>
              </a:rPr>
              <a:t>Dr Sandrine </a:t>
            </a:r>
            <a:r>
              <a:rPr lang="fr-FR" sz="3166" dirty="0" err="1">
                <a:solidFill>
                  <a:srgbClr val="B90574"/>
                </a:solidFill>
                <a:latin typeface="Public Sans 1 Bold"/>
              </a:rPr>
              <a:t>Ninat</a:t>
            </a:r>
            <a:r>
              <a:rPr lang="fr-FR" sz="3166" dirty="0">
                <a:solidFill>
                  <a:srgbClr val="B90574"/>
                </a:solidFill>
                <a:latin typeface="Public Sans 1 Bold"/>
              </a:rPr>
              <a:t> </a:t>
            </a:r>
            <a:r>
              <a:rPr lang="fr-FR" sz="3166" dirty="0" smtClean="0">
                <a:solidFill>
                  <a:srgbClr val="B90574"/>
                </a:solidFill>
                <a:latin typeface="Public Sans 1"/>
              </a:rPr>
              <a:t>: Suppléante</a:t>
            </a:r>
            <a:endParaRPr lang="fr-FR" sz="3166" dirty="0">
              <a:solidFill>
                <a:srgbClr val="B90574"/>
              </a:solidFill>
              <a:latin typeface="Public Sans 1"/>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2930288" y="3469238"/>
            <a:ext cx="5860575" cy="7553877"/>
            <a:chOff x="0" y="0"/>
            <a:chExt cx="8943056" cy="11526982"/>
          </a:xfrm>
        </p:grpSpPr>
        <p:sp>
          <p:nvSpPr>
            <p:cNvPr id="3" name="Freeform 3"/>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sp>
        <p:nvSpPr>
          <p:cNvPr id="4" name="Freeform 4"/>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p:cNvGrpSpPr/>
          <p:nvPr/>
        </p:nvGrpSpPr>
        <p:grpSpPr>
          <a:xfrm rot="5400000">
            <a:off x="-1067315" y="-674306"/>
            <a:ext cx="4716515" cy="5154662"/>
            <a:chOff x="0" y="0"/>
            <a:chExt cx="6869494" cy="7507644"/>
          </a:xfrm>
        </p:grpSpPr>
        <p:sp>
          <p:nvSpPr>
            <p:cNvPr id="6" name="Freeform 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7" name="Freeform 7"/>
          <p:cNvSpPr/>
          <p:nvPr/>
        </p:nvSpPr>
        <p:spPr>
          <a:xfrm>
            <a:off x="2460944" y="1365380"/>
            <a:ext cx="689567" cy="828083"/>
          </a:xfrm>
          <a:custGeom>
            <a:avLst/>
            <a:gdLst/>
            <a:ahLst/>
            <a:cxnLst/>
            <a:rect l="l" t="t" r="r" b="b"/>
            <a:pathLst>
              <a:path w="689567" h="828083">
                <a:moveTo>
                  <a:pt x="0" y="0"/>
                </a:moveTo>
                <a:lnTo>
                  <a:pt x="689567" y="0"/>
                </a:lnTo>
                <a:lnTo>
                  <a:pt x="689567" y="828083"/>
                </a:lnTo>
                <a:lnTo>
                  <a:pt x="0" y="8280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5784809" y="8878347"/>
            <a:ext cx="2382060" cy="886752"/>
          </a:xfrm>
          <a:custGeom>
            <a:avLst/>
            <a:gdLst/>
            <a:ahLst/>
            <a:cxnLst/>
            <a:rect l="l" t="t" r="r" b="b"/>
            <a:pathLst>
              <a:path w="2382060" h="886752">
                <a:moveTo>
                  <a:pt x="0" y="0"/>
                </a:moveTo>
                <a:lnTo>
                  <a:pt x="2382059" y="0"/>
                </a:lnTo>
                <a:lnTo>
                  <a:pt x="2382059" y="886752"/>
                </a:lnTo>
                <a:lnTo>
                  <a:pt x="0" y="886752"/>
                </a:lnTo>
                <a:lnTo>
                  <a:pt x="0" y="0"/>
                </a:lnTo>
                <a:close/>
              </a:path>
            </a:pathLst>
          </a:custGeom>
          <a:blipFill>
            <a:blip r:embed="rId6"/>
            <a:stretch>
              <a:fillRect/>
            </a:stretch>
          </a:blipFill>
        </p:spPr>
      </p:sp>
      <p:sp>
        <p:nvSpPr>
          <p:cNvPr id="10" name="Freeform 10"/>
          <p:cNvSpPr/>
          <p:nvPr/>
        </p:nvSpPr>
        <p:spPr>
          <a:xfrm>
            <a:off x="257255" y="4262618"/>
            <a:ext cx="689567" cy="828083"/>
          </a:xfrm>
          <a:custGeom>
            <a:avLst/>
            <a:gdLst/>
            <a:ahLst/>
            <a:cxnLst/>
            <a:rect l="l" t="t" r="r" b="b"/>
            <a:pathLst>
              <a:path w="689567" h="828083">
                <a:moveTo>
                  <a:pt x="0" y="0"/>
                </a:moveTo>
                <a:lnTo>
                  <a:pt x="689568" y="0"/>
                </a:lnTo>
                <a:lnTo>
                  <a:pt x="689568" y="828083"/>
                </a:lnTo>
                <a:lnTo>
                  <a:pt x="0" y="828083"/>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257255" y="5143500"/>
            <a:ext cx="689567" cy="828083"/>
          </a:xfrm>
          <a:custGeom>
            <a:avLst/>
            <a:gdLst/>
            <a:ahLst/>
            <a:cxnLst/>
            <a:rect l="l" t="t" r="r" b="b"/>
            <a:pathLst>
              <a:path w="689567" h="828083">
                <a:moveTo>
                  <a:pt x="0" y="0"/>
                </a:moveTo>
                <a:lnTo>
                  <a:pt x="689568" y="0"/>
                </a:lnTo>
                <a:lnTo>
                  <a:pt x="689568" y="828083"/>
                </a:lnTo>
                <a:lnTo>
                  <a:pt x="0" y="828083"/>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2" name="Group 12"/>
          <p:cNvGrpSpPr>
            <a:grpSpLocks noChangeAspect="1"/>
          </p:cNvGrpSpPr>
          <p:nvPr/>
        </p:nvGrpSpPr>
        <p:grpSpPr>
          <a:xfrm>
            <a:off x="2883676" y="6641357"/>
            <a:ext cx="1969195" cy="1969195"/>
            <a:chOff x="0" y="0"/>
            <a:chExt cx="8909050" cy="8909050"/>
          </a:xfrm>
        </p:grpSpPr>
        <p:sp>
          <p:nvSpPr>
            <p:cNvPr id="13" name="Freeform 13"/>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DF1677"/>
            </a:solidFill>
            <a:ln>
              <a:solidFill>
                <a:srgbClr val="FF3399"/>
              </a:solidFill>
            </a:ln>
          </p:spPr>
        </p:sp>
        <p:sp>
          <p:nvSpPr>
            <p:cNvPr id="14" name="Freeform 14"/>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11"/>
              <a:stretch>
                <a:fillRect l="223" t="-16665" r="223" b="-16665"/>
              </a:stretch>
            </a:blipFill>
            <a:ln>
              <a:solidFill>
                <a:srgbClr val="FF3399"/>
              </a:solidFill>
            </a:ln>
          </p:spPr>
        </p:sp>
        <p:sp>
          <p:nvSpPr>
            <p:cNvPr id="15" name="Freeform 15"/>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C60463"/>
            </a:solidFill>
            <a:ln>
              <a:solidFill>
                <a:srgbClr val="FF3399"/>
              </a:solidFill>
            </a:ln>
          </p:spPr>
        </p:sp>
      </p:grpSp>
      <p:sp>
        <p:nvSpPr>
          <p:cNvPr id="20" name="TextBox 20"/>
          <p:cNvSpPr txBox="1"/>
          <p:nvPr/>
        </p:nvSpPr>
        <p:spPr>
          <a:xfrm>
            <a:off x="4099138" y="362033"/>
            <a:ext cx="15455747" cy="854075"/>
          </a:xfrm>
          <a:prstGeom prst="rect">
            <a:avLst/>
          </a:prstGeom>
        </p:spPr>
        <p:txBody>
          <a:bodyPr lIns="0" tIns="0" rIns="0" bIns="0" rtlCol="0" anchor="t">
            <a:spAutoFit/>
          </a:bodyPr>
          <a:lstStyle/>
          <a:p>
            <a:pPr algn="just">
              <a:lnSpc>
                <a:spcPts val="6999"/>
              </a:lnSpc>
            </a:pPr>
            <a:r>
              <a:rPr lang="en-US" sz="4999" dirty="0">
                <a:solidFill>
                  <a:srgbClr val="A59891"/>
                </a:solidFill>
                <a:latin typeface="Decalotype Bold"/>
              </a:rPr>
              <a:t>UNE EQUIPE </a:t>
            </a:r>
            <a:r>
              <a:rPr lang="en-US" sz="4999" dirty="0">
                <a:solidFill>
                  <a:srgbClr val="C60463"/>
                </a:solidFill>
                <a:latin typeface="Decalotype Bold"/>
              </a:rPr>
              <a:t>IDE </a:t>
            </a:r>
            <a:r>
              <a:rPr lang="en-US" sz="4999" dirty="0">
                <a:solidFill>
                  <a:srgbClr val="A59891"/>
                </a:solidFill>
                <a:latin typeface="Decalotype Bold"/>
              </a:rPr>
              <a:t>IDENTIFIÉE</a:t>
            </a:r>
          </a:p>
        </p:txBody>
      </p:sp>
      <p:sp>
        <p:nvSpPr>
          <p:cNvPr id="21" name="TextBox 21"/>
          <p:cNvSpPr txBox="1"/>
          <p:nvPr/>
        </p:nvSpPr>
        <p:spPr>
          <a:xfrm>
            <a:off x="3141799" y="1462494"/>
            <a:ext cx="4777338" cy="668068"/>
          </a:xfrm>
          <a:prstGeom prst="rect">
            <a:avLst/>
          </a:prstGeom>
        </p:spPr>
        <p:txBody>
          <a:bodyPr wrap="square" lIns="0" tIns="0" rIns="0" bIns="0" rtlCol="0" anchor="t">
            <a:spAutoFit/>
          </a:bodyPr>
          <a:lstStyle/>
          <a:p>
            <a:pPr algn="ctr">
              <a:lnSpc>
                <a:spcPts val="5693"/>
              </a:lnSpc>
              <a:spcBef>
                <a:spcPct val="0"/>
              </a:spcBef>
            </a:pPr>
            <a:r>
              <a:rPr lang="en-US" sz="4066" dirty="0" smtClean="0">
                <a:solidFill>
                  <a:srgbClr val="000000"/>
                </a:solidFill>
                <a:latin typeface="Public Sans 1"/>
              </a:rPr>
              <a:t>16 </a:t>
            </a:r>
            <a:r>
              <a:rPr lang="en-US" sz="4066" dirty="0" smtClean="0">
                <a:latin typeface="Public Sans 1"/>
              </a:rPr>
              <a:t>IDE </a:t>
            </a:r>
            <a:r>
              <a:rPr lang="en-US" sz="4066" dirty="0" err="1">
                <a:latin typeface="Public Sans 1 Bold"/>
              </a:rPr>
              <a:t>habilités</a:t>
            </a:r>
            <a:endParaRPr lang="en-US" sz="4066" dirty="0">
              <a:latin typeface="Public Sans 1 Bold"/>
            </a:endParaRPr>
          </a:p>
        </p:txBody>
      </p:sp>
      <p:sp>
        <p:nvSpPr>
          <p:cNvPr id="22" name="TextBox 22"/>
          <p:cNvSpPr txBox="1"/>
          <p:nvPr/>
        </p:nvSpPr>
        <p:spPr>
          <a:xfrm>
            <a:off x="0" y="3646502"/>
            <a:ext cx="4710069" cy="614781"/>
          </a:xfrm>
          <a:prstGeom prst="rect">
            <a:avLst/>
          </a:prstGeom>
        </p:spPr>
        <p:txBody>
          <a:bodyPr lIns="0" tIns="0" rIns="0" bIns="0" rtlCol="0" anchor="t">
            <a:spAutoFit/>
          </a:bodyPr>
          <a:lstStyle/>
          <a:p>
            <a:pPr algn="ctr">
              <a:lnSpc>
                <a:spcPts val="4929"/>
              </a:lnSpc>
              <a:spcBef>
                <a:spcPct val="0"/>
              </a:spcBef>
            </a:pPr>
            <a:r>
              <a:rPr lang="en-US" sz="3521">
                <a:solidFill>
                  <a:srgbClr val="000000"/>
                </a:solidFill>
                <a:latin typeface="Public Sans 1"/>
              </a:rPr>
              <a:t>Du Lundi au Vendredi</a:t>
            </a:r>
          </a:p>
        </p:txBody>
      </p:sp>
      <p:sp>
        <p:nvSpPr>
          <p:cNvPr id="23" name="TextBox 23"/>
          <p:cNvSpPr txBox="1"/>
          <p:nvPr/>
        </p:nvSpPr>
        <p:spPr>
          <a:xfrm>
            <a:off x="1098126" y="4407871"/>
            <a:ext cx="3191911" cy="692497"/>
          </a:xfrm>
          <a:prstGeom prst="rect">
            <a:avLst/>
          </a:prstGeom>
        </p:spPr>
        <p:txBody>
          <a:bodyPr wrap="square" lIns="0" tIns="0" rIns="0" bIns="0" rtlCol="0" anchor="t">
            <a:spAutoFit/>
          </a:bodyPr>
          <a:lstStyle/>
          <a:p>
            <a:pPr algn="ctr">
              <a:lnSpc>
                <a:spcPts val="5413"/>
              </a:lnSpc>
              <a:spcBef>
                <a:spcPct val="0"/>
              </a:spcBef>
            </a:pPr>
            <a:r>
              <a:rPr lang="en-US" sz="4999" dirty="0">
                <a:solidFill>
                  <a:srgbClr val="C60463"/>
                </a:solidFill>
                <a:latin typeface="Decalotype Bold"/>
              </a:rPr>
              <a:t>2</a:t>
            </a:r>
            <a:r>
              <a:rPr lang="en-US" sz="3866" dirty="0">
                <a:solidFill>
                  <a:srgbClr val="000000"/>
                </a:solidFill>
                <a:latin typeface="Public Sans 1"/>
              </a:rPr>
              <a:t> </a:t>
            </a:r>
            <a:r>
              <a:rPr lang="en-US" sz="3866" dirty="0">
                <a:latin typeface="Public Sans 1 Bold"/>
              </a:rPr>
              <a:t>IDE / </a:t>
            </a:r>
            <a:r>
              <a:rPr lang="en-US" sz="3866" dirty="0" smtClean="0">
                <a:latin typeface="Public Sans 1 Bold"/>
              </a:rPr>
              <a:t>jour</a:t>
            </a:r>
            <a:endParaRPr lang="en-US" sz="3866" dirty="0">
              <a:latin typeface="Public Sans 1 Bold"/>
            </a:endParaRPr>
          </a:p>
        </p:txBody>
      </p:sp>
      <p:sp>
        <p:nvSpPr>
          <p:cNvPr id="24" name="TextBox 24"/>
          <p:cNvSpPr txBox="1"/>
          <p:nvPr/>
        </p:nvSpPr>
        <p:spPr>
          <a:xfrm>
            <a:off x="1098126" y="5364802"/>
            <a:ext cx="6313344" cy="602729"/>
          </a:xfrm>
          <a:prstGeom prst="rect">
            <a:avLst/>
          </a:prstGeom>
        </p:spPr>
        <p:txBody>
          <a:bodyPr lIns="0" tIns="0" rIns="0" bIns="0" rtlCol="0" anchor="t">
            <a:spAutoFit/>
          </a:bodyPr>
          <a:lstStyle/>
          <a:p>
            <a:pPr>
              <a:lnSpc>
                <a:spcPts val="4713"/>
              </a:lnSpc>
              <a:spcBef>
                <a:spcPct val="0"/>
              </a:spcBef>
            </a:pPr>
            <a:r>
              <a:rPr lang="en-US" sz="3366" dirty="0" err="1">
                <a:solidFill>
                  <a:srgbClr val="000000"/>
                </a:solidFill>
                <a:latin typeface="Public Sans 1"/>
              </a:rPr>
              <a:t>Jusqu’à</a:t>
            </a:r>
            <a:r>
              <a:rPr lang="en-US" sz="3366" dirty="0">
                <a:solidFill>
                  <a:srgbClr val="000000"/>
                </a:solidFill>
                <a:latin typeface="Public Sans 1"/>
              </a:rPr>
              <a:t> </a:t>
            </a:r>
            <a:r>
              <a:rPr lang="en-US" sz="4999" dirty="0">
                <a:solidFill>
                  <a:srgbClr val="C60463"/>
                </a:solidFill>
                <a:latin typeface="Decalotype Bold"/>
              </a:rPr>
              <a:t>5</a:t>
            </a:r>
            <a:r>
              <a:rPr lang="en-US" sz="3866" dirty="0">
                <a:solidFill>
                  <a:srgbClr val="FBAC0F"/>
                </a:solidFill>
                <a:latin typeface="Public Sans 1 Bold"/>
              </a:rPr>
              <a:t> </a:t>
            </a:r>
            <a:r>
              <a:rPr lang="en-US" sz="3366" dirty="0">
                <a:solidFill>
                  <a:srgbClr val="FF3399"/>
                </a:solidFill>
                <a:latin typeface="Public Sans 1"/>
              </a:rPr>
              <a:t>PSL</a:t>
            </a:r>
            <a:r>
              <a:rPr lang="en-US" sz="3366" dirty="0">
                <a:solidFill>
                  <a:srgbClr val="FBAC0F"/>
                </a:solidFill>
                <a:latin typeface="Public Sans 1 Bold"/>
              </a:rPr>
              <a:t> </a:t>
            </a:r>
            <a:r>
              <a:rPr lang="en-US" sz="3366" dirty="0" err="1" smtClean="0">
                <a:solidFill>
                  <a:srgbClr val="000000"/>
                </a:solidFill>
                <a:latin typeface="Public Sans 1"/>
              </a:rPr>
              <a:t>transfusés</a:t>
            </a:r>
            <a:r>
              <a:rPr lang="en-US" sz="3366" dirty="0" smtClean="0">
                <a:solidFill>
                  <a:srgbClr val="000000"/>
                </a:solidFill>
                <a:latin typeface="Public Sans 1"/>
              </a:rPr>
              <a:t>/j</a:t>
            </a:r>
            <a:endParaRPr lang="en-US" sz="3366" dirty="0">
              <a:solidFill>
                <a:srgbClr val="000000"/>
              </a:solidFill>
              <a:latin typeface="Public Sans 1"/>
            </a:endParaRPr>
          </a:p>
        </p:txBody>
      </p:sp>
      <p:sp>
        <p:nvSpPr>
          <p:cNvPr id="25" name="TextBox 25"/>
          <p:cNvSpPr txBox="1"/>
          <p:nvPr/>
        </p:nvSpPr>
        <p:spPr>
          <a:xfrm>
            <a:off x="2108777" y="8610021"/>
            <a:ext cx="3518992" cy="472644"/>
          </a:xfrm>
          <a:prstGeom prst="rect">
            <a:avLst/>
          </a:prstGeom>
        </p:spPr>
        <p:txBody>
          <a:bodyPr lIns="0" tIns="0" rIns="0" bIns="0" rtlCol="0" anchor="t">
            <a:spAutoFit/>
          </a:bodyPr>
          <a:lstStyle/>
          <a:p>
            <a:pPr algn="ctr">
              <a:lnSpc>
                <a:spcPts val="3873"/>
              </a:lnSpc>
            </a:pPr>
            <a:r>
              <a:rPr lang="en-US" sz="2766" dirty="0" smtClean="0">
                <a:solidFill>
                  <a:srgbClr val="DF1677"/>
                </a:solidFill>
                <a:latin typeface="Public Sans 2"/>
              </a:rPr>
              <a:t>Louise</a:t>
            </a:r>
            <a:endParaRPr lang="en-US" sz="2766" dirty="0">
              <a:solidFill>
                <a:srgbClr val="DF1677"/>
              </a:solidFill>
              <a:latin typeface="Public Sans 2"/>
            </a:endParaRPr>
          </a:p>
        </p:txBody>
      </p:sp>
      <p:pic>
        <p:nvPicPr>
          <p:cNvPr id="26" name="Imag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31950" y="1643108"/>
            <a:ext cx="2367863" cy="2383437"/>
          </a:xfrm>
          <a:prstGeom prst="ellipse">
            <a:avLst/>
          </a:prstGeom>
          <a:ln w="63500" cap="rnd">
            <a:solidFill>
              <a:srgbClr val="FF339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Imag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44420" y="1574781"/>
            <a:ext cx="2418441" cy="2422866"/>
          </a:xfrm>
          <a:prstGeom prst="ellipse">
            <a:avLst/>
          </a:prstGeom>
          <a:ln w="63500" cap="rnd">
            <a:solidFill>
              <a:srgbClr val="FF339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Image 16"/>
          <p:cNvPicPr>
            <a:picLocks noChangeAspect="1"/>
          </p:cNvPicPr>
          <p:nvPr/>
        </p:nvPicPr>
        <p:blipFill rotWithShape="1">
          <a:blip r:embed="rId14" cstate="print">
            <a:extLst>
              <a:ext uri="{28A0092B-C50C-407E-A947-70E740481C1C}">
                <a14:useLocalDpi xmlns:a14="http://schemas.microsoft.com/office/drawing/2010/main" val="0"/>
              </a:ext>
            </a:extLst>
          </a:blip>
          <a:srcRect l="26338" t="18010" r="35278" b="48657"/>
          <a:stretch/>
        </p:blipFill>
        <p:spPr>
          <a:xfrm>
            <a:off x="9622621" y="6286500"/>
            <a:ext cx="2209800" cy="2286000"/>
          </a:xfrm>
          <a:prstGeom prst="ellipse">
            <a:avLst/>
          </a:prstGeom>
          <a:ln w="63500" cap="rnd">
            <a:solidFill>
              <a:srgbClr val="FF339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Image 18"/>
          <p:cNvPicPr>
            <a:picLocks noChangeAspect="1"/>
          </p:cNvPicPr>
          <p:nvPr/>
        </p:nvPicPr>
        <p:blipFill rotWithShape="1">
          <a:blip r:embed="rId15" cstate="print">
            <a:extLst>
              <a:ext uri="{28A0092B-C50C-407E-A947-70E740481C1C}">
                <a14:useLocalDpi xmlns:a14="http://schemas.microsoft.com/office/drawing/2010/main" val="0"/>
              </a:ext>
            </a:extLst>
          </a:blip>
          <a:srcRect l="27274" t="21969" r="28281" b="35606"/>
          <a:stretch/>
        </p:blipFill>
        <p:spPr>
          <a:xfrm>
            <a:off x="7122696" y="5254150"/>
            <a:ext cx="2088346" cy="2140899"/>
          </a:xfrm>
          <a:prstGeom prst="ellipse">
            <a:avLst/>
          </a:prstGeom>
          <a:ln w="63500" cap="rnd">
            <a:solidFill>
              <a:srgbClr val="FF339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Image 26"/>
          <p:cNvPicPr>
            <a:picLocks noChangeAspect="1"/>
          </p:cNvPicPr>
          <p:nvPr/>
        </p:nvPicPr>
        <p:blipFill rotWithShape="1">
          <a:blip r:embed="rId16" cstate="print">
            <a:extLst>
              <a:ext uri="{28A0092B-C50C-407E-A947-70E740481C1C}">
                <a14:useLocalDpi xmlns:a14="http://schemas.microsoft.com/office/drawing/2010/main" val="0"/>
              </a:ext>
            </a:extLst>
          </a:blip>
          <a:srcRect l="21851" t="3552" r="23604" b="38874"/>
          <a:stretch/>
        </p:blipFill>
        <p:spPr>
          <a:xfrm>
            <a:off x="15826287" y="6141276"/>
            <a:ext cx="2036765" cy="2209799"/>
          </a:xfrm>
          <a:prstGeom prst="ellipse">
            <a:avLst/>
          </a:prstGeom>
          <a:ln w="63500" cap="rnd">
            <a:solidFill>
              <a:srgbClr val="FF339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Image 27"/>
          <p:cNvPicPr>
            <a:picLocks noChangeAspect="1"/>
          </p:cNvPicPr>
          <p:nvPr/>
        </p:nvPicPr>
        <p:blipFill rotWithShape="1">
          <a:blip r:embed="rId17">
            <a:extLst>
              <a:ext uri="{28A0092B-C50C-407E-A947-70E740481C1C}">
                <a14:useLocalDpi xmlns:a14="http://schemas.microsoft.com/office/drawing/2010/main" val="0"/>
              </a:ext>
            </a:extLst>
          </a:blip>
          <a:srcRect l="16997" t="24655" r="50142" b="43039"/>
          <a:stretch/>
        </p:blipFill>
        <p:spPr>
          <a:xfrm>
            <a:off x="12801600" y="5219701"/>
            <a:ext cx="2209800" cy="2286000"/>
          </a:xfrm>
          <a:prstGeom prst="ellipse">
            <a:avLst/>
          </a:prstGeom>
          <a:ln w="63500" cap="rnd">
            <a:solidFill>
              <a:srgbClr val="FF339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ZoneTexte 29"/>
          <p:cNvSpPr txBox="1"/>
          <p:nvPr/>
        </p:nvSpPr>
        <p:spPr>
          <a:xfrm>
            <a:off x="14914048" y="4313308"/>
            <a:ext cx="1970245" cy="517962"/>
          </a:xfrm>
          <a:prstGeom prst="rect">
            <a:avLst/>
          </a:prstGeom>
          <a:noFill/>
        </p:spPr>
        <p:txBody>
          <a:bodyPr wrap="square" rtlCol="0">
            <a:spAutoFit/>
          </a:bodyPr>
          <a:lstStyle/>
          <a:p>
            <a:r>
              <a:rPr lang="fr-FR" sz="2766" dirty="0">
                <a:solidFill>
                  <a:srgbClr val="DF1677"/>
                </a:solidFill>
                <a:latin typeface="Public Sans 2"/>
              </a:rPr>
              <a:t>Sabrina</a:t>
            </a:r>
            <a:endParaRPr lang="fr-FR" sz="2766" dirty="0">
              <a:solidFill>
                <a:srgbClr val="DF1677"/>
              </a:solidFill>
              <a:latin typeface="Public Sans 2"/>
            </a:endParaRPr>
          </a:p>
        </p:txBody>
      </p:sp>
      <p:sp>
        <p:nvSpPr>
          <p:cNvPr id="32" name="ZoneTexte 31"/>
          <p:cNvSpPr txBox="1"/>
          <p:nvPr/>
        </p:nvSpPr>
        <p:spPr>
          <a:xfrm>
            <a:off x="16034389" y="8878347"/>
            <a:ext cx="1620563" cy="517962"/>
          </a:xfrm>
          <a:prstGeom prst="rect">
            <a:avLst/>
          </a:prstGeom>
          <a:noFill/>
        </p:spPr>
        <p:txBody>
          <a:bodyPr wrap="square" rtlCol="0">
            <a:spAutoFit/>
          </a:bodyPr>
          <a:lstStyle/>
          <a:p>
            <a:r>
              <a:rPr lang="fr-FR" sz="2766" dirty="0">
                <a:solidFill>
                  <a:srgbClr val="DF1677"/>
                </a:solidFill>
                <a:latin typeface="Public Sans 2"/>
              </a:rPr>
              <a:t>Ophélie</a:t>
            </a:r>
            <a:endParaRPr lang="fr-FR" sz="2766" dirty="0">
              <a:solidFill>
                <a:srgbClr val="DF1677"/>
              </a:solidFill>
              <a:latin typeface="Public Sans 2"/>
            </a:endParaRPr>
          </a:p>
        </p:txBody>
      </p:sp>
      <p:sp>
        <p:nvSpPr>
          <p:cNvPr id="33" name="ZoneTexte 32"/>
          <p:cNvSpPr txBox="1"/>
          <p:nvPr/>
        </p:nvSpPr>
        <p:spPr>
          <a:xfrm>
            <a:off x="13179014" y="7810500"/>
            <a:ext cx="2066463" cy="517962"/>
          </a:xfrm>
          <a:prstGeom prst="rect">
            <a:avLst/>
          </a:prstGeom>
          <a:noFill/>
        </p:spPr>
        <p:txBody>
          <a:bodyPr wrap="square" rtlCol="0">
            <a:spAutoFit/>
          </a:bodyPr>
          <a:lstStyle/>
          <a:p>
            <a:r>
              <a:rPr lang="fr-FR" sz="2766" dirty="0">
                <a:solidFill>
                  <a:srgbClr val="DF1677"/>
                </a:solidFill>
                <a:latin typeface="Public Sans 2"/>
              </a:rPr>
              <a:t>Thomas</a:t>
            </a:r>
            <a:endParaRPr lang="fr-FR" sz="2766" dirty="0">
              <a:solidFill>
                <a:srgbClr val="DF1677"/>
              </a:solidFill>
              <a:latin typeface="Public Sans 2"/>
            </a:endParaRPr>
          </a:p>
        </p:txBody>
      </p:sp>
      <p:sp>
        <p:nvSpPr>
          <p:cNvPr id="34" name="ZoneTexte 33"/>
          <p:cNvSpPr txBox="1"/>
          <p:nvPr/>
        </p:nvSpPr>
        <p:spPr>
          <a:xfrm>
            <a:off x="10058400" y="8853963"/>
            <a:ext cx="2438400" cy="517962"/>
          </a:xfrm>
          <a:prstGeom prst="rect">
            <a:avLst/>
          </a:prstGeom>
          <a:noFill/>
        </p:spPr>
        <p:txBody>
          <a:bodyPr wrap="square" rtlCol="0">
            <a:spAutoFit/>
          </a:bodyPr>
          <a:lstStyle/>
          <a:p>
            <a:r>
              <a:rPr lang="fr-FR" sz="2766" dirty="0">
                <a:solidFill>
                  <a:srgbClr val="DF1677"/>
                </a:solidFill>
                <a:latin typeface="Public Sans 2"/>
              </a:rPr>
              <a:t>Marion</a:t>
            </a:r>
            <a:endParaRPr lang="fr-FR" sz="2766" dirty="0">
              <a:solidFill>
                <a:srgbClr val="DF1677"/>
              </a:solidFill>
              <a:latin typeface="Public Sans 2"/>
            </a:endParaRPr>
          </a:p>
        </p:txBody>
      </p:sp>
      <p:sp>
        <p:nvSpPr>
          <p:cNvPr id="35" name="ZoneTexte 34"/>
          <p:cNvSpPr txBox="1"/>
          <p:nvPr/>
        </p:nvSpPr>
        <p:spPr>
          <a:xfrm>
            <a:off x="9698821" y="4194564"/>
            <a:ext cx="2057400" cy="517962"/>
          </a:xfrm>
          <a:prstGeom prst="rect">
            <a:avLst/>
          </a:prstGeom>
          <a:noFill/>
        </p:spPr>
        <p:txBody>
          <a:bodyPr wrap="square" rtlCol="0">
            <a:spAutoFit/>
          </a:bodyPr>
          <a:lstStyle/>
          <a:p>
            <a:r>
              <a:rPr lang="fr-FR" sz="2766" dirty="0">
                <a:solidFill>
                  <a:srgbClr val="DF1677"/>
                </a:solidFill>
                <a:latin typeface="Public Sans 2"/>
              </a:rPr>
              <a:t>Marie</a:t>
            </a:r>
            <a:endParaRPr lang="fr-FR" sz="2766" dirty="0">
              <a:solidFill>
                <a:srgbClr val="DF1677"/>
              </a:solidFill>
              <a:latin typeface="Public Sans 2"/>
            </a:endParaRPr>
          </a:p>
        </p:txBody>
      </p:sp>
      <p:sp>
        <p:nvSpPr>
          <p:cNvPr id="36" name="ZoneTexte 35"/>
          <p:cNvSpPr txBox="1"/>
          <p:nvPr/>
        </p:nvSpPr>
        <p:spPr>
          <a:xfrm>
            <a:off x="7722080" y="7625954"/>
            <a:ext cx="1488962" cy="517962"/>
          </a:xfrm>
          <a:prstGeom prst="rect">
            <a:avLst/>
          </a:prstGeom>
          <a:noFill/>
        </p:spPr>
        <p:txBody>
          <a:bodyPr wrap="square" rtlCol="0">
            <a:spAutoFit/>
          </a:bodyPr>
          <a:lstStyle/>
          <a:p>
            <a:r>
              <a:rPr lang="fr-FR" sz="2766" dirty="0">
                <a:solidFill>
                  <a:srgbClr val="DF1677"/>
                </a:solidFill>
                <a:latin typeface="Public Sans 2"/>
              </a:rPr>
              <a:t>Lola</a:t>
            </a:r>
            <a:endParaRPr lang="fr-FR" sz="2766" dirty="0">
              <a:solidFill>
                <a:srgbClr val="DF1677"/>
              </a:solidFill>
              <a:latin typeface="Public Sans 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0962"/>
            <a:ext cx="15865075" cy="1057275"/>
          </a:xfrm>
          <a:prstGeom prst="rect">
            <a:avLst/>
          </a:prstGeom>
        </p:spPr>
        <p:txBody>
          <a:bodyPr lIns="0" tIns="0" rIns="0" bIns="0" rtlCol="0" anchor="t">
            <a:spAutoFit/>
          </a:bodyPr>
          <a:lstStyle/>
          <a:p>
            <a:pPr marL="0" lvl="0" indent="0">
              <a:lnSpc>
                <a:spcPts val="8399"/>
              </a:lnSpc>
              <a:spcBef>
                <a:spcPct val="0"/>
              </a:spcBef>
            </a:pPr>
            <a:r>
              <a:rPr lang="en-US" sz="6999">
                <a:solidFill>
                  <a:srgbClr val="FFFFFF"/>
                </a:solidFill>
                <a:latin typeface="Decalotype Bold"/>
              </a:rPr>
              <a:t>Une équipe IDE identifiée </a:t>
            </a:r>
          </a:p>
        </p:txBody>
      </p:sp>
      <p:grpSp>
        <p:nvGrpSpPr>
          <p:cNvPr id="3" name="Group 3"/>
          <p:cNvGrpSpPr/>
          <p:nvPr/>
        </p:nvGrpSpPr>
        <p:grpSpPr>
          <a:xfrm rot="5400000">
            <a:off x="-1067315" y="-674306"/>
            <a:ext cx="4716515" cy="5154662"/>
            <a:chOff x="0" y="0"/>
            <a:chExt cx="6869494" cy="7507644"/>
          </a:xfrm>
        </p:grpSpPr>
        <p:sp>
          <p:nvSpPr>
            <p:cNvPr id="4" name="Freeform 4"/>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5" name="Freeform 5"/>
          <p:cNvSpPr/>
          <p:nvPr/>
        </p:nvSpPr>
        <p:spPr>
          <a:xfrm>
            <a:off x="0" y="1418899"/>
            <a:ext cx="18288000" cy="925830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2"/>
            <a:stretch>
              <a:fillRect t="-11643" b="-2199"/>
            </a:stretch>
          </a:blipFill>
        </p:spPr>
      </p:sp>
      <p:sp>
        <p:nvSpPr>
          <p:cNvPr id="6" name="Freeform 6"/>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4099138" y="405663"/>
            <a:ext cx="15455747"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UN </a:t>
            </a:r>
            <a:r>
              <a:rPr lang="en-US" sz="4999">
                <a:solidFill>
                  <a:srgbClr val="C60463"/>
                </a:solidFill>
                <a:latin typeface="Decalotype Bold"/>
              </a:rPr>
              <a:t>PARCOURS DE SOIN</a:t>
            </a:r>
            <a:r>
              <a:rPr lang="en-US" sz="4999">
                <a:solidFill>
                  <a:srgbClr val="A59891"/>
                </a:solidFill>
                <a:latin typeface="Decalotype Bold"/>
              </a:rPr>
              <a:t> DÉFINI ET ORGANISÉ</a:t>
            </a:r>
          </a:p>
        </p:txBody>
      </p:sp>
      <p:sp>
        <p:nvSpPr>
          <p:cNvPr id="8" name="Freeform 8"/>
          <p:cNvSpPr/>
          <p:nvPr/>
        </p:nvSpPr>
        <p:spPr>
          <a:xfrm>
            <a:off x="15702745" y="101167"/>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87247" y="9207538"/>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2"/>
            <a:stretch>
              <a:fillRect/>
            </a:stretch>
          </a:blipFill>
        </p:spPr>
      </p:sp>
      <p:sp>
        <p:nvSpPr>
          <p:cNvPr id="3" name="Freeform 3"/>
          <p:cNvSpPr/>
          <p:nvPr/>
        </p:nvSpPr>
        <p:spPr>
          <a:xfrm>
            <a:off x="3463404" y="641400"/>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AutoShape 4"/>
          <p:cNvSpPr/>
          <p:nvPr/>
        </p:nvSpPr>
        <p:spPr>
          <a:xfrm flipV="1">
            <a:off x="6860545" y="2696404"/>
            <a:ext cx="1594324" cy="1335431"/>
          </a:xfrm>
          <a:prstGeom prst="line">
            <a:avLst/>
          </a:prstGeom>
          <a:ln w="66675" cap="rnd">
            <a:solidFill>
              <a:srgbClr val="A50E58"/>
            </a:solidFill>
            <a:prstDash val="solid"/>
            <a:headEnd type="none" w="sm" len="sm"/>
            <a:tailEnd type="none" w="sm" len="sm"/>
          </a:ln>
        </p:spPr>
      </p:sp>
      <p:sp>
        <p:nvSpPr>
          <p:cNvPr id="5" name="AutoShape 5"/>
          <p:cNvSpPr/>
          <p:nvPr/>
        </p:nvSpPr>
        <p:spPr>
          <a:xfrm flipV="1">
            <a:off x="7104894" y="4236968"/>
            <a:ext cx="2272658" cy="571339"/>
          </a:xfrm>
          <a:prstGeom prst="line">
            <a:avLst/>
          </a:prstGeom>
          <a:ln w="85725" cap="rnd">
            <a:solidFill>
              <a:srgbClr val="A50E58"/>
            </a:solidFill>
            <a:prstDash val="solid"/>
            <a:headEnd type="none" w="sm" len="sm"/>
            <a:tailEnd type="none" w="sm" len="sm"/>
          </a:ln>
        </p:spPr>
      </p:sp>
      <p:sp>
        <p:nvSpPr>
          <p:cNvPr id="6" name="AutoShape 6"/>
          <p:cNvSpPr/>
          <p:nvPr/>
        </p:nvSpPr>
        <p:spPr>
          <a:xfrm flipV="1">
            <a:off x="6928841" y="6061541"/>
            <a:ext cx="1682372" cy="16222"/>
          </a:xfrm>
          <a:prstGeom prst="line">
            <a:avLst/>
          </a:prstGeom>
          <a:ln w="66675" cap="rnd">
            <a:solidFill>
              <a:srgbClr val="A50E58"/>
            </a:solidFill>
            <a:prstDash val="solid"/>
            <a:headEnd type="none" w="sm" len="sm"/>
            <a:tailEnd type="none" w="sm" len="sm"/>
          </a:ln>
        </p:spPr>
      </p:sp>
      <p:sp>
        <p:nvSpPr>
          <p:cNvPr id="7" name="AutoShape 7"/>
          <p:cNvSpPr/>
          <p:nvPr/>
        </p:nvSpPr>
        <p:spPr>
          <a:xfrm>
            <a:off x="6178577" y="7031601"/>
            <a:ext cx="1838542" cy="606037"/>
          </a:xfrm>
          <a:prstGeom prst="line">
            <a:avLst/>
          </a:prstGeom>
          <a:ln w="66675" cap="rnd">
            <a:solidFill>
              <a:srgbClr val="A50E58"/>
            </a:solidFill>
            <a:prstDash val="solid"/>
            <a:headEnd type="none" w="sm" len="sm"/>
            <a:tailEnd type="none" w="sm" len="sm"/>
          </a:ln>
        </p:spPr>
      </p:sp>
      <p:sp>
        <p:nvSpPr>
          <p:cNvPr id="8" name="AutoShape 8"/>
          <p:cNvSpPr/>
          <p:nvPr/>
        </p:nvSpPr>
        <p:spPr>
          <a:xfrm>
            <a:off x="5436679" y="7347725"/>
            <a:ext cx="1179112" cy="1745927"/>
          </a:xfrm>
          <a:prstGeom prst="line">
            <a:avLst/>
          </a:prstGeom>
          <a:ln w="66675" cap="rnd">
            <a:solidFill>
              <a:srgbClr val="A50E58"/>
            </a:solidFill>
            <a:prstDash val="solid"/>
            <a:headEnd type="none" w="sm" len="sm"/>
            <a:tailEnd type="none" w="sm" len="sm"/>
          </a:ln>
        </p:spPr>
      </p:sp>
      <p:sp>
        <p:nvSpPr>
          <p:cNvPr id="9" name="Freeform 9"/>
          <p:cNvSpPr/>
          <p:nvPr/>
        </p:nvSpPr>
        <p:spPr>
          <a:xfrm>
            <a:off x="2604063" y="2879699"/>
            <a:ext cx="4590648" cy="4573955"/>
          </a:xfrm>
          <a:custGeom>
            <a:avLst/>
            <a:gdLst/>
            <a:ahLst/>
            <a:cxnLst/>
            <a:rect l="l" t="t" r="r" b="b"/>
            <a:pathLst>
              <a:path w="4590648" h="4573955">
                <a:moveTo>
                  <a:pt x="0" y="0"/>
                </a:moveTo>
                <a:lnTo>
                  <a:pt x="4590648" y="0"/>
                </a:lnTo>
                <a:lnTo>
                  <a:pt x="4590648" y="4573955"/>
                </a:lnTo>
                <a:lnTo>
                  <a:pt x="0" y="45739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0" name="Group 10"/>
          <p:cNvGrpSpPr/>
          <p:nvPr/>
        </p:nvGrpSpPr>
        <p:grpSpPr>
          <a:xfrm>
            <a:off x="8562742" y="1778334"/>
            <a:ext cx="6984981" cy="1068587"/>
            <a:chOff x="0" y="0"/>
            <a:chExt cx="4779306" cy="731155"/>
          </a:xfrm>
        </p:grpSpPr>
        <p:sp>
          <p:nvSpPr>
            <p:cNvPr id="11" name="Freeform 11"/>
            <p:cNvSpPr/>
            <p:nvPr/>
          </p:nvSpPr>
          <p:spPr>
            <a:xfrm>
              <a:off x="0" y="0"/>
              <a:ext cx="4779306" cy="731155"/>
            </a:xfrm>
            <a:custGeom>
              <a:avLst/>
              <a:gdLst/>
              <a:ahLst/>
              <a:cxnLst/>
              <a:rect l="l" t="t" r="r" b="b"/>
              <a:pathLst>
                <a:path w="4779306" h="731155">
                  <a:moveTo>
                    <a:pt x="4654846" y="731155"/>
                  </a:moveTo>
                  <a:lnTo>
                    <a:pt x="124460" y="731155"/>
                  </a:lnTo>
                  <a:cubicBezTo>
                    <a:pt x="55880" y="731155"/>
                    <a:pt x="0" y="675275"/>
                    <a:pt x="0" y="606695"/>
                  </a:cubicBezTo>
                  <a:lnTo>
                    <a:pt x="0" y="124460"/>
                  </a:lnTo>
                  <a:cubicBezTo>
                    <a:pt x="0" y="55880"/>
                    <a:pt x="55880" y="0"/>
                    <a:pt x="124460" y="0"/>
                  </a:cubicBezTo>
                  <a:lnTo>
                    <a:pt x="4654846" y="0"/>
                  </a:lnTo>
                  <a:cubicBezTo>
                    <a:pt x="4723426" y="0"/>
                    <a:pt x="4779306" y="55880"/>
                    <a:pt x="4779306" y="124460"/>
                  </a:cubicBezTo>
                  <a:lnTo>
                    <a:pt x="4779306" y="606695"/>
                  </a:lnTo>
                  <a:cubicBezTo>
                    <a:pt x="4779306" y="675275"/>
                    <a:pt x="4723426" y="731155"/>
                    <a:pt x="4654846" y="731155"/>
                  </a:cubicBezTo>
                  <a:close/>
                </a:path>
              </a:pathLst>
            </a:custGeom>
            <a:solidFill>
              <a:srgbClr val="DDBBA4"/>
            </a:solidFill>
          </p:spPr>
        </p:sp>
      </p:grpSp>
      <p:grpSp>
        <p:nvGrpSpPr>
          <p:cNvPr id="12" name="Group 12"/>
          <p:cNvGrpSpPr/>
          <p:nvPr/>
        </p:nvGrpSpPr>
        <p:grpSpPr>
          <a:xfrm>
            <a:off x="8231635" y="1651870"/>
            <a:ext cx="1321515" cy="132151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14" name="Group 14"/>
          <p:cNvGrpSpPr/>
          <p:nvPr/>
        </p:nvGrpSpPr>
        <p:grpSpPr>
          <a:xfrm>
            <a:off x="9518385" y="3580765"/>
            <a:ext cx="6371899" cy="1191125"/>
            <a:chOff x="0" y="0"/>
            <a:chExt cx="3911302" cy="731155"/>
          </a:xfrm>
        </p:grpSpPr>
        <p:sp>
          <p:nvSpPr>
            <p:cNvPr id="15" name="Freeform 15"/>
            <p:cNvSpPr/>
            <p:nvPr/>
          </p:nvSpPr>
          <p:spPr>
            <a:xfrm>
              <a:off x="0" y="0"/>
              <a:ext cx="3911302" cy="731155"/>
            </a:xfrm>
            <a:custGeom>
              <a:avLst/>
              <a:gdLst/>
              <a:ahLst/>
              <a:cxnLst/>
              <a:rect l="l" t="t" r="r" b="b"/>
              <a:pathLst>
                <a:path w="3911302" h="731155">
                  <a:moveTo>
                    <a:pt x="3786842" y="731155"/>
                  </a:moveTo>
                  <a:lnTo>
                    <a:pt x="124460" y="731155"/>
                  </a:lnTo>
                  <a:cubicBezTo>
                    <a:pt x="55880" y="731155"/>
                    <a:pt x="0" y="675275"/>
                    <a:pt x="0" y="606695"/>
                  </a:cubicBezTo>
                  <a:lnTo>
                    <a:pt x="0" y="124460"/>
                  </a:lnTo>
                  <a:cubicBezTo>
                    <a:pt x="0" y="55880"/>
                    <a:pt x="55880" y="0"/>
                    <a:pt x="124460" y="0"/>
                  </a:cubicBezTo>
                  <a:lnTo>
                    <a:pt x="3786842" y="0"/>
                  </a:lnTo>
                  <a:cubicBezTo>
                    <a:pt x="3855422" y="0"/>
                    <a:pt x="3911302" y="55880"/>
                    <a:pt x="3911302" y="124460"/>
                  </a:cubicBezTo>
                  <a:lnTo>
                    <a:pt x="3911302" y="606695"/>
                  </a:lnTo>
                  <a:cubicBezTo>
                    <a:pt x="3911302" y="675275"/>
                    <a:pt x="3855422" y="731155"/>
                    <a:pt x="3786842" y="731155"/>
                  </a:cubicBezTo>
                  <a:close/>
                </a:path>
              </a:pathLst>
            </a:custGeom>
            <a:solidFill>
              <a:srgbClr val="C1ABAD"/>
            </a:solidFill>
          </p:spPr>
        </p:sp>
      </p:grpSp>
      <p:grpSp>
        <p:nvGrpSpPr>
          <p:cNvPr id="16" name="Group 16"/>
          <p:cNvGrpSpPr/>
          <p:nvPr/>
        </p:nvGrpSpPr>
        <p:grpSpPr>
          <a:xfrm>
            <a:off x="8961158" y="3457356"/>
            <a:ext cx="1381266" cy="1381266"/>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18" name="Group 18"/>
          <p:cNvGrpSpPr/>
          <p:nvPr/>
        </p:nvGrpSpPr>
        <p:grpSpPr>
          <a:xfrm>
            <a:off x="9281026" y="5554098"/>
            <a:ext cx="6308896" cy="1102379"/>
            <a:chOff x="0" y="0"/>
            <a:chExt cx="4184390" cy="731155"/>
          </a:xfrm>
        </p:grpSpPr>
        <p:sp>
          <p:nvSpPr>
            <p:cNvPr id="19" name="Freeform 19"/>
            <p:cNvSpPr/>
            <p:nvPr/>
          </p:nvSpPr>
          <p:spPr>
            <a:xfrm>
              <a:off x="0" y="0"/>
              <a:ext cx="4184390" cy="731155"/>
            </a:xfrm>
            <a:custGeom>
              <a:avLst/>
              <a:gdLst/>
              <a:ahLst/>
              <a:cxnLst/>
              <a:rect l="l" t="t" r="r" b="b"/>
              <a:pathLst>
                <a:path w="4184390" h="731155">
                  <a:moveTo>
                    <a:pt x="4059929" y="731155"/>
                  </a:moveTo>
                  <a:lnTo>
                    <a:pt x="124460" y="731155"/>
                  </a:lnTo>
                  <a:cubicBezTo>
                    <a:pt x="55880" y="731155"/>
                    <a:pt x="0" y="675275"/>
                    <a:pt x="0" y="606695"/>
                  </a:cubicBezTo>
                  <a:lnTo>
                    <a:pt x="0" y="124460"/>
                  </a:lnTo>
                  <a:cubicBezTo>
                    <a:pt x="0" y="55880"/>
                    <a:pt x="55880" y="0"/>
                    <a:pt x="124460" y="0"/>
                  </a:cubicBezTo>
                  <a:lnTo>
                    <a:pt x="4059930" y="0"/>
                  </a:lnTo>
                  <a:cubicBezTo>
                    <a:pt x="4128510" y="0"/>
                    <a:pt x="4184390" y="55880"/>
                    <a:pt x="4184390" y="124460"/>
                  </a:cubicBezTo>
                  <a:lnTo>
                    <a:pt x="4184390" y="606695"/>
                  </a:lnTo>
                  <a:cubicBezTo>
                    <a:pt x="4184390" y="675275"/>
                    <a:pt x="4128510" y="731155"/>
                    <a:pt x="4059930" y="731155"/>
                  </a:cubicBezTo>
                  <a:close/>
                </a:path>
              </a:pathLst>
            </a:custGeom>
            <a:solidFill>
              <a:srgbClr val="D8066E"/>
            </a:solidFill>
          </p:spPr>
        </p:sp>
      </p:grpSp>
      <p:grpSp>
        <p:nvGrpSpPr>
          <p:cNvPr id="20" name="Group 20"/>
          <p:cNvGrpSpPr/>
          <p:nvPr/>
        </p:nvGrpSpPr>
        <p:grpSpPr>
          <a:xfrm>
            <a:off x="8536013" y="5345733"/>
            <a:ext cx="1363305" cy="13633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22" name="Group 22"/>
          <p:cNvGrpSpPr/>
          <p:nvPr/>
        </p:nvGrpSpPr>
        <p:grpSpPr>
          <a:xfrm>
            <a:off x="8278977" y="7225264"/>
            <a:ext cx="6959076" cy="1102379"/>
            <a:chOff x="0" y="0"/>
            <a:chExt cx="4615623" cy="731155"/>
          </a:xfrm>
        </p:grpSpPr>
        <p:sp>
          <p:nvSpPr>
            <p:cNvPr id="23" name="Freeform 23"/>
            <p:cNvSpPr/>
            <p:nvPr/>
          </p:nvSpPr>
          <p:spPr>
            <a:xfrm>
              <a:off x="0" y="0"/>
              <a:ext cx="4615623" cy="731155"/>
            </a:xfrm>
            <a:custGeom>
              <a:avLst/>
              <a:gdLst/>
              <a:ahLst/>
              <a:cxnLst/>
              <a:rect l="l" t="t" r="r" b="b"/>
              <a:pathLst>
                <a:path w="4615623" h="731155">
                  <a:moveTo>
                    <a:pt x="4491163" y="731155"/>
                  </a:moveTo>
                  <a:lnTo>
                    <a:pt x="124460" y="731155"/>
                  </a:lnTo>
                  <a:cubicBezTo>
                    <a:pt x="55880" y="731155"/>
                    <a:pt x="0" y="675275"/>
                    <a:pt x="0" y="606695"/>
                  </a:cubicBezTo>
                  <a:lnTo>
                    <a:pt x="0" y="124460"/>
                  </a:lnTo>
                  <a:cubicBezTo>
                    <a:pt x="0" y="55880"/>
                    <a:pt x="55880" y="0"/>
                    <a:pt x="124460" y="0"/>
                  </a:cubicBezTo>
                  <a:lnTo>
                    <a:pt x="4491163" y="0"/>
                  </a:lnTo>
                  <a:cubicBezTo>
                    <a:pt x="4559743" y="0"/>
                    <a:pt x="4615623" y="55880"/>
                    <a:pt x="4615623" y="124460"/>
                  </a:cubicBezTo>
                  <a:lnTo>
                    <a:pt x="4615623" y="606695"/>
                  </a:lnTo>
                  <a:cubicBezTo>
                    <a:pt x="4615623" y="675275"/>
                    <a:pt x="4559743" y="731155"/>
                    <a:pt x="4491163" y="731155"/>
                  </a:cubicBezTo>
                  <a:close/>
                </a:path>
              </a:pathLst>
            </a:custGeom>
            <a:solidFill>
              <a:srgbClr val="B90574"/>
            </a:solidFill>
          </p:spPr>
        </p:sp>
      </p:grpSp>
      <p:grpSp>
        <p:nvGrpSpPr>
          <p:cNvPr id="24" name="Group 24"/>
          <p:cNvGrpSpPr/>
          <p:nvPr/>
        </p:nvGrpSpPr>
        <p:grpSpPr>
          <a:xfrm>
            <a:off x="7937400" y="7094801"/>
            <a:ext cx="1363305" cy="1363305"/>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grpSp>
        <p:nvGrpSpPr>
          <p:cNvPr id="26" name="Group 26"/>
          <p:cNvGrpSpPr/>
          <p:nvPr/>
        </p:nvGrpSpPr>
        <p:grpSpPr>
          <a:xfrm>
            <a:off x="6723424" y="8791917"/>
            <a:ext cx="4915344" cy="1017835"/>
            <a:chOff x="0" y="0"/>
            <a:chExt cx="3530906" cy="731155"/>
          </a:xfrm>
        </p:grpSpPr>
        <p:sp>
          <p:nvSpPr>
            <p:cNvPr id="27" name="Freeform 27"/>
            <p:cNvSpPr/>
            <p:nvPr/>
          </p:nvSpPr>
          <p:spPr>
            <a:xfrm>
              <a:off x="0" y="0"/>
              <a:ext cx="3530906" cy="731155"/>
            </a:xfrm>
            <a:custGeom>
              <a:avLst/>
              <a:gdLst/>
              <a:ahLst/>
              <a:cxnLst/>
              <a:rect l="l" t="t" r="r" b="b"/>
              <a:pathLst>
                <a:path w="3530906" h="731155">
                  <a:moveTo>
                    <a:pt x="3406446" y="731155"/>
                  </a:moveTo>
                  <a:lnTo>
                    <a:pt x="124460" y="731155"/>
                  </a:lnTo>
                  <a:cubicBezTo>
                    <a:pt x="55880" y="731155"/>
                    <a:pt x="0" y="675275"/>
                    <a:pt x="0" y="606695"/>
                  </a:cubicBezTo>
                  <a:lnTo>
                    <a:pt x="0" y="124460"/>
                  </a:lnTo>
                  <a:cubicBezTo>
                    <a:pt x="0" y="55880"/>
                    <a:pt x="55880" y="0"/>
                    <a:pt x="124460" y="0"/>
                  </a:cubicBezTo>
                  <a:lnTo>
                    <a:pt x="3406446" y="0"/>
                  </a:lnTo>
                  <a:cubicBezTo>
                    <a:pt x="3475026" y="0"/>
                    <a:pt x="3530906" y="55880"/>
                    <a:pt x="3530906" y="124460"/>
                  </a:cubicBezTo>
                  <a:lnTo>
                    <a:pt x="3530906" y="606695"/>
                  </a:lnTo>
                  <a:cubicBezTo>
                    <a:pt x="3530906" y="675275"/>
                    <a:pt x="3475026" y="731155"/>
                    <a:pt x="3406446" y="731155"/>
                  </a:cubicBezTo>
                  <a:close/>
                </a:path>
              </a:pathLst>
            </a:custGeom>
            <a:solidFill>
              <a:srgbClr val="AC3F67"/>
            </a:solidFill>
          </p:spPr>
        </p:sp>
      </p:grpSp>
      <p:grpSp>
        <p:nvGrpSpPr>
          <p:cNvPr id="28" name="Group 28"/>
          <p:cNvGrpSpPr/>
          <p:nvPr/>
        </p:nvGrpSpPr>
        <p:grpSpPr>
          <a:xfrm>
            <a:off x="6408043" y="8671460"/>
            <a:ext cx="1258750" cy="1258750"/>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sp>
      </p:grpSp>
      <p:sp>
        <p:nvSpPr>
          <p:cNvPr id="30" name="Freeform 30"/>
          <p:cNvSpPr/>
          <p:nvPr/>
        </p:nvSpPr>
        <p:spPr>
          <a:xfrm rot="-1463794">
            <a:off x="14123982" y="2460722"/>
            <a:ext cx="1645769" cy="493731"/>
          </a:xfrm>
          <a:custGeom>
            <a:avLst/>
            <a:gdLst/>
            <a:ahLst/>
            <a:cxnLst/>
            <a:rect l="l" t="t" r="r" b="b"/>
            <a:pathLst>
              <a:path w="1645769" h="493731">
                <a:moveTo>
                  <a:pt x="0" y="0"/>
                </a:moveTo>
                <a:lnTo>
                  <a:pt x="1645769" y="0"/>
                </a:lnTo>
                <a:lnTo>
                  <a:pt x="1645769" y="493731"/>
                </a:lnTo>
                <a:lnTo>
                  <a:pt x="0" y="4937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1" name="Freeform 31"/>
          <p:cNvSpPr/>
          <p:nvPr/>
        </p:nvSpPr>
        <p:spPr>
          <a:xfrm rot="-1544462">
            <a:off x="14207116" y="2531640"/>
            <a:ext cx="509967" cy="630562"/>
          </a:xfrm>
          <a:custGeom>
            <a:avLst/>
            <a:gdLst/>
            <a:ahLst/>
            <a:cxnLst/>
            <a:rect l="l" t="t" r="r" b="b"/>
            <a:pathLst>
              <a:path w="509967" h="630562">
                <a:moveTo>
                  <a:pt x="0" y="0"/>
                </a:moveTo>
                <a:lnTo>
                  <a:pt x="509967" y="0"/>
                </a:lnTo>
                <a:lnTo>
                  <a:pt x="509967" y="630562"/>
                </a:lnTo>
                <a:lnTo>
                  <a:pt x="0" y="6305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2" name="TextBox 32"/>
          <p:cNvSpPr txBox="1"/>
          <p:nvPr/>
        </p:nvSpPr>
        <p:spPr>
          <a:xfrm>
            <a:off x="8997494" y="3759354"/>
            <a:ext cx="1308592" cy="920145"/>
          </a:xfrm>
          <a:prstGeom prst="rect">
            <a:avLst/>
          </a:prstGeom>
        </p:spPr>
        <p:txBody>
          <a:bodyPr lIns="0" tIns="0" rIns="0" bIns="0" rtlCol="0" anchor="t">
            <a:spAutoFit/>
          </a:bodyPr>
          <a:lstStyle/>
          <a:p>
            <a:pPr algn="ctr">
              <a:lnSpc>
                <a:spcPts val="6975"/>
              </a:lnSpc>
            </a:pPr>
            <a:r>
              <a:rPr lang="en-US" sz="6975">
                <a:solidFill>
                  <a:srgbClr val="F7F7F7"/>
                </a:solidFill>
                <a:latin typeface="Muli Heavy"/>
              </a:rPr>
              <a:t>2</a:t>
            </a:r>
          </a:p>
        </p:txBody>
      </p:sp>
      <p:sp>
        <p:nvSpPr>
          <p:cNvPr id="33" name="TextBox 33"/>
          <p:cNvSpPr txBox="1"/>
          <p:nvPr/>
        </p:nvSpPr>
        <p:spPr>
          <a:xfrm>
            <a:off x="10027434" y="7502075"/>
            <a:ext cx="3482335" cy="332205"/>
          </a:xfrm>
          <a:prstGeom prst="rect">
            <a:avLst/>
          </a:prstGeom>
        </p:spPr>
        <p:txBody>
          <a:bodyPr lIns="0" tIns="0" rIns="0" bIns="0" rtlCol="0" anchor="t">
            <a:spAutoFit/>
          </a:bodyPr>
          <a:lstStyle/>
          <a:p>
            <a:pPr algn="ctr">
              <a:lnSpc>
                <a:spcPts val="2581"/>
              </a:lnSpc>
            </a:pPr>
            <a:r>
              <a:rPr lang="en-US" sz="2581">
                <a:solidFill>
                  <a:srgbClr val="000000"/>
                </a:solidFill>
                <a:latin typeface="Muli Bold"/>
              </a:rPr>
              <a:t>VISITE EFS</a:t>
            </a:r>
          </a:p>
        </p:txBody>
      </p:sp>
      <p:sp>
        <p:nvSpPr>
          <p:cNvPr id="34" name="TextBox 34"/>
          <p:cNvSpPr txBox="1"/>
          <p:nvPr/>
        </p:nvSpPr>
        <p:spPr>
          <a:xfrm>
            <a:off x="11117511" y="4133151"/>
            <a:ext cx="4191176" cy="628495"/>
          </a:xfrm>
          <a:prstGeom prst="rect">
            <a:avLst/>
          </a:prstGeom>
        </p:spPr>
        <p:txBody>
          <a:bodyPr lIns="0" tIns="0" rIns="0" bIns="0" rtlCol="0" anchor="t">
            <a:spAutoFit/>
          </a:bodyPr>
          <a:lstStyle/>
          <a:p>
            <a:pPr algn="ctr">
              <a:lnSpc>
                <a:spcPts val="2513"/>
              </a:lnSpc>
            </a:pPr>
            <a:r>
              <a:rPr lang="en-US" sz="2094">
                <a:solidFill>
                  <a:srgbClr val="F7F7F7"/>
                </a:solidFill>
                <a:latin typeface="Muli"/>
              </a:rPr>
              <a:t>Médecin hémovigilant </a:t>
            </a:r>
          </a:p>
          <a:p>
            <a:pPr algn="ctr">
              <a:lnSpc>
                <a:spcPts val="2513"/>
              </a:lnSpc>
            </a:pPr>
            <a:r>
              <a:rPr lang="en-US" sz="2094">
                <a:solidFill>
                  <a:srgbClr val="F7F7F7"/>
                </a:solidFill>
                <a:latin typeface="Muli"/>
              </a:rPr>
              <a:t>HAD VdL</a:t>
            </a:r>
          </a:p>
        </p:txBody>
      </p:sp>
      <p:sp>
        <p:nvSpPr>
          <p:cNvPr id="35" name="Freeform 35"/>
          <p:cNvSpPr/>
          <p:nvPr/>
        </p:nvSpPr>
        <p:spPr>
          <a:xfrm rot="-1463794">
            <a:off x="10067844" y="4465838"/>
            <a:ext cx="1645769" cy="493731"/>
          </a:xfrm>
          <a:custGeom>
            <a:avLst/>
            <a:gdLst/>
            <a:ahLst/>
            <a:cxnLst/>
            <a:rect l="l" t="t" r="r" b="b"/>
            <a:pathLst>
              <a:path w="1645769" h="493731">
                <a:moveTo>
                  <a:pt x="0" y="0"/>
                </a:moveTo>
                <a:lnTo>
                  <a:pt x="1645769" y="0"/>
                </a:lnTo>
                <a:lnTo>
                  <a:pt x="1645769" y="493731"/>
                </a:lnTo>
                <a:lnTo>
                  <a:pt x="0" y="4937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6" name="Freeform 36"/>
          <p:cNvSpPr/>
          <p:nvPr/>
        </p:nvSpPr>
        <p:spPr>
          <a:xfrm rot="-1544462">
            <a:off x="10117076" y="4625579"/>
            <a:ext cx="468182" cy="578896"/>
          </a:xfrm>
          <a:custGeom>
            <a:avLst/>
            <a:gdLst/>
            <a:ahLst/>
            <a:cxnLst/>
            <a:rect l="l" t="t" r="r" b="b"/>
            <a:pathLst>
              <a:path w="468182" h="578896">
                <a:moveTo>
                  <a:pt x="0" y="0"/>
                </a:moveTo>
                <a:lnTo>
                  <a:pt x="468182" y="0"/>
                </a:lnTo>
                <a:lnTo>
                  <a:pt x="468182" y="578896"/>
                </a:lnTo>
                <a:lnTo>
                  <a:pt x="0" y="5788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7" name="Freeform 37"/>
          <p:cNvSpPr/>
          <p:nvPr/>
        </p:nvSpPr>
        <p:spPr>
          <a:xfrm rot="-1463794">
            <a:off x="14189321" y="6307111"/>
            <a:ext cx="1645769" cy="493731"/>
          </a:xfrm>
          <a:custGeom>
            <a:avLst/>
            <a:gdLst/>
            <a:ahLst/>
            <a:cxnLst/>
            <a:rect l="l" t="t" r="r" b="b"/>
            <a:pathLst>
              <a:path w="1645769" h="493731">
                <a:moveTo>
                  <a:pt x="0" y="0"/>
                </a:moveTo>
                <a:lnTo>
                  <a:pt x="1645770" y="0"/>
                </a:lnTo>
                <a:lnTo>
                  <a:pt x="1645770" y="493731"/>
                </a:lnTo>
                <a:lnTo>
                  <a:pt x="0" y="4937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8" name="TextBox 38"/>
          <p:cNvSpPr txBox="1"/>
          <p:nvPr/>
        </p:nvSpPr>
        <p:spPr>
          <a:xfrm rot="-1566319">
            <a:off x="14542565" y="6350354"/>
            <a:ext cx="1191631" cy="307785"/>
          </a:xfrm>
          <a:prstGeom prst="rect">
            <a:avLst/>
          </a:prstGeom>
        </p:spPr>
        <p:txBody>
          <a:bodyPr lIns="0" tIns="0" rIns="0" bIns="0" rtlCol="0" anchor="t">
            <a:spAutoFit/>
          </a:bodyPr>
          <a:lstStyle/>
          <a:p>
            <a:pPr algn="ctr">
              <a:lnSpc>
                <a:spcPts val="2269"/>
              </a:lnSpc>
              <a:spcBef>
                <a:spcPct val="0"/>
              </a:spcBef>
            </a:pPr>
            <a:r>
              <a:rPr lang="en-US" sz="2269">
                <a:solidFill>
                  <a:srgbClr val="000000"/>
                </a:solidFill>
                <a:latin typeface="Muli"/>
              </a:rPr>
              <a:t>10 h</a:t>
            </a:r>
          </a:p>
        </p:txBody>
      </p:sp>
      <p:sp>
        <p:nvSpPr>
          <p:cNvPr id="39" name="Freeform 39"/>
          <p:cNvSpPr/>
          <p:nvPr/>
        </p:nvSpPr>
        <p:spPr>
          <a:xfrm rot="-1544462">
            <a:off x="14300892" y="6419590"/>
            <a:ext cx="468182" cy="578896"/>
          </a:xfrm>
          <a:custGeom>
            <a:avLst/>
            <a:gdLst/>
            <a:ahLst/>
            <a:cxnLst/>
            <a:rect l="l" t="t" r="r" b="b"/>
            <a:pathLst>
              <a:path w="468182" h="578896">
                <a:moveTo>
                  <a:pt x="0" y="0"/>
                </a:moveTo>
                <a:lnTo>
                  <a:pt x="468181" y="0"/>
                </a:lnTo>
                <a:lnTo>
                  <a:pt x="468181" y="578896"/>
                </a:lnTo>
                <a:lnTo>
                  <a:pt x="0" y="5788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0" name="Freeform 40"/>
          <p:cNvSpPr/>
          <p:nvPr/>
        </p:nvSpPr>
        <p:spPr>
          <a:xfrm rot="-1463794">
            <a:off x="12965270" y="7908694"/>
            <a:ext cx="1645769" cy="493731"/>
          </a:xfrm>
          <a:custGeom>
            <a:avLst/>
            <a:gdLst/>
            <a:ahLst/>
            <a:cxnLst/>
            <a:rect l="l" t="t" r="r" b="b"/>
            <a:pathLst>
              <a:path w="1645769" h="493731">
                <a:moveTo>
                  <a:pt x="0" y="0"/>
                </a:moveTo>
                <a:lnTo>
                  <a:pt x="1645770" y="0"/>
                </a:lnTo>
                <a:lnTo>
                  <a:pt x="1645770" y="493731"/>
                </a:lnTo>
                <a:lnTo>
                  <a:pt x="0" y="4937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1" name="Freeform 41"/>
          <p:cNvSpPr/>
          <p:nvPr/>
        </p:nvSpPr>
        <p:spPr>
          <a:xfrm rot="-1544462">
            <a:off x="13023172" y="7981914"/>
            <a:ext cx="468182" cy="578896"/>
          </a:xfrm>
          <a:custGeom>
            <a:avLst/>
            <a:gdLst/>
            <a:ahLst/>
            <a:cxnLst/>
            <a:rect l="l" t="t" r="r" b="b"/>
            <a:pathLst>
              <a:path w="468182" h="578896">
                <a:moveTo>
                  <a:pt x="0" y="0"/>
                </a:moveTo>
                <a:lnTo>
                  <a:pt x="468182" y="0"/>
                </a:lnTo>
                <a:lnTo>
                  <a:pt x="468182" y="578896"/>
                </a:lnTo>
                <a:lnTo>
                  <a:pt x="0" y="5788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2" name="Freeform 42"/>
          <p:cNvSpPr/>
          <p:nvPr/>
        </p:nvSpPr>
        <p:spPr>
          <a:xfrm>
            <a:off x="3045749" y="6232212"/>
            <a:ext cx="2606439" cy="1343402"/>
          </a:xfrm>
          <a:custGeom>
            <a:avLst/>
            <a:gdLst/>
            <a:ahLst/>
            <a:cxnLst/>
            <a:rect l="l" t="t" r="r" b="b"/>
            <a:pathLst>
              <a:path w="2606439" h="1343402">
                <a:moveTo>
                  <a:pt x="0" y="0"/>
                </a:moveTo>
                <a:lnTo>
                  <a:pt x="2606439" y="0"/>
                </a:lnTo>
                <a:lnTo>
                  <a:pt x="2606439" y="1343402"/>
                </a:lnTo>
                <a:lnTo>
                  <a:pt x="0" y="1343402"/>
                </a:lnTo>
                <a:lnTo>
                  <a:pt x="0" y="0"/>
                </a:lnTo>
                <a:close/>
              </a:path>
            </a:pathLst>
          </a:custGeom>
          <a:blipFill>
            <a:blip r:embed="rId11"/>
            <a:stretch>
              <a:fillRect/>
            </a:stretch>
          </a:blipFill>
        </p:spPr>
      </p:sp>
      <p:sp>
        <p:nvSpPr>
          <p:cNvPr id="43" name="TextBox 43"/>
          <p:cNvSpPr txBox="1"/>
          <p:nvPr/>
        </p:nvSpPr>
        <p:spPr>
          <a:xfrm>
            <a:off x="8266400" y="1937459"/>
            <a:ext cx="1251985" cy="883686"/>
          </a:xfrm>
          <a:prstGeom prst="rect">
            <a:avLst/>
          </a:prstGeom>
        </p:spPr>
        <p:txBody>
          <a:bodyPr lIns="0" tIns="0" rIns="0" bIns="0" rtlCol="0" anchor="t">
            <a:spAutoFit/>
          </a:bodyPr>
          <a:lstStyle/>
          <a:p>
            <a:pPr algn="ctr">
              <a:lnSpc>
                <a:spcPts val="6674"/>
              </a:lnSpc>
            </a:pPr>
            <a:r>
              <a:rPr lang="en-US" sz="6674">
                <a:solidFill>
                  <a:srgbClr val="F7F7F7"/>
                </a:solidFill>
                <a:latin typeface="Muli Heavy"/>
              </a:rPr>
              <a:t>1</a:t>
            </a:r>
          </a:p>
        </p:txBody>
      </p:sp>
      <p:sp>
        <p:nvSpPr>
          <p:cNvPr id="44" name="TextBox 44"/>
          <p:cNvSpPr txBox="1"/>
          <p:nvPr/>
        </p:nvSpPr>
        <p:spPr>
          <a:xfrm>
            <a:off x="10290231" y="3779231"/>
            <a:ext cx="5257491" cy="314101"/>
          </a:xfrm>
          <a:prstGeom prst="rect">
            <a:avLst/>
          </a:prstGeom>
        </p:spPr>
        <p:txBody>
          <a:bodyPr lIns="0" tIns="0" rIns="0" bIns="0" rtlCol="0" anchor="t">
            <a:spAutoFit/>
          </a:bodyPr>
          <a:lstStyle/>
          <a:p>
            <a:pPr algn="ctr">
              <a:lnSpc>
                <a:spcPts val="2407"/>
              </a:lnSpc>
            </a:pPr>
            <a:r>
              <a:rPr lang="en-US" sz="2407">
                <a:solidFill>
                  <a:srgbClr val="000000"/>
                </a:solidFill>
                <a:latin typeface="Muli Bold"/>
              </a:rPr>
              <a:t>HABILITATION - TEST ULTIME</a:t>
            </a:r>
          </a:p>
        </p:txBody>
      </p:sp>
      <p:sp>
        <p:nvSpPr>
          <p:cNvPr id="45" name="TextBox 45"/>
          <p:cNvSpPr txBox="1"/>
          <p:nvPr/>
        </p:nvSpPr>
        <p:spPr>
          <a:xfrm>
            <a:off x="8928157" y="5734056"/>
            <a:ext cx="5943395" cy="332205"/>
          </a:xfrm>
          <a:prstGeom prst="rect">
            <a:avLst/>
          </a:prstGeom>
        </p:spPr>
        <p:txBody>
          <a:bodyPr lIns="0" tIns="0" rIns="0" bIns="0" rtlCol="0" anchor="t">
            <a:spAutoFit/>
          </a:bodyPr>
          <a:lstStyle/>
          <a:p>
            <a:pPr algn="ctr">
              <a:lnSpc>
                <a:spcPts val="2581"/>
              </a:lnSpc>
            </a:pPr>
            <a:r>
              <a:rPr lang="en-US" sz="2581">
                <a:solidFill>
                  <a:srgbClr val="000000"/>
                </a:solidFill>
                <a:latin typeface="Muli Bold"/>
              </a:rPr>
              <a:t>TUILAGE DOMICILE   </a:t>
            </a:r>
          </a:p>
        </p:txBody>
      </p:sp>
      <p:sp>
        <p:nvSpPr>
          <p:cNvPr id="46" name="TextBox 46"/>
          <p:cNvSpPr txBox="1"/>
          <p:nvPr/>
        </p:nvSpPr>
        <p:spPr>
          <a:xfrm>
            <a:off x="10653024" y="6158508"/>
            <a:ext cx="3381809" cy="314248"/>
          </a:xfrm>
          <a:prstGeom prst="rect">
            <a:avLst/>
          </a:prstGeom>
        </p:spPr>
        <p:txBody>
          <a:bodyPr lIns="0" tIns="0" rIns="0" bIns="0" rtlCol="0" anchor="t">
            <a:spAutoFit/>
          </a:bodyPr>
          <a:lstStyle/>
          <a:p>
            <a:pPr algn="ctr">
              <a:lnSpc>
                <a:spcPts val="2581"/>
              </a:lnSpc>
            </a:pPr>
            <a:r>
              <a:rPr lang="en-US" sz="2151">
                <a:solidFill>
                  <a:srgbClr val="F7F7F7"/>
                </a:solidFill>
                <a:latin typeface="Muli Bold"/>
              </a:rPr>
              <a:t>IDE expert(e) HAD VdL</a:t>
            </a:r>
          </a:p>
        </p:txBody>
      </p:sp>
      <p:sp>
        <p:nvSpPr>
          <p:cNvPr id="47" name="TextBox 47"/>
          <p:cNvSpPr txBox="1"/>
          <p:nvPr/>
        </p:nvSpPr>
        <p:spPr>
          <a:xfrm>
            <a:off x="8637741" y="5607538"/>
            <a:ext cx="1291576" cy="906323"/>
          </a:xfrm>
          <a:prstGeom prst="rect">
            <a:avLst/>
          </a:prstGeom>
        </p:spPr>
        <p:txBody>
          <a:bodyPr lIns="0" tIns="0" rIns="0" bIns="0" rtlCol="0" anchor="t">
            <a:spAutoFit/>
          </a:bodyPr>
          <a:lstStyle/>
          <a:p>
            <a:pPr algn="ctr">
              <a:lnSpc>
                <a:spcPts val="6885"/>
              </a:lnSpc>
            </a:pPr>
            <a:r>
              <a:rPr lang="en-US" sz="6885">
                <a:solidFill>
                  <a:srgbClr val="F7F7F7"/>
                </a:solidFill>
                <a:latin typeface="Muli Heavy"/>
              </a:rPr>
              <a:t>3</a:t>
            </a:r>
          </a:p>
        </p:txBody>
      </p:sp>
      <p:sp>
        <p:nvSpPr>
          <p:cNvPr id="48" name="TextBox 48"/>
          <p:cNvSpPr txBox="1"/>
          <p:nvPr/>
        </p:nvSpPr>
        <p:spPr>
          <a:xfrm>
            <a:off x="7144693" y="9067966"/>
            <a:ext cx="4928552" cy="280642"/>
          </a:xfrm>
          <a:prstGeom prst="rect">
            <a:avLst/>
          </a:prstGeom>
        </p:spPr>
        <p:txBody>
          <a:bodyPr lIns="0" tIns="0" rIns="0" bIns="0" rtlCol="0" anchor="t">
            <a:spAutoFit/>
          </a:bodyPr>
          <a:lstStyle/>
          <a:p>
            <a:pPr algn="ctr">
              <a:lnSpc>
                <a:spcPts val="2119"/>
              </a:lnSpc>
            </a:pPr>
            <a:r>
              <a:rPr lang="en-US" sz="2119">
                <a:solidFill>
                  <a:srgbClr val="000000"/>
                </a:solidFill>
                <a:latin typeface="Muli Bold"/>
              </a:rPr>
              <a:t>1ÈRE TRANSFUSION SEUL(E)</a:t>
            </a:r>
          </a:p>
        </p:txBody>
      </p:sp>
      <p:sp>
        <p:nvSpPr>
          <p:cNvPr id="49" name="TextBox 49"/>
          <p:cNvSpPr txBox="1"/>
          <p:nvPr/>
        </p:nvSpPr>
        <p:spPr>
          <a:xfrm>
            <a:off x="7981602" y="9446911"/>
            <a:ext cx="2879609" cy="287057"/>
          </a:xfrm>
          <a:prstGeom prst="rect">
            <a:avLst/>
          </a:prstGeom>
        </p:spPr>
        <p:txBody>
          <a:bodyPr lIns="0" tIns="0" rIns="0" bIns="0" rtlCol="0" anchor="t">
            <a:spAutoFit/>
          </a:bodyPr>
          <a:lstStyle/>
          <a:p>
            <a:pPr algn="ctr">
              <a:lnSpc>
                <a:spcPts val="2225"/>
              </a:lnSpc>
            </a:pPr>
            <a:r>
              <a:rPr lang="en-US" sz="1854">
                <a:solidFill>
                  <a:srgbClr val="F7F7F7"/>
                </a:solidFill>
                <a:latin typeface="Muli Bold"/>
              </a:rPr>
              <a:t>IDE expert(e) joignable</a:t>
            </a:r>
          </a:p>
        </p:txBody>
      </p:sp>
      <p:sp>
        <p:nvSpPr>
          <p:cNvPr id="50" name="TextBox 50"/>
          <p:cNvSpPr txBox="1"/>
          <p:nvPr/>
        </p:nvSpPr>
        <p:spPr>
          <a:xfrm>
            <a:off x="7973264" y="7394730"/>
            <a:ext cx="1291576" cy="906323"/>
          </a:xfrm>
          <a:prstGeom prst="rect">
            <a:avLst/>
          </a:prstGeom>
        </p:spPr>
        <p:txBody>
          <a:bodyPr lIns="0" tIns="0" rIns="0" bIns="0" rtlCol="0" anchor="t">
            <a:spAutoFit/>
          </a:bodyPr>
          <a:lstStyle/>
          <a:p>
            <a:pPr algn="ctr">
              <a:lnSpc>
                <a:spcPts val="6885"/>
              </a:lnSpc>
            </a:pPr>
            <a:r>
              <a:rPr lang="en-US" sz="6885">
                <a:solidFill>
                  <a:srgbClr val="F7F7F7"/>
                </a:solidFill>
                <a:latin typeface="Muli Heavy"/>
              </a:rPr>
              <a:t>4</a:t>
            </a:r>
          </a:p>
        </p:txBody>
      </p:sp>
      <p:sp>
        <p:nvSpPr>
          <p:cNvPr id="51" name="TextBox 51"/>
          <p:cNvSpPr txBox="1"/>
          <p:nvPr/>
        </p:nvSpPr>
        <p:spPr>
          <a:xfrm>
            <a:off x="6441156" y="8930768"/>
            <a:ext cx="1192523" cy="854432"/>
          </a:xfrm>
          <a:prstGeom prst="rect">
            <a:avLst/>
          </a:prstGeom>
        </p:spPr>
        <p:txBody>
          <a:bodyPr lIns="0" tIns="0" rIns="0" bIns="0" rtlCol="0" anchor="t">
            <a:spAutoFit/>
          </a:bodyPr>
          <a:lstStyle/>
          <a:p>
            <a:pPr algn="ctr">
              <a:lnSpc>
                <a:spcPts val="6357"/>
              </a:lnSpc>
            </a:pPr>
            <a:r>
              <a:rPr lang="en-US" sz="6357">
                <a:solidFill>
                  <a:srgbClr val="F7F7F7"/>
                </a:solidFill>
                <a:latin typeface="Muli Heavy"/>
              </a:rPr>
              <a:t>5</a:t>
            </a:r>
          </a:p>
        </p:txBody>
      </p:sp>
      <p:sp>
        <p:nvSpPr>
          <p:cNvPr id="52" name="TextBox 52"/>
          <p:cNvSpPr txBox="1"/>
          <p:nvPr/>
        </p:nvSpPr>
        <p:spPr>
          <a:xfrm>
            <a:off x="3463404" y="5815673"/>
            <a:ext cx="2805503" cy="265140"/>
          </a:xfrm>
          <a:prstGeom prst="rect">
            <a:avLst/>
          </a:prstGeom>
        </p:spPr>
        <p:txBody>
          <a:bodyPr lIns="0" tIns="0" rIns="0" bIns="0" rtlCol="0" anchor="t">
            <a:spAutoFit/>
          </a:bodyPr>
          <a:lstStyle/>
          <a:p>
            <a:pPr algn="ctr">
              <a:lnSpc>
                <a:spcPts val="2185"/>
              </a:lnSpc>
            </a:pPr>
            <a:endParaRPr/>
          </a:p>
        </p:txBody>
      </p:sp>
      <p:sp>
        <p:nvSpPr>
          <p:cNvPr id="53" name="TextBox 53"/>
          <p:cNvSpPr txBox="1"/>
          <p:nvPr/>
        </p:nvSpPr>
        <p:spPr>
          <a:xfrm rot="-1566319">
            <a:off x="14766329" y="2496740"/>
            <a:ext cx="752308" cy="306469"/>
          </a:xfrm>
          <a:prstGeom prst="rect">
            <a:avLst/>
          </a:prstGeom>
        </p:spPr>
        <p:txBody>
          <a:bodyPr lIns="0" tIns="0" rIns="0" bIns="0" rtlCol="0" anchor="t">
            <a:spAutoFit/>
          </a:bodyPr>
          <a:lstStyle/>
          <a:p>
            <a:pPr algn="ctr">
              <a:lnSpc>
                <a:spcPts val="2269"/>
              </a:lnSpc>
              <a:spcBef>
                <a:spcPct val="0"/>
              </a:spcBef>
            </a:pPr>
            <a:r>
              <a:rPr lang="en-US" sz="2269">
                <a:solidFill>
                  <a:srgbClr val="000000"/>
                </a:solidFill>
                <a:latin typeface="Muli"/>
              </a:rPr>
              <a:t>2h</a:t>
            </a:r>
          </a:p>
        </p:txBody>
      </p:sp>
      <p:sp>
        <p:nvSpPr>
          <p:cNvPr id="54" name="TextBox 54"/>
          <p:cNvSpPr txBox="1"/>
          <p:nvPr/>
        </p:nvSpPr>
        <p:spPr>
          <a:xfrm rot="-1707654">
            <a:off x="10663073" y="4496532"/>
            <a:ext cx="926763" cy="307785"/>
          </a:xfrm>
          <a:prstGeom prst="rect">
            <a:avLst/>
          </a:prstGeom>
        </p:spPr>
        <p:txBody>
          <a:bodyPr lIns="0" tIns="0" rIns="0" bIns="0" rtlCol="0" anchor="t">
            <a:spAutoFit/>
          </a:bodyPr>
          <a:lstStyle/>
          <a:p>
            <a:pPr algn="ctr">
              <a:lnSpc>
                <a:spcPts val="2269"/>
              </a:lnSpc>
              <a:spcBef>
                <a:spcPct val="0"/>
              </a:spcBef>
            </a:pPr>
            <a:r>
              <a:rPr lang="en-US" sz="2269">
                <a:solidFill>
                  <a:srgbClr val="000000"/>
                </a:solidFill>
                <a:latin typeface="Muli"/>
              </a:rPr>
              <a:t>30 min</a:t>
            </a:r>
          </a:p>
        </p:txBody>
      </p:sp>
      <p:sp>
        <p:nvSpPr>
          <p:cNvPr id="55" name="TextBox 55"/>
          <p:cNvSpPr txBox="1"/>
          <p:nvPr/>
        </p:nvSpPr>
        <p:spPr>
          <a:xfrm rot="-1566319">
            <a:off x="13498665" y="7962477"/>
            <a:ext cx="752308" cy="307785"/>
          </a:xfrm>
          <a:prstGeom prst="rect">
            <a:avLst/>
          </a:prstGeom>
        </p:spPr>
        <p:txBody>
          <a:bodyPr lIns="0" tIns="0" rIns="0" bIns="0" rtlCol="0" anchor="t">
            <a:spAutoFit/>
          </a:bodyPr>
          <a:lstStyle/>
          <a:p>
            <a:pPr algn="ctr">
              <a:lnSpc>
                <a:spcPts val="2269"/>
              </a:lnSpc>
              <a:spcBef>
                <a:spcPct val="0"/>
              </a:spcBef>
            </a:pPr>
            <a:r>
              <a:rPr lang="en-US" sz="2269">
                <a:solidFill>
                  <a:srgbClr val="000000"/>
                </a:solidFill>
                <a:latin typeface="Muli"/>
              </a:rPr>
              <a:t>2h</a:t>
            </a:r>
          </a:p>
        </p:txBody>
      </p:sp>
      <p:grpSp>
        <p:nvGrpSpPr>
          <p:cNvPr id="56" name="Group 56"/>
          <p:cNvGrpSpPr/>
          <p:nvPr/>
        </p:nvGrpSpPr>
        <p:grpSpPr>
          <a:xfrm>
            <a:off x="3218118" y="4387556"/>
            <a:ext cx="3443427" cy="1961522"/>
            <a:chOff x="0" y="0"/>
            <a:chExt cx="4591236" cy="2615363"/>
          </a:xfrm>
        </p:grpSpPr>
        <p:sp>
          <p:nvSpPr>
            <p:cNvPr id="57" name="TextBox 57"/>
            <p:cNvSpPr txBox="1"/>
            <p:nvPr/>
          </p:nvSpPr>
          <p:spPr>
            <a:xfrm>
              <a:off x="0" y="66675"/>
              <a:ext cx="4591236" cy="1917372"/>
            </a:xfrm>
            <a:prstGeom prst="rect">
              <a:avLst/>
            </a:prstGeom>
          </p:spPr>
          <p:txBody>
            <a:bodyPr lIns="0" tIns="0" rIns="0" bIns="0" rtlCol="0" anchor="t">
              <a:spAutoFit/>
            </a:bodyPr>
            <a:lstStyle/>
            <a:p>
              <a:pPr algn="ctr">
                <a:lnSpc>
                  <a:spcPts val="3717"/>
                </a:lnSpc>
              </a:pPr>
              <a:r>
                <a:rPr lang="en-US" sz="3717">
                  <a:solidFill>
                    <a:srgbClr val="F7F7F7"/>
                  </a:solidFill>
                  <a:latin typeface="Muli Bold"/>
                </a:rPr>
                <a:t>NOUVEAUX IDE TRANSFUSION</a:t>
              </a:r>
            </a:p>
          </p:txBody>
        </p:sp>
        <p:sp>
          <p:nvSpPr>
            <p:cNvPr id="58" name="TextBox 58"/>
            <p:cNvSpPr txBox="1"/>
            <p:nvPr/>
          </p:nvSpPr>
          <p:spPr>
            <a:xfrm>
              <a:off x="239651" y="2212795"/>
              <a:ext cx="4111934" cy="402568"/>
            </a:xfrm>
            <a:prstGeom prst="rect">
              <a:avLst/>
            </a:prstGeom>
          </p:spPr>
          <p:txBody>
            <a:bodyPr lIns="0" tIns="0" rIns="0" bIns="0" rtlCol="0" anchor="t">
              <a:spAutoFit/>
            </a:bodyPr>
            <a:lstStyle/>
            <a:p>
              <a:pPr algn="ctr">
                <a:lnSpc>
                  <a:spcPts val="2402"/>
                </a:lnSpc>
              </a:pPr>
              <a:endParaRPr/>
            </a:p>
          </p:txBody>
        </p:sp>
      </p:grpSp>
      <p:sp>
        <p:nvSpPr>
          <p:cNvPr id="59" name="TextBox 59"/>
          <p:cNvSpPr txBox="1"/>
          <p:nvPr/>
        </p:nvSpPr>
        <p:spPr>
          <a:xfrm>
            <a:off x="9480432" y="1881596"/>
            <a:ext cx="5679463" cy="595784"/>
          </a:xfrm>
          <a:prstGeom prst="rect">
            <a:avLst/>
          </a:prstGeom>
        </p:spPr>
        <p:txBody>
          <a:bodyPr lIns="0" tIns="0" rIns="0" bIns="0" rtlCol="0" anchor="t">
            <a:spAutoFit/>
          </a:bodyPr>
          <a:lstStyle/>
          <a:p>
            <a:pPr algn="ctr">
              <a:lnSpc>
                <a:spcPts val="2363"/>
              </a:lnSpc>
            </a:pPr>
            <a:r>
              <a:rPr lang="en-US" sz="2363">
                <a:solidFill>
                  <a:srgbClr val="000000"/>
                </a:solidFill>
                <a:latin typeface="Muli Bold"/>
              </a:rPr>
              <a:t>FORMATION THÉORIQUE / PRATIQUE - ACTE TRANSFUSIONNEL</a:t>
            </a:r>
          </a:p>
        </p:txBody>
      </p:sp>
      <p:sp>
        <p:nvSpPr>
          <p:cNvPr id="60" name="TextBox 60"/>
          <p:cNvSpPr txBox="1"/>
          <p:nvPr/>
        </p:nvSpPr>
        <p:spPr>
          <a:xfrm>
            <a:off x="9968165" y="2504706"/>
            <a:ext cx="3923112" cy="314248"/>
          </a:xfrm>
          <a:prstGeom prst="rect">
            <a:avLst/>
          </a:prstGeom>
        </p:spPr>
        <p:txBody>
          <a:bodyPr lIns="0" tIns="0" rIns="0" bIns="0" rtlCol="0" anchor="t">
            <a:spAutoFit/>
          </a:bodyPr>
          <a:lstStyle/>
          <a:p>
            <a:pPr algn="ctr">
              <a:lnSpc>
                <a:spcPts val="2513"/>
              </a:lnSpc>
            </a:pPr>
            <a:r>
              <a:rPr lang="en-US" sz="2094">
                <a:solidFill>
                  <a:srgbClr val="F7F7F7"/>
                </a:solidFill>
                <a:latin typeface="Muli"/>
              </a:rPr>
              <a:t>IDE référent(e)- HAD VdL</a:t>
            </a:r>
          </a:p>
        </p:txBody>
      </p:sp>
      <p:sp>
        <p:nvSpPr>
          <p:cNvPr id="61" name="TextBox 61"/>
          <p:cNvSpPr txBox="1"/>
          <p:nvPr/>
        </p:nvSpPr>
        <p:spPr>
          <a:xfrm>
            <a:off x="11315905" y="5803784"/>
            <a:ext cx="5943395" cy="185478"/>
          </a:xfrm>
          <a:prstGeom prst="rect">
            <a:avLst/>
          </a:prstGeom>
        </p:spPr>
        <p:txBody>
          <a:bodyPr lIns="0" tIns="0" rIns="0" bIns="0" rtlCol="0" anchor="t">
            <a:spAutoFit/>
          </a:bodyPr>
          <a:lstStyle/>
          <a:p>
            <a:pPr algn="ctr">
              <a:lnSpc>
                <a:spcPts val="1434"/>
              </a:lnSpc>
            </a:pPr>
            <a:r>
              <a:rPr lang="en-US" sz="1434">
                <a:solidFill>
                  <a:srgbClr val="000000"/>
                </a:solidFill>
                <a:latin typeface="Muli Bold"/>
              </a:rPr>
              <a:t>2 TRANSFUSIONS</a:t>
            </a:r>
          </a:p>
        </p:txBody>
      </p:sp>
      <p:sp>
        <p:nvSpPr>
          <p:cNvPr id="62" name="TextBox 62"/>
          <p:cNvSpPr txBox="1"/>
          <p:nvPr/>
        </p:nvSpPr>
        <p:spPr>
          <a:xfrm>
            <a:off x="10138466" y="7908971"/>
            <a:ext cx="3118796" cy="341574"/>
          </a:xfrm>
          <a:prstGeom prst="rect">
            <a:avLst/>
          </a:prstGeom>
        </p:spPr>
        <p:txBody>
          <a:bodyPr lIns="0" tIns="0" rIns="0" bIns="0" rtlCol="0" anchor="t">
            <a:spAutoFit/>
          </a:bodyPr>
          <a:lstStyle/>
          <a:p>
            <a:pPr algn="ctr">
              <a:lnSpc>
                <a:spcPts val="2754"/>
              </a:lnSpc>
            </a:pPr>
            <a:r>
              <a:rPr lang="en-US" sz="2295">
                <a:solidFill>
                  <a:srgbClr val="F7F7F7"/>
                </a:solidFill>
                <a:latin typeface="Muli Bold"/>
              </a:rPr>
              <a:t>EFS Tours</a:t>
            </a:r>
          </a:p>
        </p:txBody>
      </p:sp>
      <p:sp>
        <p:nvSpPr>
          <p:cNvPr id="63" name="TextBox 63"/>
          <p:cNvSpPr txBox="1"/>
          <p:nvPr/>
        </p:nvSpPr>
        <p:spPr>
          <a:xfrm>
            <a:off x="4171981" y="502519"/>
            <a:ext cx="15455747"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UN PARCOURS DE </a:t>
            </a:r>
            <a:r>
              <a:rPr lang="en-US" sz="4999">
                <a:solidFill>
                  <a:srgbClr val="C60463"/>
                </a:solidFill>
                <a:latin typeface="Decalotype Bold"/>
              </a:rPr>
              <a:t>FORMATION INTERNALISÉ</a:t>
            </a:r>
          </a:p>
        </p:txBody>
      </p:sp>
      <p:grpSp>
        <p:nvGrpSpPr>
          <p:cNvPr id="64" name="Group 64"/>
          <p:cNvGrpSpPr/>
          <p:nvPr/>
        </p:nvGrpSpPr>
        <p:grpSpPr>
          <a:xfrm rot="5400000">
            <a:off x="-1287482" y="-382953"/>
            <a:ext cx="4716515" cy="5154662"/>
            <a:chOff x="0" y="0"/>
            <a:chExt cx="6869494" cy="7507644"/>
          </a:xfrm>
        </p:grpSpPr>
        <p:sp>
          <p:nvSpPr>
            <p:cNvPr id="65" name="Freeform 65"/>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66" name="Group 66"/>
          <p:cNvGrpSpPr/>
          <p:nvPr/>
        </p:nvGrpSpPr>
        <p:grpSpPr>
          <a:xfrm>
            <a:off x="-2673032" y="3203194"/>
            <a:ext cx="5860575" cy="7553877"/>
            <a:chOff x="0" y="0"/>
            <a:chExt cx="8943056" cy="11526982"/>
          </a:xfrm>
        </p:grpSpPr>
        <p:sp>
          <p:nvSpPr>
            <p:cNvPr id="67" name="Freeform 67"/>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sp>
        <p:nvSpPr>
          <p:cNvPr id="68" name="TextBox 68"/>
          <p:cNvSpPr txBox="1"/>
          <p:nvPr/>
        </p:nvSpPr>
        <p:spPr>
          <a:xfrm>
            <a:off x="1183665" y="1982127"/>
            <a:ext cx="5257491" cy="412296"/>
          </a:xfrm>
          <a:prstGeom prst="rect">
            <a:avLst/>
          </a:prstGeom>
        </p:spPr>
        <p:txBody>
          <a:bodyPr lIns="0" tIns="0" rIns="0" bIns="0" rtlCol="0" anchor="t">
            <a:spAutoFit/>
          </a:bodyPr>
          <a:lstStyle/>
          <a:p>
            <a:pPr algn="ctr">
              <a:lnSpc>
                <a:spcPts val="3107"/>
              </a:lnSpc>
            </a:pPr>
            <a:r>
              <a:rPr lang="en-US" sz="3107">
                <a:solidFill>
                  <a:srgbClr val="000000"/>
                </a:solidFill>
                <a:latin typeface="Muli Bold"/>
              </a:rPr>
              <a:t>DEPUIS JANVIER 2023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3" name="Group 3"/>
          <p:cNvGrpSpPr/>
          <p:nvPr/>
        </p:nvGrpSpPr>
        <p:grpSpPr>
          <a:xfrm>
            <a:off x="17117759" y="6571046"/>
            <a:ext cx="6783904" cy="6857653"/>
            <a:chOff x="0" y="0"/>
            <a:chExt cx="2120684" cy="1913890"/>
          </a:xfrm>
        </p:grpSpPr>
        <p:sp>
          <p:nvSpPr>
            <p:cNvPr id="4" name="Freeform 4"/>
            <p:cNvSpPr/>
            <p:nvPr/>
          </p:nvSpPr>
          <p:spPr>
            <a:xfrm>
              <a:off x="0" y="0"/>
              <a:ext cx="2120684" cy="1913890"/>
            </a:xfrm>
            <a:custGeom>
              <a:avLst/>
              <a:gdLst/>
              <a:ahLst/>
              <a:cxnLst/>
              <a:rect l="l" t="t" r="r" b="b"/>
              <a:pathLst>
                <a:path w="2120684" h="1913890">
                  <a:moveTo>
                    <a:pt x="0" y="0"/>
                  </a:moveTo>
                  <a:lnTo>
                    <a:pt x="2120684" y="0"/>
                  </a:lnTo>
                  <a:lnTo>
                    <a:pt x="2120684" y="1913890"/>
                  </a:lnTo>
                  <a:lnTo>
                    <a:pt x="0" y="1913890"/>
                  </a:lnTo>
                  <a:close/>
                </a:path>
              </a:pathLst>
            </a:custGeom>
            <a:solidFill>
              <a:srgbClr val="F7F7F7"/>
            </a:solidFill>
          </p:spPr>
        </p:sp>
      </p:grpSp>
      <p:grpSp>
        <p:nvGrpSpPr>
          <p:cNvPr id="5" name="Group 5"/>
          <p:cNvGrpSpPr/>
          <p:nvPr/>
        </p:nvGrpSpPr>
        <p:grpSpPr>
          <a:xfrm rot="5400000">
            <a:off x="-453618" y="-1380463"/>
            <a:ext cx="4716515" cy="5154662"/>
            <a:chOff x="0" y="0"/>
            <a:chExt cx="6869494" cy="7507644"/>
          </a:xfrm>
        </p:grpSpPr>
        <p:sp>
          <p:nvSpPr>
            <p:cNvPr id="6" name="Freeform 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8" name="Group 8"/>
          <p:cNvGrpSpPr/>
          <p:nvPr/>
        </p:nvGrpSpPr>
        <p:grpSpPr>
          <a:xfrm>
            <a:off x="-2630126" y="1834702"/>
            <a:ext cx="7898932" cy="10287000"/>
            <a:chOff x="0" y="0"/>
            <a:chExt cx="8851059" cy="11526982"/>
          </a:xfrm>
        </p:grpSpPr>
        <p:sp>
          <p:nvSpPr>
            <p:cNvPr id="9" name="Freeform 9"/>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11" name="Freeform 11"/>
          <p:cNvSpPr/>
          <p:nvPr/>
        </p:nvSpPr>
        <p:spPr>
          <a:xfrm>
            <a:off x="14649296" y="9113120"/>
            <a:ext cx="2382060" cy="886752"/>
          </a:xfrm>
          <a:custGeom>
            <a:avLst/>
            <a:gdLst/>
            <a:ahLst/>
            <a:cxnLst/>
            <a:rect l="l" t="t" r="r" b="b"/>
            <a:pathLst>
              <a:path w="2382060" h="886752">
                <a:moveTo>
                  <a:pt x="0" y="0"/>
                </a:moveTo>
                <a:lnTo>
                  <a:pt x="2382060" y="0"/>
                </a:lnTo>
                <a:lnTo>
                  <a:pt x="2382060" y="886753"/>
                </a:lnTo>
                <a:lnTo>
                  <a:pt x="0" y="886753"/>
                </a:lnTo>
                <a:lnTo>
                  <a:pt x="0" y="0"/>
                </a:lnTo>
                <a:close/>
              </a:path>
            </a:pathLst>
          </a:custGeom>
          <a:blipFill>
            <a:blip r:embed="rId2"/>
            <a:stretch>
              <a:fillRect/>
            </a:stretch>
          </a:blipFill>
        </p:spPr>
      </p:sp>
      <p:sp>
        <p:nvSpPr>
          <p:cNvPr id="12" name="Freeform 12"/>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4174628" y="319488"/>
            <a:ext cx="15455747" cy="936154"/>
          </a:xfrm>
          <a:prstGeom prst="rect">
            <a:avLst/>
          </a:prstGeom>
        </p:spPr>
        <p:txBody>
          <a:bodyPr lIns="0" tIns="0" rIns="0" bIns="0" rtlCol="0" anchor="t">
            <a:spAutoFit/>
          </a:bodyPr>
          <a:lstStyle/>
          <a:p>
            <a:pPr algn="just">
              <a:lnSpc>
                <a:spcPts val="7279"/>
              </a:lnSpc>
            </a:pPr>
            <a:r>
              <a:rPr lang="en-US" sz="5199" dirty="0" smtClean="0">
                <a:solidFill>
                  <a:srgbClr val="A59891"/>
                </a:solidFill>
                <a:latin typeface="Decalotype Bold"/>
              </a:rPr>
              <a:t>Le </a:t>
            </a:r>
            <a:r>
              <a:rPr lang="en-US" sz="5199" dirty="0" err="1" smtClean="0">
                <a:solidFill>
                  <a:srgbClr val="A59891"/>
                </a:solidFill>
                <a:latin typeface="Decalotype Bold"/>
              </a:rPr>
              <a:t>suivi</a:t>
            </a:r>
            <a:r>
              <a:rPr lang="en-US" sz="5199" dirty="0" smtClean="0">
                <a:solidFill>
                  <a:srgbClr val="A59891"/>
                </a:solidFill>
                <a:latin typeface="Decalotype Bold"/>
              </a:rPr>
              <a:t> des </a:t>
            </a:r>
            <a:r>
              <a:rPr lang="en-US" sz="5199" dirty="0" err="1" smtClean="0">
                <a:solidFill>
                  <a:srgbClr val="A59891"/>
                </a:solidFill>
                <a:latin typeface="Decalotype Bold"/>
              </a:rPr>
              <a:t>compétences</a:t>
            </a:r>
            <a:endParaRPr lang="en-US" sz="5199" dirty="0">
              <a:solidFill>
                <a:srgbClr val="A59891"/>
              </a:solidFill>
              <a:latin typeface="Decalotype Bold"/>
            </a:endParaRPr>
          </a:p>
        </p:txBody>
      </p:sp>
      <p:sp>
        <p:nvSpPr>
          <p:cNvPr id="7" name="ZoneTexte 6"/>
          <p:cNvSpPr txBox="1"/>
          <p:nvPr/>
        </p:nvSpPr>
        <p:spPr>
          <a:xfrm>
            <a:off x="996887" y="1433660"/>
            <a:ext cx="13182600" cy="7355860"/>
          </a:xfrm>
          <a:prstGeom prst="rect">
            <a:avLst/>
          </a:prstGeom>
          <a:noFill/>
        </p:spPr>
        <p:txBody>
          <a:bodyPr wrap="square" rtlCol="0">
            <a:spAutoFit/>
          </a:bodyPr>
          <a:lstStyle/>
          <a:p>
            <a:endParaRPr lang="fr-FR" sz="3200" dirty="0" smtClean="0"/>
          </a:p>
          <a:p>
            <a:r>
              <a:rPr lang="fr-FR" sz="4000" dirty="0" smtClean="0"/>
              <a:t>16 </a:t>
            </a:r>
            <a:r>
              <a:rPr lang="fr-FR" sz="4000" dirty="0" err="1" smtClean="0"/>
              <a:t>IDEs</a:t>
            </a:r>
            <a:r>
              <a:rPr lang="fr-FR" sz="4000" dirty="0" smtClean="0"/>
              <a:t> formés en Interne à l’HAD Val de Loire</a:t>
            </a:r>
          </a:p>
          <a:p>
            <a:endParaRPr lang="fr-FR" sz="4000" dirty="0"/>
          </a:p>
          <a:p>
            <a:r>
              <a:rPr lang="fr-FR" sz="4000" dirty="0" smtClean="0"/>
              <a:t>Blood Quizz </a:t>
            </a:r>
            <a:r>
              <a:rPr lang="fr-FR" sz="4000" dirty="0"/>
              <a:t>(</a:t>
            </a:r>
            <a:r>
              <a:rPr lang="fr-FR" sz="4000" dirty="0" smtClean="0"/>
              <a:t>SFVTT): 100 % de l’équipe dédiée transfusion.</a:t>
            </a:r>
          </a:p>
          <a:p>
            <a:r>
              <a:rPr lang="fr-FR" sz="4000" dirty="0" err="1" smtClean="0"/>
              <a:t>Obj</a:t>
            </a:r>
            <a:r>
              <a:rPr lang="fr-FR" sz="4000" dirty="0" smtClean="0"/>
              <a:t> : 100% des médecins d’HAD</a:t>
            </a:r>
          </a:p>
          <a:p>
            <a:r>
              <a:rPr lang="fr-FR" sz="4000" dirty="0" err="1" smtClean="0"/>
              <a:t>Obj</a:t>
            </a:r>
            <a:r>
              <a:rPr lang="fr-FR" sz="4000" dirty="0" smtClean="0"/>
              <a:t> secondaire : déployer à l’ensemble des professionnels soignants de l’HAD</a:t>
            </a:r>
          </a:p>
          <a:p>
            <a:endParaRPr lang="fr-FR" sz="4000" dirty="0"/>
          </a:p>
          <a:p>
            <a:r>
              <a:rPr lang="fr-FR" sz="4000" dirty="0"/>
              <a:t>La Gazette </a:t>
            </a:r>
            <a:r>
              <a:rPr lang="fr-FR" sz="4000" dirty="0" smtClean="0"/>
              <a:t>Transfusion : hebdomadaire (lundi)</a:t>
            </a:r>
          </a:p>
          <a:p>
            <a:endParaRPr lang="fr-FR" sz="4000" dirty="0"/>
          </a:p>
          <a:p>
            <a:r>
              <a:rPr lang="fr-FR" sz="4000" dirty="0" smtClean="0"/>
              <a:t>CSTH </a:t>
            </a:r>
            <a:r>
              <a:rPr lang="fr-FR" sz="4000" dirty="0" smtClean="0"/>
              <a:t>(une </a:t>
            </a:r>
            <a:r>
              <a:rPr lang="fr-FR" sz="4000" dirty="0" smtClean="0"/>
              <a:t>fois par an) : dernier CSTH le 23 février 2024</a:t>
            </a:r>
          </a:p>
          <a:p>
            <a:r>
              <a:rPr lang="fr-FR" sz="4000" dirty="0" smtClean="0"/>
              <a:t>4 fois par an lors des CME</a:t>
            </a:r>
            <a:endParaRPr lang="fr-FR" sz="4000" dirty="0"/>
          </a:p>
        </p:txBody>
      </p:sp>
      <p:pic>
        <p:nvPicPr>
          <p:cNvPr id="1026" name="image_0" descr="29fdcd51-2843-4a25-b7de-057329e93fd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701" t="7452"/>
          <a:stretch/>
        </p:blipFill>
        <p:spPr bwMode="auto">
          <a:xfrm>
            <a:off x="13392652" y="1784359"/>
            <a:ext cx="4895348" cy="700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145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0B6F"/>
        </a:solidFill>
        <a:effectLst/>
      </p:bgPr>
    </p:bg>
    <p:spTree>
      <p:nvGrpSpPr>
        <p:cNvPr id="1" name=""/>
        <p:cNvGrpSpPr/>
        <p:nvPr/>
      </p:nvGrpSpPr>
      <p:grpSpPr>
        <a:xfrm>
          <a:off x="0" y="0"/>
          <a:ext cx="0" cy="0"/>
          <a:chOff x="0" y="0"/>
          <a:chExt cx="0" cy="0"/>
        </a:xfrm>
      </p:grpSpPr>
      <p:grpSp>
        <p:nvGrpSpPr>
          <p:cNvPr id="2" name="Group 2"/>
          <p:cNvGrpSpPr/>
          <p:nvPr/>
        </p:nvGrpSpPr>
        <p:grpSpPr>
          <a:xfrm>
            <a:off x="-2044827" y="1834702"/>
            <a:ext cx="7898932" cy="10287000"/>
            <a:chOff x="0" y="0"/>
            <a:chExt cx="8851059" cy="11526982"/>
          </a:xfrm>
        </p:grpSpPr>
        <p:sp>
          <p:nvSpPr>
            <p:cNvPr id="3" name="Freeform 3"/>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4" name="Freeform 4"/>
          <p:cNvSpPr/>
          <p:nvPr/>
        </p:nvSpPr>
        <p:spPr>
          <a:xfrm>
            <a:off x="4120088" y="2785994"/>
            <a:ext cx="10047824" cy="4998793"/>
          </a:xfrm>
          <a:custGeom>
            <a:avLst/>
            <a:gdLst/>
            <a:ahLst/>
            <a:cxnLst/>
            <a:rect l="l" t="t" r="r" b="b"/>
            <a:pathLst>
              <a:path w="10047824" h="4998793">
                <a:moveTo>
                  <a:pt x="0" y="0"/>
                </a:moveTo>
                <a:lnTo>
                  <a:pt x="10047824" y="0"/>
                </a:lnTo>
                <a:lnTo>
                  <a:pt x="10047824" y="4998793"/>
                </a:lnTo>
                <a:lnTo>
                  <a:pt x="0" y="4998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241422" y="3905190"/>
            <a:ext cx="7344012" cy="2343269"/>
          </a:xfrm>
          <a:prstGeom prst="rect">
            <a:avLst/>
          </a:prstGeom>
        </p:spPr>
        <p:txBody>
          <a:bodyPr lIns="0" tIns="0" rIns="0" bIns="0" rtlCol="0" anchor="t">
            <a:spAutoFit/>
          </a:bodyPr>
          <a:lstStyle/>
          <a:p>
            <a:pPr algn="ctr">
              <a:lnSpc>
                <a:spcPts val="9443"/>
              </a:lnSpc>
            </a:pPr>
            <a:r>
              <a:rPr lang="en-US" sz="6745" dirty="0">
                <a:solidFill>
                  <a:srgbClr val="F7F7F7"/>
                </a:solidFill>
                <a:latin typeface="Decalotype Bold"/>
              </a:rPr>
              <a:t>4</a:t>
            </a:r>
          </a:p>
          <a:p>
            <a:pPr algn="ctr">
              <a:lnSpc>
                <a:spcPts val="9443"/>
              </a:lnSpc>
            </a:pPr>
            <a:r>
              <a:rPr lang="en-US" sz="6745" dirty="0">
                <a:solidFill>
                  <a:srgbClr val="F7F7F7"/>
                </a:solidFill>
                <a:latin typeface="Decalotype Bold"/>
              </a:rPr>
              <a:t>RÉSULTATS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2754181" y="3947392"/>
            <a:ext cx="2392215" cy="2392215"/>
          </a:xfrm>
          <a:custGeom>
            <a:avLst/>
            <a:gdLst/>
            <a:ahLst/>
            <a:cxnLst/>
            <a:rect l="l" t="t" r="r" b="b"/>
            <a:pathLst>
              <a:path w="2392215" h="2392215">
                <a:moveTo>
                  <a:pt x="0" y="0"/>
                </a:moveTo>
                <a:lnTo>
                  <a:pt x="2392216" y="0"/>
                </a:lnTo>
                <a:lnTo>
                  <a:pt x="2392216" y="2392216"/>
                </a:lnTo>
                <a:lnTo>
                  <a:pt x="0" y="2392216"/>
                </a:lnTo>
                <a:lnTo>
                  <a:pt x="0" y="0"/>
                </a:lnTo>
                <a:close/>
              </a:path>
            </a:pathLst>
          </a:custGeom>
          <a:blipFill>
            <a:blip r:embed="rId2"/>
            <a:stretch>
              <a:fillRect/>
            </a:stretch>
          </a:blipFill>
        </p:spPr>
      </p:sp>
      <p:sp>
        <p:nvSpPr>
          <p:cNvPr id="3" name="Freeform 3"/>
          <p:cNvSpPr/>
          <p:nvPr/>
        </p:nvSpPr>
        <p:spPr>
          <a:xfrm>
            <a:off x="7543800" y="3062437"/>
            <a:ext cx="4410121" cy="3649375"/>
          </a:xfrm>
          <a:custGeom>
            <a:avLst/>
            <a:gdLst/>
            <a:ahLst/>
            <a:cxnLst/>
            <a:rect l="l" t="t" r="r" b="b"/>
            <a:pathLst>
              <a:path w="4410121" h="3649375">
                <a:moveTo>
                  <a:pt x="0" y="0"/>
                </a:moveTo>
                <a:lnTo>
                  <a:pt x="4410121" y="0"/>
                </a:lnTo>
                <a:lnTo>
                  <a:pt x="4410121" y="3649375"/>
                </a:lnTo>
                <a:lnTo>
                  <a:pt x="0" y="36493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1070775" y="6640225"/>
            <a:ext cx="5493613" cy="1821011"/>
          </a:xfrm>
          <a:prstGeom prst="rect">
            <a:avLst/>
          </a:prstGeom>
        </p:spPr>
        <p:txBody>
          <a:bodyPr lIns="0" tIns="0" rIns="0" bIns="0" rtlCol="0" anchor="t">
            <a:spAutoFit/>
          </a:bodyPr>
          <a:lstStyle/>
          <a:p>
            <a:pPr algn="ctr">
              <a:lnSpc>
                <a:spcPts val="7093"/>
              </a:lnSpc>
            </a:pPr>
            <a:r>
              <a:rPr lang="en-US" sz="5066" dirty="0" smtClean="0">
                <a:solidFill>
                  <a:srgbClr val="262625"/>
                </a:solidFill>
                <a:latin typeface="Public Sans 1 Bold"/>
              </a:rPr>
              <a:t>883 CGR</a:t>
            </a:r>
            <a:endParaRPr lang="en-US" sz="5066" dirty="0">
              <a:solidFill>
                <a:srgbClr val="262625"/>
              </a:solidFill>
              <a:latin typeface="Public Sans 1 Bold"/>
            </a:endParaRPr>
          </a:p>
          <a:p>
            <a:pPr algn="ctr">
              <a:lnSpc>
                <a:spcPts val="7093"/>
              </a:lnSpc>
              <a:spcBef>
                <a:spcPct val="0"/>
              </a:spcBef>
            </a:pPr>
            <a:r>
              <a:rPr lang="en-US" sz="5066" dirty="0" smtClean="0">
                <a:solidFill>
                  <a:srgbClr val="262625"/>
                </a:solidFill>
                <a:latin typeface="Public Sans 1 Bold"/>
              </a:rPr>
              <a:t>53 CPA </a:t>
            </a:r>
            <a:endParaRPr lang="en-US" sz="5066" dirty="0">
              <a:solidFill>
                <a:srgbClr val="262625"/>
              </a:solidFill>
              <a:latin typeface="Public Sans 1 Bold"/>
            </a:endParaRPr>
          </a:p>
        </p:txBody>
      </p:sp>
      <p:sp>
        <p:nvSpPr>
          <p:cNvPr id="5" name="TextBox 5"/>
          <p:cNvSpPr txBox="1"/>
          <p:nvPr/>
        </p:nvSpPr>
        <p:spPr>
          <a:xfrm>
            <a:off x="2318298" y="1871903"/>
            <a:ext cx="8514927" cy="679673"/>
          </a:xfrm>
          <a:prstGeom prst="rect">
            <a:avLst/>
          </a:prstGeom>
        </p:spPr>
        <p:txBody>
          <a:bodyPr lIns="0" tIns="0" rIns="0" bIns="0" rtlCol="0" anchor="t">
            <a:spAutoFit/>
          </a:bodyPr>
          <a:lstStyle/>
          <a:p>
            <a:pPr>
              <a:lnSpc>
                <a:spcPts val="5273"/>
              </a:lnSpc>
              <a:spcBef>
                <a:spcPct val="0"/>
              </a:spcBef>
            </a:pPr>
            <a:r>
              <a:rPr lang="en-US" sz="3766" dirty="0" smtClean="0">
                <a:solidFill>
                  <a:srgbClr val="262625"/>
                </a:solidFill>
                <a:latin typeface="Public Sans 1 Bold"/>
              </a:rPr>
              <a:t>De </a:t>
            </a:r>
            <a:r>
              <a:rPr lang="en-US" sz="3766" dirty="0" err="1" smtClean="0">
                <a:solidFill>
                  <a:srgbClr val="262625"/>
                </a:solidFill>
                <a:latin typeface="Public Sans 1 Bold"/>
              </a:rPr>
              <a:t>octobre</a:t>
            </a:r>
            <a:r>
              <a:rPr lang="en-US" sz="3766" dirty="0" smtClean="0">
                <a:solidFill>
                  <a:srgbClr val="262625"/>
                </a:solidFill>
                <a:latin typeface="Public Sans 1 Bold"/>
              </a:rPr>
              <a:t> 2022 au 14 </a:t>
            </a:r>
            <a:r>
              <a:rPr lang="en-US" sz="3766" dirty="0" err="1" smtClean="0">
                <a:solidFill>
                  <a:srgbClr val="262625"/>
                </a:solidFill>
                <a:latin typeface="Public Sans 1 Bold"/>
              </a:rPr>
              <a:t>octobre</a:t>
            </a:r>
            <a:r>
              <a:rPr lang="en-US" sz="3766" dirty="0" smtClean="0">
                <a:solidFill>
                  <a:srgbClr val="262625"/>
                </a:solidFill>
                <a:latin typeface="Public Sans 1 Bold"/>
              </a:rPr>
              <a:t> 2024 :</a:t>
            </a:r>
            <a:endParaRPr lang="en-US" sz="3766" dirty="0">
              <a:solidFill>
                <a:srgbClr val="262625"/>
              </a:solidFill>
              <a:latin typeface="Public Sans 1 Bold"/>
            </a:endParaRPr>
          </a:p>
        </p:txBody>
      </p:sp>
      <p:sp>
        <p:nvSpPr>
          <p:cNvPr id="6" name="TextBox 6"/>
          <p:cNvSpPr txBox="1"/>
          <p:nvPr/>
        </p:nvSpPr>
        <p:spPr>
          <a:xfrm>
            <a:off x="-735909" y="8395367"/>
            <a:ext cx="8514927" cy="384721"/>
          </a:xfrm>
          <a:prstGeom prst="rect">
            <a:avLst/>
          </a:prstGeom>
        </p:spPr>
        <p:txBody>
          <a:bodyPr lIns="0" tIns="0" rIns="0" bIns="0" rtlCol="0" anchor="t">
            <a:spAutoFit/>
          </a:bodyPr>
          <a:lstStyle/>
          <a:p>
            <a:pPr algn="ctr">
              <a:lnSpc>
                <a:spcPts val="3033"/>
              </a:lnSpc>
              <a:spcBef>
                <a:spcPct val="0"/>
              </a:spcBef>
            </a:pPr>
            <a:r>
              <a:rPr lang="en-US" sz="2166" dirty="0" err="1">
                <a:solidFill>
                  <a:srgbClr val="262625"/>
                </a:solidFill>
                <a:latin typeface="Public Sans 1 Bold"/>
              </a:rPr>
              <a:t>Moyenne</a:t>
            </a:r>
            <a:r>
              <a:rPr lang="en-US" sz="2166" dirty="0">
                <a:solidFill>
                  <a:srgbClr val="262625"/>
                </a:solidFill>
                <a:latin typeface="Public Sans 1 Bold"/>
              </a:rPr>
              <a:t> </a:t>
            </a:r>
            <a:r>
              <a:rPr lang="en-US" sz="2166" dirty="0" smtClean="0">
                <a:solidFill>
                  <a:srgbClr val="262625"/>
                </a:solidFill>
                <a:latin typeface="Public Sans 1 Bold"/>
              </a:rPr>
              <a:t>55 à 60 </a:t>
            </a:r>
            <a:r>
              <a:rPr lang="en-US" sz="2166" dirty="0" err="1" smtClean="0">
                <a:solidFill>
                  <a:srgbClr val="262625"/>
                </a:solidFill>
                <a:latin typeface="Public Sans 1 Bold"/>
              </a:rPr>
              <a:t>culots</a:t>
            </a:r>
            <a:r>
              <a:rPr lang="en-US" sz="2166" dirty="0" smtClean="0">
                <a:solidFill>
                  <a:srgbClr val="262625"/>
                </a:solidFill>
                <a:latin typeface="Public Sans 1 Bold"/>
              </a:rPr>
              <a:t> </a:t>
            </a:r>
            <a:r>
              <a:rPr lang="en-US" sz="2166" dirty="0">
                <a:solidFill>
                  <a:srgbClr val="262625"/>
                </a:solidFill>
                <a:latin typeface="Public Sans 1 Bold"/>
              </a:rPr>
              <a:t>/ </a:t>
            </a:r>
            <a:r>
              <a:rPr lang="en-US" sz="2166" dirty="0" err="1">
                <a:solidFill>
                  <a:srgbClr val="262625"/>
                </a:solidFill>
                <a:latin typeface="Public Sans 1 Bold"/>
              </a:rPr>
              <a:t>mois</a:t>
            </a:r>
            <a:endParaRPr lang="en-US" sz="2166" dirty="0">
              <a:solidFill>
                <a:srgbClr val="262625"/>
              </a:solidFill>
              <a:latin typeface="Public Sans 1 Bold"/>
            </a:endParaRPr>
          </a:p>
        </p:txBody>
      </p:sp>
      <p:grpSp>
        <p:nvGrpSpPr>
          <p:cNvPr id="7" name="Group 7"/>
          <p:cNvGrpSpPr/>
          <p:nvPr/>
        </p:nvGrpSpPr>
        <p:grpSpPr>
          <a:xfrm rot="5400000">
            <a:off x="-1287482" y="-382953"/>
            <a:ext cx="4716515" cy="5154662"/>
            <a:chOff x="0" y="0"/>
            <a:chExt cx="6869494" cy="7507644"/>
          </a:xfrm>
        </p:grpSpPr>
        <p:sp>
          <p:nvSpPr>
            <p:cNvPr id="8" name="Freeform 8"/>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9" name="Group 9"/>
          <p:cNvGrpSpPr/>
          <p:nvPr/>
        </p:nvGrpSpPr>
        <p:grpSpPr>
          <a:xfrm>
            <a:off x="-4726426" y="1369972"/>
            <a:ext cx="7981032" cy="10287000"/>
            <a:chOff x="0" y="0"/>
            <a:chExt cx="8943056" cy="11526982"/>
          </a:xfrm>
        </p:grpSpPr>
        <p:sp>
          <p:nvSpPr>
            <p:cNvPr id="10" name="Freeform 10"/>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sp>
        <p:nvSpPr>
          <p:cNvPr id="11" name="Freeform 11"/>
          <p:cNvSpPr/>
          <p:nvPr/>
        </p:nvSpPr>
        <p:spPr>
          <a:xfrm>
            <a:off x="3463404" y="641400"/>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13"/>
          <p:cNvSpPr txBox="1"/>
          <p:nvPr/>
        </p:nvSpPr>
        <p:spPr>
          <a:xfrm>
            <a:off x="6041298" y="6640225"/>
            <a:ext cx="7482515" cy="832151"/>
          </a:xfrm>
          <a:prstGeom prst="rect">
            <a:avLst/>
          </a:prstGeom>
        </p:spPr>
        <p:txBody>
          <a:bodyPr lIns="0" tIns="0" rIns="0" bIns="0" rtlCol="0" anchor="t">
            <a:spAutoFit/>
          </a:bodyPr>
          <a:lstStyle/>
          <a:p>
            <a:pPr algn="ctr">
              <a:lnSpc>
                <a:spcPts val="7093"/>
              </a:lnSpc>
            </a:pPr>
            <a:r>
              <a:rPr lang="en-US" sz="5066" dirty="0" smtClean="0">
                <a:solidFill>
                  <a:srgbClr val="FF3399"/>
                </a:solidFill>
                <a:effectLst>
                  <a:outerShdw blurRad="38100" dist="38100" dir="2700000" algn="tl">
                    <a:srgbClr val="000000">
                      <a:alpha val="43137"/>
                    </a:srgbClr>
                  </a:outerShdw>
                </a:effectLst>
                <a:latin typeface="Public Sans 1 Bold"/>
              </a:rPr>
              <a:t>166</a:t>
            </a:r>
            <a:r>
              <a:rPr lang="en-US" sz="5066" dirty="0" smtClean="0">
                <a:solidFill>
                  <a:srgbClr val="FF3399"/>
                </a:solidFill>
                <a:latin typeface="Public Sans 1 Bold"/>
              </a:rPr>
              <a:t> patients </a:t>
            </a:r>
            <a:endParaRPr lang="en-US" sz="5066" dirty="0">
              <a:solidFill>
                <a:srgbClr val="FF3399"/>
              </a:solidFill>
              <a:latin typeface="Public Sans 1 Bold"/>
            </a:endParaRPr>
          </a:p>
        </p:txBody>
      </p:sp>
      <p:sp>
        <p:nvSpPr>
          <p:cNvPr id="14" name="TextBox 14"/>
          <p:cNvSpPr txBox="1"/>
          <p:nvPr/>
        </p:nvSpPr>
        <p:spPr>
          <a:xfrm>
            <a:off x="12794387" y="6704575"/>
            <a:ext cx="5493613" cy="1821011"/>
          </a:xfrm>
          <a:prstGeom prst="rect">
            <a:avLst/>
          </a:prstGeom>
        </p:spPr>
        <p:txBody>
          <a:bodyPr lIns="0" tIns="0" rIns="0" bIns="0" rtlCol="0" anchor="t">
            <a:spAutoFit/>
          </a:bodyPr>
          <a:lstStyle/>
          <a:p>
            <a:pPr algn="ctr">
              <a:lnSpc>
                <a:spcPts val="7093"/>
              </a:lnSpc>
              <a:spcBef>
                <a:spcPct val="0"/>
              </a:spcBef>
            </a:pPr>
            <a:r>
              <a:rPr lang="en-US" sz="5066" dirty="0" smtClean="0">
                <a:solidFill>
                  <a:srgbClr val="262625"/>
                </a:solidFill>
                <a:latin typeface="Public Sans 1 Bold"/>
              </a:rPr>
              <a:t>EIR</a:t>
            </a:r>
          </a:p>
          <a:p>
            <a:pPr algn="ctr">
              <a:lnSpc>
                <a:spcPts val="7093"/>
              </a:lnSpc>
              <a:spcBef>
                <a:spcPct val="0"/>
              </a:spcBef>
            </a:pPr>
            <a:r>
              <a:rPr lang="en-US" sz="5066" dirty="0" err="1" smtClean="0">
                <a:solidFill>
                  <a:srgbClr val="262625"/>
                </a:solidFill>
                <a:latin typeface="Public Sans 1 Bold"/>
              </a:rPr>
              <a:t>immédiats</a:t>
            </a:r>
            <a:r>
              <a:rPr lang="en-US" sz="5066" dirty="0" smtClean="0">
                <a:solidFill>
                  <a:srgbClr val="262625"/>
                </a:solidFill>
                <a:latin typeface="Public Sans 1 Bold"/>
              </a:rPr>
              <a:t> </a:t>
            </a:r>
            <a:endParaRPr lang="en-US" sz="5066" dirty="0">
              <a:solidFill>
                <a:srgbClr val="262625"/>
              </a:solidFill>
              <a:latin typeface="Public Sans 1 Bold"/>
            </a:endParaRPr>
          </a:p>
        </p:txBody>
      </p:sp>
      <p:sp>
        <p:nvSpPr>
          <p:cNvPr id="15" name="TextBox 15"/>
          <p:cNvSpPr txBox="1"/>
          <p:nvPr/>
        </p:nvSpPr>
        <p:spPr>
          <a:xfrm>
            <a:off x="4159839" y="546150"/>
            <a:ext cx="15455747"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QUELQUES CHIFFRES :</a:t>
            </a:r>
          </a:p>
        </p:txBody>
      </p:sp>
      <p:sp>
        <p:nvSpPr>
          <p:cNvPr id="16" name="Freeform 16"/>
          <p:cNvSpPr/>
          <p:nvPr/>
        </p:nvSpPr>
        <p:spPr>
          <a:xfrm>
            <a:off x="15531609" y="9230254"/>
            <a:ext cx="2382060" cy="886752"/>
          </a:xfrm>
          <a:custGeom>
            <a:avLst/>
            <a:gdLst/>
            <a:ahLst/>
            <a:cxnLst/>
            <a:rect l="l" t="t" r="r" b="b"/>
            <a:pathLst>
              <a:path w="2382060" h="886752">
                <a:moveTo>
                  <a:pt x="0" y="0"/>
                </a:moveTo>
                <a:lnTo>
                  <a:pt x="2382060" y="0"/>
                </a:lnTo>
                <a:lnTo>
                  <a:pt x="2382060" y="886753"/>
                </a:lnTo>
                <a:lnTo>
                  <a:pt x="0" y="886753"/>
                </a:lnTo>
                <a:lnTo>
                  <a:pt x="0" y="0"/>
                </a:lnTo>
                <a:close/>
              </a:path>
            </a:pathLst>
          </a:custGeom>
          <a:blipFill>
            <a:blip r:embed="rId7"/>
            <a:stretch>
              <a:fillRect/>
            </a:stretch>
          </a:blipFill>
        </p:spPr>
      </p:sp>
      <p:sp>
        <p:nvSpPr>
          <p:cNvPr id="18" name="ZoneTexte 17"/>
          <p:cNvSpPr txBox="1"/>
          <p:nvPr/>
        </p:nvSpPr>
        <p:spPr>
          <a:xfrm>
            <a:off x="15240014" y="4379292"/>
            <a:ext cx="1219200" cy="132343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fr-FR" sz="8000" dirty="0" smtClean="0">
                <a:solidFill>
                  <a:srgbClr val="FF3399"/>
                </a:solidFill>
                <a:effectLst>
                  <a:outerShdw blurRad="38100" dist="38100" dir="2700000" algn="tl">
                    <a:srgbClr val="000000">
                      <a:alpha val="43137"/>
                    </a:srgbClr>
                  </a:outerShdw>
                </a:effectLst>
                <a:latin typeface="72 Black" panose="020B0A04030603020204" pitchFamily="34" charset="0"/>
                <a:cs typeface="72 Black" panose="020B0A04030603020204" pitchFamily="34" charset="0"/>
              </a:rPr>
              <a:t>5</a:t>
            </a:r>
            <a:endParaRPr lang="fr-FR" sz="8000" dirty="0">
              <a:solidFill>
                <a:srgbClr val="FF3399"/>
              </a:solidFill>
              <a:effectLst>
                <a:outerShdw blurRad="38100" dist="38100" dir="2700000" algn="tl">
                  <a:srgbClr val="000000">
                    <a:alpha val="43137"/>
                  </a:srgbClr>
                </a:outerShdw>
              </a:effectLst>
              <a:latin typeface="72 Black" panose="020B0A04030603020204" pitchFamily="34" charset="0"/>
              <a:cs typeface="72 Black" panose="020B0A04030603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3" name="Group 3"/>
          <p:cNvGrpSpPr/>
          <p:nvPr/>
        </p:nvGrpSpPr>
        <p:grpSpPr>
          <a:xfrm>
            <a:off x="-1295400" y="-3327760"/>
            <a:ext cx="19124150" cy="17259300"/>
            <a:chOff x="0" y="0"/>
            <a:chExt cx="2120684" cy="1913890"/>
          </a:xfrm>
        </p:grpSpPr>
        <p:sp>
          <p:nvSpPr>
            <p:cNvPr id="4" name="Freeform 4"/>
            <p:cNvSpPr/>
            <p:nvPr/>
          </p:nvSpPr>
          <p:spPr>
            <a:xfrm>
              <a:off x="0" y="0"/>
              <a:ext cx="2120684" cy="1913890"/>
            </a:xfrm>
            <a:custGeom>
              <a:avLst/>
              <a:gdLst/>
              <a:ahLst/>
              <a:cxnLst/>
              <a:rect l="l" t="t" r="r" b="b"/>
              <a:pathLst>
                <a:path w="2120684" h="1913890">
                  <a:moveTo>
                    <a:pt x="0" y="0"/>
                  </a:moveTo>
                  <a:lnTo>
                    <a:pt x="2120684" y="0"/>
                  </a:lnTo>
                  <a:lnTo>
                    <a:pt x="2120684" y="1913890"/>
                  </a:lnTo>
                  <a:lnTo>
                    <a:pt x="0" y="1913890"/>
                  </a:lnTo>
                  <a:close/>
                </a:path>
              </a:pathLst>
            </a:custGeom>
            <a:solidFill>
              <a:srgbClr val="F7F7F7"/>
            </a:solidFill>
          </p:spPr>
        </p:sp>
      </p:grpSp>
      <p:grpSp>
        <p:nvGrpSpPr>
          <p:cNvPr id="5" name="Group 5"/>
          <p:cNvGrpSpPr/>
          <p:nvPr/>
        </p:nvGrpSpPr>
        <p:grpSpPr>
          <a:xfrm rot="5400000">
            <a:off x="-453618" y="-1380463"/>
            <a:ext cx="4716515" cy="5154662"/>
            <a:chOff x="0" y="0"/>
            <a:chExt cx="6869494" cy="7507644"/>
          </a:xfrm>
        </p:grpSpPr>
        <p:sp>
          <p:nvSpPr>
            <p:cNvPr id="6" name="Freeform 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7" name="Group 7"/>
          <p:cNvGrpSpPr/>
          <p:nvPr/>
        </p:nvGrpSpPr>
        <p:grpSpPr>
          <a:xfrm>
            <a:off x="-2044827" y="2028493"/>
            <a:ext cx="7898932" cy="10287000"/>
            <a:chOff x="0" y="0"/>
            <a:chExt cx="8851059" cy="11526982"/>
          </a:xfrm>
        </p:grpSpPr>
        <p:sp>
          <p:nvSpPr>
            <p:cNvPr id="8" name="Freeform 8"/>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9" name="Freeform 9"/>
          <p:cNvSpPr/>
          <p:nvPr/>
        </p:nvSpPr>
        <p:spPr>
          <a:xfrm>
            <a:off x="1447800" y="2750580"/>
            <a:ext cx="3332241" cy="1591649"/>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2"/>
            <a:stretch>
              <a:fillRect/>
            </a:stretch>
          </a:blipFill>
        </p:spPr>
      </p:sp>
      <p:sp>
        <p:nvSpPr>
          <p:cNvPr id="11" name="TextBox 11"/>
          <p:cNvSpPr txBox="1"/>
          <p:nvPr/>
        </p:nvSpPr>
        <p:spPr>
          <a:xfrm>
            <a:off x="5638798" y="68198"/>
            <a:ext cx="15455747" cy="846386"/>
          </a:xfrm>
          <a:prstGeom prst="rect">
            <a:avLst/>
          </a:prstGeom>
        </p:spPr>
        <p:txBody>
          <a:bodyPr wrap="square" lIns="0" tIns="0" rIns="0" bIns="0" rtlCol="0" anchor="t">
            <a:spAutoFit/>
          </a:bodyPr>
          <a:lstStyle/>
          <a:p>
            <a:pPr algn="just">
              <a:lnSpc>
                <a:spcPts val="6579"/>
              </a:lnSpc>
            </a:pPr>
            <a:r>
              <a:rPr lang="en-US" sz="4699" dirty="0" smtClean="0">
                <a:solidFill>
                  <a:srgbClr val="A59891"/>
                </a:solidFill>
                <a:latin typeface="Decalotype Bold"/>
              </a:rPr>
              <a:t>1    </a:t>
            </a:r>
            <a:r>
              <a:rPr lang="en-US" sz="4699" dirty="0" err="1" smtClean="0">
                <a:solidFill>
                  <a:srgbClr val="A59891"/>
                </a:solidFill>
                <a:latin typeface="Decalotype Bold"/>
              </a:rPr>
              <a:t>Présentation</a:t>
            </a:r>
            <a:r>
              <a:rPr lang="en-US" sz="4699" dirty="0" smtClean="0">
                <a:solidFill>
                  <a:srgbClr val="A59891"/>
                </a:solidFill>
                <a:latin typeface="Decalotype Bold"/>
              </a:rPr>
              <a:t> </a:t>
            </a:r>
            <a:r>
              <a:rPr lang="en-US" sz="4699" dirty="0">
                <a:solidFill>
                  <a:srgbClr val="A59891"/>
                </a:solidFill>
                <a:latin typeface="Decalotype Bold"/>
              </a:rPr>
              <a:t>de </a:t>
            </a:r>
            <a:r>
              <a:rPr lang="en-US" sz="4699" dirty="0" err="1" smtClean="0">
                <a:solidFill>
                  <a:srgbClr val="A59891"/>
                </a:solidFill>
                <a:latin typeface="Decalotype Bold"/>
              </a:rPr>
              <a:t>l’HAD</a:t>
            </a:r>
            <a:r>
              <a:rPr lang="en-US" sz="4699" dirty="0" smtClean="0">
                <a:solidFill>
                  <a:srgbClr val="A59891"/>
                </a:solidFill>
                <a:latin typeface="Decalotype Bold"/>
              </a:rPr>
              <a:t> Val de Loire</a:t>
            </a:r>
            <a:endParaRPr lang="en-US" sz="4699" dirty="0">
              <a:solidFill>
                <a:srgbClr val="A59891"/>
              </a:solidFill>
              <a:latin typeface="Decalotype Bold"/>
            </a:endParaRPr>
          </a:p>
        </p:txBody>
      </p:sp>
      <p:sp>
        <p:nvSpPr>
          <p:cNvPr id="12" name="TextBox 12"/>
          <p:cNvSpPr txBox="1"/>
          <p:nvPr/>
        </p:nvSpPr>
        <p:spPr>
          <a:xfrm>
            <a:off x="5638800" y="1590984"/>
            <a:ext cx="15455747" cy="846386"/>
          </a:xfrm>
          <a:prstGeom prst="rect">
            <a:avLst/>
          </a:prstGeom>
        </p:spPr>
        <p:txBody>
          <a:bodyPr lIns="0" tIns="0" rIns="0" bIns="0" rtlCol="0" anchor="t">
            <a:spAutoFit/>
          </a:bodyPr>
          <a:lstStyle/>
          <a:p>
            <a:pPr algn="just">
              <a:lnSpc>
                <a:spcPts val="6579"/>
              </a:lnSpc>
            </a:pPr>
            <a:r>
              <a:rPr lang="en-US" sz="4699" dirty="0" smtClean="0">
                <a:solidFill>
                  <a:srgbClr val="A59891"/>
                </a:solidFill>
                <a:latin typeface="Decalotype Bold"/>
              </a:rPr>
              <a:t>2   </a:t>
            </a:r>
            <a:r>
              <a:rPr lang="en-US" sz="4699" dirty="0" err="1" smtClean="0">
                <a:solidFill>
                  <a:srgbClr val="A59891"/>
                </a:solidFill>
                <a:latin typeface="Decalotype Bold"/>
              </a:rPr>
              <a:t>Stratégie</a:t>
            </a:r>
            <a:r>
              <a:rPr lang="en-US" sz="4699" dirty="0" smtClean="0">
                <a:solidFill>
                  <a:srgbClr val="A59891"/>
                </a:solidFill>
                <a:latin typeface="Decalotype Bold"/>
              </a:rPr>
              <a:t> </a:t>
            </a:r>
            <a:r>
              <a:rPr lang="en-US" sz="4699" dirty="0">
                <a:solidFill>
                  <a:srgbClr val="A59891"/>
                </a:solidFill>
                <a:latin typeface="Decalotype Bold"/>
              </a:rPr>
              <a:t>: De </a:t>
            </a:r>
            <a:r>
              <a:rPr lang="en-US" sz="4699" dirty="0" err="1">
                <a:solidFill>
                  <a:srgbClr val="A59891"/>
                </a:solidFill>
                <a:latin typeface="Decalotype Bold"/>
              </a:rPr>
              <a:t>l’idée</a:t>
            </a:r>
            <a:r>
              <a:rPr lang="en-US" sz="4699" dirty="0">
                <a:solidFill>
                  <a:srgbClr val="A59891"/>
                </a:solidFill>
                <a:latin typeface="Decalotype Bold"/>
              </a:rPr>
              <a:t> au </a:t>
            </a:r>
            <a:r>
              <a:rPr lang="en-US" sz="4699" dirty="0" err="1">
                <a:solidFill>
                  <a:srgbClr val="A59891"/>
                </a:solidFill>
                <a:latin typeface="Decalotype Bold"/>
              </a:rPr>
              <a:t>projet</a:t>
            </a:r>
            <a:endParaRPr lang="en-US" sz="4699" dirty="0">
              <a:solidFill>
                <a:srgbClr val="A59891"/>
              </a:solidFill>
              <a:latin typeface="Decalotype Bold"/>
            </a:endParaRPr>
          </a:p>
        </p:txBody>
      </p:sp>
      <p:sp>
        <p:nvSpPr>
          <p:cNvPr id="13" name="TextBox 13"/>
          <p:cNvSpPr txBox="1"/>
          <p:nvPr/>
        </p:nvSpPr>
        <p:spPr>
          <a:xfrm>
            <a:off x="5638799" y="3171609"/>
            <a:ext cx="15455747" cy="846386"/>
          </a:xfrm>
          <a:prstGeom prst="rect">
            <a:avLst/>
          </a:prstGeom>
        </p:spPr>
        <p:txBody>
          <a:bodyPr lIns="0" tIns="0" rIns="0" bIns="0" rtlCol="0" anchor="t">
            <a:spAutoFit/>
          </a:bodyPr>
          <a:lstStyle/>
          <a:p>
            <a:pPr algn="just">
              <a:lnSpc>
                <a:spcPts val="6579"/>
              </a:lnSpc>
            </a:pPr>
            <a:r>
              <a:rPr lang="en-US" sz="4699" dirty="0" smtClean="0">
                <a:solidFill>
                  <a:srgbClr val="A59891"/>
                </a:solidFill>
                <a:latin typeface="Decalotype Bold"/>
              </a:rPr>
              <a:t>3   Process </a:t>
            </a:r>
            <a:r>
              <a:rPr lang="en-US" sz="4699" dirty="0">
                <a:solidFill>
                  <a:srgbClr val="A59891"/>
                </a:solidFill>
                <a:latin typeface="Decalotype Bold"/>
              </a:rPr>
              <a:t>et </a:t>
            </a:r>
            <a:r>
              <a:rPr lang="en-US" sz="4699" dirty="0" err="1">
                <a:solidFill>
                  <a:srgbClr val="A59891"/>
                </a:solidFill>
                <a:latin typeface="Decalotype Bold"/>
              </a:rPr>
              <a:t>moyens</a:t>
            </a:r>
            <a:r>
              <a:rPr lang="en-US" sz="4699" dirty="0">
                <a:solidFill>
                  <a:srgbClr val="A59891"/>
                </a:solidFill>
                <a:latin typeface="Decalotype Bold"/>
              </a:rPr>
              <a:t> </a:t>
            </a:r>
            <a:r>
              <a:rPr lang="en-US" sz="4699" dirty="0" err="1">
                <a:solidFill>
                  <a:srgbClr val="A59891"/>
                </a:solidFill>
                <a:latin typeface="Decalotype Bold"/>
              </a:rPr>
              <a:t>mis</a:t>
            </a:r>
            <a:r>
              <a:rPr lang="en-US" sz="4699" dirty="0">
                <a:solidFill>
                  <a:srgbClr val="A59891"/>
                </a:solidFill>
                <a:latin typeface="Decalotype Bold"/>
              </a:rPr>
              <a:t> en oeuvre </a:t>
            </a:r>
          </a:p>
        </p:txBody>
      </p:sp>
      <p:sp>
        <p:nvSpPr>
          <p:cNvPr id="14" name="TextBox 14"/>
          <p:cNvSpPr txBox="1"/>
          <p:nvPr/>
        </p:nvSpPr>
        <p:spPr>
          <a:xfrm>
            <a:off x="5638798" y="6212998"/>
            <a:ext cx="15455747" cy="749308"/>
          </a:xfrm>
          <a:prstGeom prst="rect">
            <a:avLst/>
          </a:prstGeom>
        </p:spPr>
        <p:txBody>
          <a:bodyPr lIns="0" tIns="0" rIns="0" bIns="0" rtlCol="0" anchor="t">
            <a:spAutoFit/>
          </a:bodyPr>
          <a:lstStyle/>
          <a:p>
            <a:pPr algn="just">
              <a:lnSpc>
                <a:spcPts val="6579"/>
              </a:lnSpc>
            </a:pPr>
            <a:r>
              <a:rPr lang="en-US" sz="4699" dirty="0" smtClean="0">
                <a:solidFill>
                  <a:srgbClr val="A59891"/>
                </a:solidFill>
                <a:latin typeface="Decalotype Bold"/>
              </a:rPr>
              <a:t>5    L’IPA un </a:t>
            </a:r>
            <a:r>
              <a:rPr lang="en-US" sz="4699" dirty="0" err="1" smtClean="0">
                <a:solidFill>
                  <a:srgbClr val="A59891"/>
                </a:solidFill>
                <a:latin typeface="Decalotype Bold"/>
              </a:rPr>
              <a:t>rôle</a:t>
            </a:r>
            <a:r>
              <a:rPr lang="en-US" sz="4699" dirty="0" smtClean="0">
                <a:solidFill>
                  <a:srgbClr val="A59891"/>
                </a:solidFill>
                <a:latin typeface="Decalotype Bold"/>
              </a:rPr>
              <a:t> </a:t>
            </a:r>
            <a:r>
              <a:rPr lang="en-US" sz="4699" dirty="0" err="1" smtClean="0">
                <a:solidFill>
                  <a:srgbClr val="A59891"/>
                </a:solidFill>
                <a:latin typeface="Decalotype Bold"/>
              </a:rPr>
              <a:t>essentiel</a:t>
            </a:r>
            <a:r>
              <a:rPr lang="en-US" sz="4699" dirty="0" smtClean="0">
                <a:solidFill>
                  <a:srgbClr val="A59891"/>
                </a:solidFill>
                <a:latin typeface="Decalotype Bold"/>
              </a:rPr>
              <a:t> </a:t>
            </a:r>
            <a:r>
              <a:rPr lang="en-US" sz="2800" dirty="0" smtClean="0">
                <a:solidFill>
                  <a:srgbClr val="A59891"/>
                </a:solidFill>
                <a:latin typeface="Decalotype Bold"/>
              </a:rPr>
              <a:t>(</a:t>
            </a:r>
            <a:r>
              <a:rPr lang="en-US" sz="2800" dirty="0" err="1" smtClean="0">
                <a:solidFill>
                  <a:srgbClr val="A59891"/>
                </a:solidFill>
                <a:latin typeface="Decalotype Bold"/>
              </a:rPr>
              <a:t>une</a:t>
            </a:r>
            <a:r>
              <a:rPr lang="en-US" sz="2800" dirty="0" smtClean="0">
                <a:solidFill>
                  <a:srgbClr val="A59891"/>
                </a:solidFill>
                <a:latin typeface="Decalotype Bold"/>
              </a:rPr>
              <a:t> première en France en HAD?)</a:t>
            </a:r>
            <a:endParaRPr lang="en-US" sz="2800" dirty="0">
              <a:solidFill>
                <a:srgbClr val="A59891"/>
              </a:solidFill>
              <a:latin typeface="Decalotype Bold"/>
            </a:endParaRPr>
          </a:p>
        </p:txBody>
      </p:sp>
      <p:sp>
        <p:nvSpPr>
          <p:cNvPr id="15" name="TextBox 15"/>
          <p:cNvSpPr txBox="1"/>
          <p:nvPr/>
        </p:nvSpPr>
        <p:spPr>
          <a:xfrm>
            <a:off x="5638799" y="4603964"/>
            <a:ext cx="15455747" cy="749308"/>
          </a:xfrm>
          <a:prstGeom prst="rect">
            <a:avLst/>
          </a:prstGeom>
        </p:spPr>
        <p:txBody>
          <a:bodyPr lIns="0" tIns="0" rIns="0" bIns="0" rtlCol="0" anchor="t">
            <a:spAutoFit/>
          </a:bodyPr>
          <a:lstStyle/>
          <a:p>
            <a:pPr algn="just">
              <a:lnSpc>
                <a:spcPts val="6579"/>
              </a:lnSpc>
            </a:pPr>
            <a:r>
              <a:rPr lang="en-US" sz="4699" dirty="0" smtClean="0">
                <a:solidFill>
                  <a:srgbClr val="A59891"/>
                </a:solidFill>
                <a:latin typeface="Decalotype Bold"/>
              </a:rPr>
              <a:t>4   </a:t>
            </a:r>
            <a:r>
              <a:rPr lang="en-US" sz="4699" dirty="0" err="1" smtClean="0">
                <a:solidFill>
                  <a:srgbClr val="A59891"/>
                </a:solidFill>
                <a:latin typeface="Decalotype Bold"/>
              </a:rPr>
              <a:t>Résultats</a:t>
            </a:r>
            <a:endParaRPr lang="en-US" sz="4699" dirty="0">
              <a:solidFill>
                <a:srgbClr val="A59891"/>
              </a:solidFill>
              <a:latin typeface="Decalotype Bold"/>
            </a:endParaRPr>
          </a:p>
        </p:txBody>
      </p:sp>
      <p:sp>
        <p:nvSpPr>
          <p:cNvPr id="17" name="ZoneTexte 16"/>
          <p:cNvSpPr txBox="1"/>
          <p:nvPr/>
        </p:nvSpPr>
        <p:spPr>
          <a:xfrm>
            <a:off x="5608318" y="7846947"/>
            <a:ext cx="8783024" cy="815480"/>
          </a:xfrm>
          <a:prstGeom prst="rect">
            <a:avLst/>
          </a:prstGeom>
          <a:noFill/>
        </p:spPr>
        <p:txBody>
          <a:bodyPr wrap="square" rtlCol="0">
            <a:spAutoFit/>
          </a:bodyPr>
          <a:lstStyle/>
          <a:p>
            <a:r>
              <a:rPr lang="fr-FR" sz="4699" dirty="0" smtClean="0">
                <a:solidFill>
                  <a:srgbClr val="A59891"/>
                </a:solidFill>
                <a:latin typeface="Decalotype Bold"/>
              </a:rPr>
              <a:t>6   Avis </a:t>
            </a:r>
            <a:r>
              <a:rPr lang="fr-FR" sz="4699" dirty="0">
                <a:solidFill>
                  <a:srgbClr val="A59891"/>
                </a:solidFill>
                <a:latin typeface="Decalotype Bold"/>
              </a:rPr>
              <a:t>des patients</a:t>
            </a:r>
          </a:p>
        </p:txBody>
      </p:sp>
      <p:sp>
        <p:nvSpPr>
          <p:cNvPr id="18" name="ZoneTexte 17"/>
          <p:cNvSpPr txBox="1"/>
          <p:nvPr/>
        </p:nvSpPr>
        <p:spPr>
          <a:xfrm>
            <a:off x="5638798" y="9305436"/>
            <a:ext cx="8169703" cy="815480"/>
          </a:xfrm>
          <a:prstGeom prst="rect">
            <a:avLst/>
          </a:prstGeom>
          <a:noFill/>
        </p:spPr>
        <p:txBody>
          <a:bodyPr wrap="square" rtlCol="0">
            <a:spAutoFit/>
          </a:bodyPr>
          <a:lstStyle/>
          <a:p>
            <a:r>
              <a:rPr lang="fr-FR" sz="4699" dirty="0">
                <a:solidFill>
                  <a:srgbClr val="A59891"/>
                </a:solidFill>
                <a:latin typeface="Decalotype Bold"/>
              </a:rPr>
              <a:t>7   </a:t>
            </a:r>
            <a:r>
              <a:rPr lang="fr-FR" sz="4699" dirty="0" smtClean="0">
                <a:solidFill>
                  <a:srgbClr val="A59891"/>
                </a:solidFill>
                <a:latin typeface="Decalotype Bold"/>
              </a:rPr>
              <a:t>Nouveautés </a:t>
            </a:r>
            <a:r>
              <a:rPr lang="fr-FR" sz="4699" dirty="0">
                <a:solidFill>
                  <a:srgbClr val="A59891"/>
                </a:solidFill>
                <a:latin typeface="Decalotype Bold"/>
              </a:rPr>
              <a:t>HAD Val de Loire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329557" y="-542580"/>
            <a:ext cx="4716515" cy="5154662"/>
            <a:chOff x="0" y="0"/>
            <a:chExt cx="6869494" cy="7507644"/>
          </a:xfrm>
        </p:grpSpPr>
        <p:sp>
          <p:nvSpPr>
            <p:cNvPr id="3" name="Freeform 3"/>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5" name="Group 5"/>
          <p:cNvGrpSpPr/>
          <p:nvPr/>
        </p:nvGrpSpPr>
        <p:grpSpPr>
          <a:xfrm>
            <a:off x="-4726426" y="1369972"/>
            <a:ext cx="7981032" cy="10287000"/>
            <a:chOff x="0" y="0"/>
            <a:chExt cx="8943056" cy="11526982"/>
          </a:xfrm>
        </p:grpSpPr>
        <p:sp>
          <p:nvSpPr>
            <p:cNvPr id="6" name="Freeform 6"/>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sp>
        <p:nvSpPr>
          <p:cNvPr id="7" name="Freeform 7"/>
          <p:cNvSpPr/>
          <p:nvPr/>
        </p:nvSpPr>
        <p:spPr>
          <a:xfrm>
            <a:off x="2895600" y="574784"/>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2536428" y="7430257"/>
            <a:ext cx="521026" cy="619348"/>
          </a:xfrm>
          <a:custGeom>
            <a:avLst/>
            <a:gdLst/>
            <a:ahLst/>
            <a:cxnLst/>
            <a:rect l="l" t="t" r="r" b="b"/>
            <a:pathLst>
              <a:path w="521026" h="619348">
                <a:moveTo>
                  <a:pt x="0" y="0"/>
                </a:moveTo>
                <a:lnTo>
                  <a:pt x="521026" y="0"/>
                </a:lnTo>
                <a:lnTo>
                  <a:pt x="521026" y="619347"/>
                </a:lnTo>
                <a:lnTo>
                  <a:pt x="0" y="619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224728" y="7432398"/>
            <a:ext cx="521026" cy="619348"/>
          </a:xfrm>
          <a:custGeom>
            <a:avLst/>
            <a:gdLst/>
            <a:ahLst/>
            <a:cxnLst/>
            <a:rect l="l" t="t" r="r" b="b"/>
            <a:pathLst>
              <a:path w="521026" h="619348">
                <a:moveTo>
                  <a:pt x="0" y="0"/>
                </a:moveTo>
                <a:lnTo>
                  <a:pt x="521026" y="0"/>
                </a:lnTo>
                <a:lnTo>
                  <a:pt x="521026" y="619347"/>
                </a:lnTo>
                <a:lnTo>
                  <a:pt x="0" y="619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5015962" y="7430257"/>
            <a:ext cx="521026" cy="619348"/>
          </a:xfrm>
          <a:custGeom>
            <a:avLst/>
            <a:gdLst/>
            <a:ahLst/>
            <a:cxnLst/>
            <a:rect l="l" t="t" r="r" b="b"/>
            <a:pathLst>
              <a:path w="521026" h="619348">
                <a:moveTo>
                  <a:pt x="0" y="0"/>
                </a:moveTo>
                <a:lnTo>
                  <a:pt x="521026" y="0"/>
                </a:lnTo>
                <a:lnTo>
                  <a:pt x="521026" y="619347"/>
                </a:lnTo>
                <a:lnTo>
                  <a:pt x="0" y="619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TextBox 14"/>
          <p:cNvSpPr txBox="1"/>
          <p:nvPr/>
        </p:nvSpPr>
        <p:spPr>
          <a:xfrm>
            <a:off x="6190264" y="8265468"/>
            <a:ext cx="2254250" cy="807545"/>
          </a:xfrm>
          <a:prstGeom prst="rect">
            <a:avLst/>
          </a:prstGeom>
        </p:spPr>
        <p:txBody>
          <a:bodyPr lIns="0" tIns="0" rIns="0" bIns="0" rtlCol="0" anchor="t">
            <a:spAutoFit/>
          </a:bodyPr>
          <a:lstStyle/>
          <a:p>
            <a:pPr algn="ctr">
              <a:lnSpc>
                <a:spcPts val="3264"/>
              </a:lnSpc>
              <a:spcBef>
                <a:spcPct val="0"/>
              </a:spcBef>
            </a:pPr>
            <a:r>
              <a:rPr lang="en-US" sz="2400" dirty="0">
                <a:solidFill>
                  <a:srgbClr val="D40B6F"/>
                </a:solidFill>
                <a:latin typeface="Public Sans 1 Bold"/>
              </a:rPr>
              <a:t>Coordination IPA</a:t>
            </a:r>
          </a:p>
        </p:txBody>
      </p:sp>
      <p:sp>
        <p:nvSpPr>
          <p:cNvPr id="16" name="Freeform 16"/>
          <p:cNvSpPr/>
          <p:nvPr/>
        </p:nvSpPr>
        <p:spPr>
          <a:xfrm>
            <a:off x="7066894" y="7430257"/>
            <a:ext cx="521026" cy="619348"/>
          </a:xfrm>
          <a:custGeom>
            <a:avLst/>
            <a:gdLst/>
            <a:ahLst/>
            <a:cxnLst/>
            <a:rect l="l" t="t" r="r" b="b"/>
            <a:pathLst>
              <a:path w="521026" h="619348">
                <a:moveTo>
                  <a:pt x="0" y="0"/>
                </a:moveTo>
                <a:lnTo>
                  <a:pt x="521026" y="0"/>
                </a:lnTo>
                <a:lnTo>
                  <a:pt x="521026" y="619347"/>
                </a:lnTo>
                <a:lnTo>
                  <a:pt x="0" y="619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569347" y="629683"/>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7"/>
            <a:stretch>
              <a:fillRect/>
            </a:stretch>
          </a:blipFill>
        </p:spPr>
      </p:sp>
      <p:sp>
        <p:nvSpPr>
          <p:cNvPr id="18" name="TextBox 18"/>
          <p:cNvSpPr txBox="1"/>
          <p:nvPr/>
        </p:nvSpPr>
        <p:spPr>
          <a:xfrm>
            <a:off x="4159839" y="546150"/>
            <a:ext cx="15455747" cy="897682"/>
          </a:xfrm>
          <a:prstGeom prst="rect">
            <a:avLst/>
          </a:prstGeom>
        </p:spPr>
        <p:txBody>
          <a:bodyPr lIns="0" tIns="0" rIns="0" bIns="0" rtlCol="0" anchor="t">
            <a:spAutoFit/>
          </a:bodyPr>
          <a:lstStyle/>
          <a:p>
            <a:pPr algn="just">
              <a:lnSpc>
                <a:spcPts val="6999"/>
              </a:lnSpc>
            </a:pPr>
            <a:r>
              <a:rPr lang="en-US" sz="4999" dirty="0">
                <a:solidFill>
                  <a:srgbClr val="A59891"/>
                </a:solidFill>
                <a:latin typeface="Decalotype Bold"/>
              </a:rPr>
              <a:t>NOMBRE DE POCHES TRANSFUSÉES </a:t>
            </a:r>
            <a:r>
              <a:rPr lang="en-US" sz="4999" dirty="0" smtClean="0">
                <a:solidFill>
                  <a:srgbClr val="A59891"/>
                </a:solidFill>
                <a:latin typeface="Decalotype Bold"/>
              </a:rPr>
              <a:t>2022-2023 - 2024</a:t>
            </a:r>
            <a:endParaRPr lang="en-US" sz="4999" dirty="0">
              <a:solidFill>
                <a:srgbClr val="A59891"/>
              </a:solidFill>
              <a:latin typeface="Decalotype Bold"/>
            </a:endParaRPr>
          </a:p>
        </p:txBody>
      </p:sp>
      <p:sp>
        <p:nvSpPr>
          <p:cNvPr id="19" name="TextBox 19"/>
          <p:cNvSpPr txBox="1"/>
          <p:nvPr/>
        </p:nvSpPr>
        <p:spPr>
          <a:xfrm>
            <a:off x="1824098" y="8028567"/>
            <a:ext cx="1807170" cy="807593"/>
          </a:xfrm>
          <a:prstGeom prst="rect">
            <a:avLst/>
          </a:prstGeom>
        </p:spPr>
        <p:txBody>
          <a:bodyPr lIns="0" tIns="0" rIns="0" bIns="0" rtlCol="0" anchor="t">
            <a:spAutoFit/>
          </a:bodyPr>
          <a:lstStyle/>
          <a:p>
            <a:pPr algn="ctr">
              <a:lnSpc>
                <a:spcPts val="3262"/>
              </a:lnSpc>
            </a:pPr>
            <a:r>
              <a:rPr lang="en-US" sz="2330" dirty="0">
                <a:solidFill>
                  <a:srgbClr val="000000"/>
                </a:solidFill>
                <a:latin typeface="Public Sans 1"/>
              </a:rPr>
              <a:t> </a:t>
            </a:r>
          </a:p>
          <a:p>
            <a:pPr algn="ctr">
              <a:lnSpc>
                <a:spcPts val="3262"/>
              </a:lnSpc>
              <a:spcBef>
                <a:spcPct val="0"/>
              </a:spcBef>
            </a:pPr>
            <a:r>
              <a:rPr lang="en-US" sz="2330" dirty="0">
                <a:solidFill>
                  <a:srgbClr val="D40B6F"/>
                </a:solidFill>
                <a:latin typeface="Public Sans 1 Bold"/>
              </a:rPr>
              <a:t>4 IDE </a:t>
            </a:r>
            <a:r>
              <a:rPr lang="en-US" sz="2330" dirty="0" err="1">
                <a:solidFill>
                  <a:srgbClr val="D40B6F"/>
                </a:solidFill>
                <a:latin typeface="Public Sans 1 Bold"/>
              </a:rPr>
              <a:t>formés</a:t>
            </a:r>
            <a:endParaRPr lang="en-US" sz="2330" dirty="0">
              <a:solidFill>
                <a:srgbClr val="D40B6F"/>
              </a:solidFill>
              <a:latin typeface="Public Sans 1 Bold"/>
            </a:endParaRPr>
          </a:p>
        </p:txBody>
      </p:sp>
      <p:sp>
        <p:nvSpPr>
          <p:cNvPr id="21" name="TextBox 21"/>
          <p:cNvSpPr txBox="1"/>
          <p:nvPr/>
        </p:nvSpPr>
        <p:spPr>
          <a:xfrm>
            <a:off x="3606585" y="8476207"/>
            <a:ext cx="2277730" cy="386068"/>
          </a:xfrm>
          <a:prstGeom prst="rect">
            <a:avLst/>
          </a:prstGeom>
        </p:spPr>
        <p:txBody>
          <a:bodyPr wrap="square" lIns="0" tIns="0" rIns="0" bIns="0" rtlCol="0" anchor="t">
            <a:spAutoFit/>
          </a:bodyPr>
          <a:lstStyle/>
          <a:p>
            <a:pPr algn="ctr">
              <a:lnSpc>
                <a:spcPts val="3262"/>
              </a:lnSpc>
            </a:pPr>
            <a:endParaRPr lang="en-US" sz="2330" dirty="0">
              <a:solidFill>
                <a:srgbClr val="D40B6F"/>
              </a:solidFill>
              <a:latin typeface="Public Sans 1 Bold"/>
            </a:endParaRPr>
          </a:p>
        </p:txBody>
      </p:sp>
      <p:sp>
        <p:nvSpPr>
          <p:cNvPr id="24" name="ZoneTexte 23"/>
          <p:cNvSpPr txBox="1"/>
          <p:nvPr/>
        </p:nvSpPr>
        <p:spPr>
          <a:xfrm>
            <a:off x="14782800" y="3619500"/>
            <a:ext cx="1371600" cy="2438400"/>
          </a:xfrm>
          <a:prstGeom prst="rect">
            <a:avLst/>
          </a:prstGeom>
          <a:noFill/>
        </p:spPr>
        <p:txBody>
          <a:bodyPr wrap="square" rtlCol="0">
            <a:spAutoFit/>
          </a:bodyPr>
          <a:lstStyle/>
          <a:p>
            <a:endParaRPr lang="fr-FR"/>
          </a:p>
        </p:txBody>
      </p:sp>
      <p:sp>
        <p:nvSpPr>
          <p:cNvPr id="25" name="ZoneTexte 24"/>
          <p:cNvSpPr txBox="1"/>
          <p:nvPr/>
        </p:nvSpPr>
        <p:spPr>
          <a:xfrm>
            <a:off x="14935200" y="3771900"/>
            <a:ext cx="1371600" cy="2438400"/>
          </a:xfrm>
          <a:prstGeom prst="rect">
            <a:avLst/>
          </a:prstGeom>
          <a:noFill/>
        </p:spPr>
        <p:txBody>
          <a:bodyPr wrap="square" rtlCol="0">
            <a:spAutoFit/>
          </a:bodyPr>
          <a:lstStyle/>
          <a:p>
            <a:endParaRPr lang="fr-FR"/>
          </a:p>
        </p:txBody>
      </p:sp>
      <p:graphicFrame>
        <p:nvGraphicFramePr>
          <p:cNvPr id="26" name="Graphique 25"/>
          <p:cNvGraphicFramePr>
            <a:graphicFrameLocks/>
          </p:cNvGraphicFramePr>
          <p:nvPr>
            <p:extLst>
              <p:ext uri="{D42A27DB-BD31-4B8C-83A1-F6EECF244321}">
                <p14:modId xmlns:p14="http://schemas.microsoft.com/office/powerpoint/2010/main" val="348005332"/>
              </p:ext>
            </p:extLst>
          </p:nvPr>
        </p:nvGraphicFramePr>
        <p:xfrm>
          <a:off x="-32778" y="2021622"/>
          <a:ext cx="18821400" cy="5768066"/>
        </p:xfrm>
        <a:graphic>
          <a:graphicData uri="http://schemas.openxmlformats.org/drawingml/2006/chart">
            <c:chart xmlns:c="http://schemas.openxmlformats.org/drawingml/2006/chart" xmlns:r="http://schemas.openxmlformats.org/officeDocument/2006/relationships" r:id="rId8"/>
          </a:graphicData>
        </a:graphic>
      </p:graphicFrame>
      <p:sp>
        <p:nvSpPr>
          <p:cNvPr id="27" name="Freeform 16"/>
          <p:cNvSpPr/>
          <p:nvPr/>
        </p:nvSpPr>
        <p:spPr>
          <a:xfrm>
            <a:off x="11842676" y="7432417"/>
            <a:ext cx="521026" cy="619348"/>
          </a:xfrm>
          <a:custGeom>
            <a:avLst/>
            <a:gdLst/>
            <a:ahLst/>
            <a:cxnLst/>
            <a:rect l="l" t="t" r="r" b="b"/>
            <a:pathLst>
              <a:path w="521026" h="619348">
                <a:moveTo>
                  <a:pt x="0" y="0"/>
                </a:moveTo>
                <a:lnTo>
                  <a:pt x="521026" y="0"/>
                </a:lnTo>
                <a:lnTo>
                  <a:pt x="521026" y="619347"/>
                </a:lnTo>
                <a:lnTo>
                  <a:pt x="0" y="619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16"/>
          <p:cNvSpPr/>
          <p:nvPr/>
        </p:nvSpPr>
        <p:spPr>
          <a:xfrm>
            <a:off x="13265976" y="7409219"/>
            <a:ext cx="521026" cy="619348"/>
          </a:xfrm>
          <a:custGeom>
            <a:avLst/>
            <a:gdLst/>
            <a:ahLst/>
            <a:cxnLst/>
            <a:rect l="l" t="t" r="r" b="b"/>
            <a:pathLst>
              <a:path w="521026" h="619348">
                <a:moveTo>
                  <a:pt x="0" y="0"/>
                </a:moveTo>
                <a:lnTo>
                  <a:pt x="521026" y="0"/>
                </a:lnTo>
                <a:lnTo>
                  <a:pt x="521026" y="619347"/>
                </a:lnTo>
                <a:lnTo>
                  <a:pt x="0" y="619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Rectangle 28"/>
          <p:cNvSpPr/>
          <p:nvPr/>
        </p:nvSpPr>
        <p:spPr>
          <a:xfrm>
            <a:off x="10861353" y="8363854"/>
            <a:ext cx="2093843" cy="938719"/>
          </a:xfrm>
          <a:prstGeom prst="rect">
            <a:avLst/>
          </a:prstGeom>
        </p:spPr>
        <p:txBody>
          <a:bodyPr wrap="none">
            <a:spAutoFit/>
          </a:bodyPr>
          <a:lstStyle/>
          <a:p>
            <a:pPr algn="ctr">
              <a:lnSpc>
                <a:spcPts val="3264"/>
              </a:lnSpc>
              <a:spcBef>
                <a:spcPct val="0"/>
              </a:spcBef>
            </a:pPr>
            <a:r>
              <a:rPr lang="en-US" sz="2400" dirty="0">
                <a:solidFill>
                  <a:srgbClr val="D40B6F"/>
                </a:solidFill>
                <a:latin typeface="Public Sans 1 Bold"/>
              </a:rPr>
              <a:t>Prescription</a:t>
            </a:r>
            <a:r>
              <a:rPr lang="en-US" sz="2000" dirty="0" smtClean="0">
                <a:solidFill>
                  <a:srgbClr val="D40B6F"/>
                </a:solidFill>
                <a:latin typeface="Public Sans 1 Bold"/>
              </a:rPr>
              <a:t>  </a:t>
            </a:r>
          </a:p>
          <a:p>
            <a:pPr algn="ctr">
              <a:lnSpc>
                <a:spcPts val="3264"/>
              </a:lnSpc>
              <a:spcBef>
                <a:spcPct val="0"/>
              </a:spcBef>
            </a:pPr>
            <a:r>
              <a:rPr lang="en-US" sz="2000" dirty="0" smtClean="0">
                <a:solidFill>
                  <a:srgbClr val="D40B6F"/>
                </a:solidFill>
                <a:latin typeface="Public Sans 1 Bold"/>
              </a:rPr>
              <a:t>IPA</a:t>
            </a:r>
            <a:endParaRPr lang="en-US" sz="2000" dirty="0">
              <a:solidFill>
                <a:srgbClr val="D40B6F"/>
              </a:solidFill>
              <a:latin typeface="Public Sans 1 Bold"/>
            </a:endParaRPr>
          </a:p>
        </p:txBody>
      </p:sp>
      <p:sp>
        <p:nvSpPr>
          <p:cNvPr id="30" name="Rectangle 29"/>
          <p:cNvSpPr/>
          <p:nvPr/>
        </p:nvSpPr>
        <p:spPr>
          <a:xfrm>
            <a:off x="4024970" y="8218257"/>
            <a:ext cx="1798890" cy="1309141"/>
          </a:xfrm>
          <a:prstGeom prst="rect">
            <a:avLst/>
          </a:prstGeom>
        </p:spPr>
        <p:txBody>
          <a:bodyPr wrap="none">
            <a:spAutoFit/>
          </a:bodyPr>
          <a:lstStyle/>
          <a:p>
            <a:pPr algn="ctr">
              <a:lnSpc>
                <a:spcPts val="3264"/>
              </a:lnSpc>
              <a:spcBef>
                <a:spcPct val="0"/>
              </a:spcBef>
            </a:pPr>
            <a:r>
              <a:rPr lang="en-US" sz="2400" dirty="0" smtClean="0">
                <a:solidFill>
                  <a:srgbClr val="D40B6F"/>
                </a:solidFill>
                <a:latin typeface="Public Sans 1 Bold"/>
              </a:rPr>
              <a:t>1ère </a:t>
            </a:r>
          </a:p>
          <a:p>
            <a:pPr algn="ctr">
              <a:lnSpc>
                <a:spcPts val="3264"/>
              </a:lnSpc>
              <a:spcBef>
                <a:spcPct val="0"/>
              </a:spcBef>
            </a:pPr>
            <a:r>
              <a:rPr lang="en-US" sz="2400" dirty="0" err="1" smtClean="0">
                <a:solidFill>
                  <a:srgbClr val="D40B6F"/>
                </a:solidFill>
                <a:latin typeface="Public Sans 1 Bold"/>
              </a:rPr>
              <a:t>Plaquettes</a:t>
            </a:r>
            <a:endParaRPr lang="en-US" sz="2400" dirty="0" smtClean="0">
              <a:solidFill>
                <a:srgbClr val="D40B6F"/>
              </a:solidFill>
              <a:latin typeface="Public Sans 1 Bold"/>
            </a:endParaRPr>
          </a:p>
          <a:p>
            <a:pPr algn="ctr">
              <a:lnSpc>
                <a:spcPts val="3264"/>
              </a:lnSpc>
              <a:spcBef>
                <a:spcPct val="0"/>
              </a:spcBef>
            </a:pPr>
            <a:endParaRPr lang="en-US" dirty="0">
              <a:solidFill>
                <a:srgbClr val="D40B6F"/>
              </a:solidFill>
              <a:latin typeface="Public Sans 1 Bold"/>
            </a:endParaRPr>
          </a:p>
        </p:txBody>
      </p:sp>
      <p:sp>
        <p:nvSpPr>
          <p:cNvPr id="31" name="Rectangle 30"/>
          <p:cNvSpPr/>
          <p:nvPr/>
        </p:nvSpPr>
        <p:spPr>
          <a:xfrm>
            <a:off x="12881365" y="8191873"/>
            <a:ext cx="1712328" cy="1361911"/>
          </a:xfrm>
          <a:prstGeom prst="rect">
            <a:avLst/>
          </a:prstGeom>
        </p:spPr>
        <p:txBody>
          <a:bodyPr wrap="none">
            <a:spAutoFit/>
          </a:bodyPr>
          <a:lstStyle/>
          <a:p>
            <a:pPr algn="ctr">
              <a:lnSpc>
                <a:spcPts val="3264"/>
              </a:lnSpc>
              <a:spcBef>
                <a:spcPct val="0"/>
              </a:spcBef>
            </a:pPr>
            <a:r>
              <a:rPr lang="en-US" sz="2400" dirty="0" smtClean="0">
                <a:solidFill>
                  <a:srgbClr val="D40B6F"/>
                </a:solidFill>
                <a:latin typeface="Public Sans 1 Bold"/>
              </a:rPr>
              <a:t>1ère </a:t>
            </a:r>
          </a:p>
          <a:p>
            <a:pPr algn="ctr">
              <a:lnSpc>
                <a:spcPts val="3264"/>
              </a:lnSpc>
              <a:spcBef>
                <a:spcPct val="0"/>
              </a:spcBef>
            </a:pPr>
            <a:r>
              <a:rPr lang="en-US" sz="2400" dirty="0" err="1" smtClean="0">
                <a:solidFill>
                  <a:srgbClr val="D40B6F"/>
                </a:solidFill>
                <a:latin typeface="Public Sans 1 Bold"/>
              </a:rPr>
              <a:t>Pédiatrie</a:t>
            </a:r>
            <a:endParaRPr lang="en-US" sz="2400" dirty="0" smtClean="0">
              <a:solidFill>
                <a:srgbClr val="D40B6F"/>
              </a:solidFill>
              <a:latin typeface="Public Sans 1 Bold"/>
            </a:endParaRPr>
          </a:p>
          <a:p>
            <a:pPr algn="ctr">
              <a:lnSpc>
                <a:spcPts val="3264"/>
              </a:lnSpc>
              <a:spcBef>
                <a:spcPct val="0"/>
              </a:spcBef>
            </a:pPr>
            <a:r>
              <a:rPr lang="en-US" sz="2400" dirty="0" smtClean="0">
                <a:solidFill>
                  <a:srgbClr val="D40B6F"/>
                </a:solidFill>
                <a:latin typeface="Public Sans 1 Bold"/>
              </a:rPr>
              <a:t>CGR et CP</a:t>
            </a:r>
            <a:endParaRPr lang="en-US" sz="2400" dirty="0">
              <a:solidFill>
                <a:srgbClr val="D40B6F"/>
              </a:solidFill>
              <a:latin typeface="Public Sans 1 Bold"/>
            </a:endParaRPr>
          </a:p>
        </p:txBody>
      </p:sp>
      <p:sp>
        <p:nvSpPr>
          <p:cNvPr id="32" name="Freeform 16"/>
          <p:cNvSpPr/>
          <p:nvPr/>
        </p:nvSpPr>
        <p:spPr>
          <a:xfrm>
            <a:off x="16639512" y="7408230"/>
            <a:ext cx="521026" cy="619348"/>
          </a:xfrm>
          <a:custGeom>
            <a:avLst/>
            <a:gdLst/>
            <a:ahLst/>
            <a:cxnLst/>
            <a:rect l="l" t="t" r="r" b="b"/>
            <a:pathLst>
              <a:path w="521026" h="619348">
                <a:moveTo>
                  <a:pt x="0" y="0"/>
                </a:moveTo>
                <a:lnTo>
                  <a:pt x="521026" y="0"/>
                </a:lnTo>
                <a:lnTo>
                  <a:pt x="521026" y="619347"/>
                </a:lnTo>
                <a:lnTo>
                  <a:pt x="0" y="619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ZoneTexte 3"/>
          <p:cNvSpPr txBox="1"/>
          <p:nvPr/>
        </p:nvSpPr>
        <p:spPr>
          <a:xfrm>
            <a:off x="15888544" y="8363854"/>
            <a:ext cx="2005398" cy="1200329"/>
          </a:xfrm>
          <a:prstGeom prst="rect">
            <a:avLst/>
          </a:prstGeom>
          <a:noFill/>
        </p:spPr>
        <p:txBody>
          <a:bodyPr wrap="square" rtlCol="0">
            <a:spAutoFit/>
          </a:bodyPr>
          <a:lstStyle/>
          <a:p>
            <a:r>
              <a:rPr lang="fr-FR" sz="2400" dirty="0" smtClean="0">
                <a:solidFill>
                  <a:srgbClr val="D40B6F"/>
                </a:solidFill>
                <a:latin typeface="Public Sans 1 Bold"/>
              </a:rPr>
              <a:t>1ère </a:t>
            </a:r>
            <a:r>
              <a:rPr lang="fr-FR" sz="2400" dirty="0" err="1">
                <a:solidFill>
                  <a:srgbClr val="D40B6F"/>
                </a:solidFill>
                <a:latin typeface="Public Sans 1 Bold"/>
              </a:rPr>
              <a:t>transfu</a:t>
            </a:r>
            <a:r>
              <a:rPr lang="fr-FR" sz="2400" dirty="0">
                <a:solidFill>
                  <a:srgbClr val="D40B6F"/>
                </a:solidFill>
                <a:latin typeface="Public Sans 1 Bold"/>
              </a:rPr>
              <a:t> d’un patient </a:t>
            </a:r>
            <a:r>
              <a:rPr lang="fr-FR" sz="2400" dirty="0" err="1" smtClean="0">
                <a:solidFill>
                  <a:srgbClr val="D40B6F"/>
                </a:solidFill>
                <a:latin typeface="Public Sans 1 Bold"/>
              </a:rPr>
              <a:t>allogreffé</a:t>
            </a:r>
            <a:endParaRPr lang="fr-FR" sz="2400" dirty="0">
              <a:solidFill>
                <a:srgbClr val="D40B6F"/>
              </a:solidFill>
              <a:latin typeface="Public Sans 1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7300" y="104311"/>
            <a:ext cx="15773400" cy="1988345"/>
          </a:xfrm>
        </p:spPr>
        <p:txBody>
          <a:bodyPr/>
          <a:lstStyle/>
          <a:p>
            <a:r>
              <a:rPr lang="fr-FR" b="1" dirty="0" smtClean="0">
                <a:solidFill>
                  <a:srgbClr val="FF3399"/>
                </a:solidFill>
              </a:rPr>
              <a:t>Activité/Profil des patients </a:t>
            </a:r>
            <a:r>
              <a:rPr lang="fr-FR" dirty="0" smtClean="0">
                <a:solidFill>
                  <a:srgbClr val="FF3399"/>
                </a:solidFill>
              </a:rPr>
              <a:t>:</a:t>
            </a:r>
            <a:endParaRPr lang="fr-FR" dirty="0">
              <a:solidFill>
                <a:srgbClr val="FF3399"/>
              </a:solidFill>
            </a:endParaRPr>
          </a:p>
        </p:txBody>
      </p:sp>
      <p:sp>
        <p:nvSpPr>
          <p:cNvPr id="3" name="Espace réservé du contenu 2"/>
          <p:cNvSpPr>
            <a:spLocks noGrp="1"/>
          </p:cNvSpPr>
          <p:nvPr>
            <p:ph idx="1"/>
          </p:nvPr>
        </p:nvSpPr>
        <p:spPr>
          <a:xfrm>
            <a:off x="1257300" y="1541859"/>
            <a:ext cx="15773400" cy="8620451"/>
          </a:xfrm>
        </p:spPr>
        <p:txBody>
          <a:bodyPr>
            <a:normAutofit fontScale="85000" lnSpcReduction="10000"/>
          </a:bodyPr>
          <a:lstStyle/>
          <a:p>
            <a:pPr marL="0" indent="0">
              <a:buNone/>
            </a:pPr>
            <a:r>
              <a:rPr lang="fr-FR" dirty="0" smtClean="0"/>
              <a:t>Depuis 2022 : </a:t>
            </a:r>
            <a:r>
              <a:rPr lang="fr-FR" dirty="0">
                <a:solidFill>
                  <a:srgbClr val="CC0066"/>
                </a:solidFill>
              </a:rPr>
              <a:t>166</a:t>
            </a:r>
            <a:r>
              <a:rPr lang="fr-FR" dirty="0" smtClean="0"/>
              <a:t> </a:t>
            </a:r>
            <a:r>
              <a:rPr lang="fr-FR" dirty="0" smtClean="0">
                <a:solidFill>
                  <a:srgbClr val="CC0066"/>
                </a:solidFill>
              </a:rPr>
              <a:t>patients </a:t>
            </a:r>
            <a:r>
              <a:rPr lang="fr-FR" dirty="0" smtClean="0"/>
              <a:t>; moyenne d’âge : 81 ans (10 ans - 100 ans)</a:t>
            </a:r>
          </a:p>
          <a:p>
            <a:pPr marL="0" indent="0">
              <a:buNone/>
            </a:pPr>
            <a:r>
              <a:rPr lang="fr-FR" dirty="0" smtClean="0"/>
              <a:t>De octobre 2022 à octobre 2023 : </a:t>
            </a:r>
            <a:r>
              <a:rPr lang="fr-FR" dirty="0">
                <a:solidFill>
                  <a:srgbClr val="CC0066"/>
                </a:solidFill>
              </a:rPr>
              <a:t>302 </a:t>
            </a:r>
            <a:r>
              <a:rPr lang="fr-FR" dirty="0" smtClean="0">
                <a:solidFill>
                  <a:srgbClr val="CC0066"/>
                </a:solidFill>
              </a:rPr>
              <a:t>PSL</a:t>
            </a:r>
            <a:endParaRPr lang="fr-FR" dirty="0">
              <a:solidFill>
                <a:srgbClr val="CC0066"/>
              </a:solidFill>
            </a:endParaRPr>
          </a:p>
          <a:p>
            <a:pPr marL="0" indent="0">
              <a:buNone/>
            </a:pPr>
            <a:r>
              <a:rPr lang="fr-FR" dirty="0" smtClean="0"/>
              <a:t>De novembre 2023 à mi-octobre 2024 : </a:t>
            </a:r>
            <a:r>
              <a:rPr lang="fr-FR" dirty="0">
                <a:solidFill>
                  <a:srgbClr val="CC0066"/>
                </a:solidFill>
              </a:rPr>
              <a:t>634 PSL</a:t>
            </a:r>
          </a:p>
          <a:p>
            <a:pPr marL="0" indent="0">
              <a:buNone/>
            </a:pPr>
            <a:r>
              <a:rPr lang="fr-FR" dirty="0" smtClean="0"/>
              <a:t>Poches PSL perdues : </a:t>
            </a:r>
            <a:r>
              <a:rPr lang="fr-FR" dirty="0">
                <a:solidFill>
                  <a:srgbClr val="CC0066"/>
                </a:solidFill>
              </a:rPr>
              <a:t>5</a:t>
            </a:r>
          </a:p>
          <a:p>
            <a:pPr marL="0" indent="0">
              <a:buNone/>
            </a:pPr>
            <a:endParaRPr lang="fr-FR" dirty="0"/>
          </a:p>
          <a:p>
            <a:r>
              <a:rPr lang="fr-FR" dirty="0" err="1" smtClean="0"/>
              <a:t>Sd</a:t>
            </a:r>
            <a:r>
              <a:rPr lang="fr-FR" dirty="0" smtClean="0"/>
              <a:t> myélodysplasique et autres pathologies hématologiques : </a:t>
            </a:r>
            <a:r>
              <a:rPr lang="fr-FR" dirty="0" smtClean="0">
                <a:solidFill>
                  <a:srgbClr val="CC0066"/>
                </a:solidFill>
              </a:rPr>
              <a:t>65%</a:t>
            </a:r>
          </a:p>
          <a:p>
            <a:r>
              <a:rPr lang="fr-FR" dirty="0" smtClean="0"/>
              <a:t>Anémie chronique multifactorielle : 15%</a:t>
            </a:r>
          </a:p>
          <a:p>
            <a:r>
              <a:rPr lang="fr-FR" dirty="0" smtClean="0"/>
              <a:t>Saignement chronique (digestif) : 10 %</a:t>
            </a:r>
          </a:p>
          <a:p>
            <a:r>
              <a:rPr lang="fr-FR" dirty="0" smtClean="0"/>
              <a:t>Anémie non explorée : 10 %</a:t>
            </a:r>
          </a:p>
          <a:p>
            <a:pPr marL="0" indent="0">
              <a:buNone/>
            </a:pPr>
            <a:endParaRPr lang="fr-FR" dirty="0" smtClean="0"/>
          </a:p>
          <a:p>
            <a:pPr marL="0" indent="0">
              <a:buNone/>
            </a:pPr>
            <a:r>
              <a:rPr lang="fr-FR" dirty="0" smtClean="0"/>
              <a:t>En 2023 (année pleine) =&gt; </a:t>
            </a:r>
            <a:r>
              <a:rPr lang="fr-FR" dirty="0">
                <a:solidFill>
                  <a:srgbClr val="CC0066"/>
                </a:solidFill>
              </a:rPr>
              <a:t>214 séjours </a:t>
            </a:r>
          </a:p>
          <a:p>
            <a:r>
              <a:rPr lang="fr-FR" dirty="0"/>
              <a:t>Patient ponctuel </a:t>
            </a:r>
            <a:r>
              <a:rPr lang="fr-FR" dirty="0" smtClean="0"/>
              <a:t>pris en </a:t>
            </a:r>
            <a:r>
              <a:rPr lang="fr-FR" dirty="0"/>
              <a:t>charge en HAD </a:t>
            </a:r>
            <a:r>
              <a:rPr lang="fr-FR" dirty="0" smtClean="0"/>
              <a:t>(</a:t>
            </a:r>
            <a:r>
              <a:rPr lang="fr-FR" dirty="0" err="1" smtClean="0"/>
              <a:t>Sd</a:t>
            </a:r>
            <a:r>
              <a:rPr lang="fr-FR" dirty="0" smtClean="0"/>
              <a:t> myélodysplasique): </a:t>
            </a:r>
            <a:r>
              <a:rPr lang="fr-FR" dirty="0" smtClean="0">
                <a:solidFill>
                  <a:srgbClr val="CC0066"/>
                </a:solidFill>
              </a:rPr>
              <a:t>131 séjours</a:t>
            </a:r>
          </a:p>
          <a:p>
            <a:r>
              <a:rPr lang="fr-FR" dirty="0"/>
              <a:t>Transfusion en EHPAD : </a:t>
            </a:r>
            <a:r>
              <a:rPr lang="fr-FR" dirty="0" smtClean="0">
                <a:solidFill>
                  <a:srgbClr val="CC0066"/>
                </a:solidFill>
              </a:rPr>
              <a:t>52 séjours</a:t>
            </a:r>
          </a:p>
          <a:p>
            <a:r>
              <a:rPr lang="fr-FR" dirty="0" smtClean="0"/>
              <a:t>Patient hospitalisé en HAD (non ponctuellement) : </a:t>
            </a:r>
            <a:r>
              <a:rPr lang="fr-FR" dirty="0" smtClean="0">
                <a:solidFill>
                  <a:srgbClr val="CC0066"/>
                </a:solidFill>
              </a:rPr>
              <a:t>83 séjours</a:t>
            </a:r>
          </a:p>
          <a:p>
            <a:endParaRPr lang="fr-FR" dirty="0"/>
          </a:p>
          <a:p>
            <a:pPr>
              <a:lnSpc>
                <a:spcPct val="120000"/>
              </a:lnSpc>
            </a:pPr>
            <a:r>
              <a:rPr lang="fr-FR" dirty="0" smtClean="0"/>
              <a:t>Principaux « </a:t>
            </a:r>
            <a:r>
              <a:rPr lang="fr-FR" dirty="0" err="1" smtClean="0"/>
              <a:t>Adresseurs</a:t>
            </a:r>
            <a:r>
              <a:rPr lang="fr-FR" dirty="0" smtClean="0"/>
              <a:t> » : </a:t>
            </a:r>
            <a:r>
              <a:rPr lang="en-US" dirty="0"/>
              <a:t>Services </a:t>
            </a:r>
            <a:r>
              <a:rPr lang="en-US" dirty="0" err="1" smtClean="0"/>
              <a:t>Onco-Hématologie</a:t>
            </a:r>
            <a:r>
              <a:rPr lang="en-US" dirty="0" smtClean="0"/>
              <a:t>, </a:t>
            </a:r>
            <a:r>
              <a:rPr lang="en-US" dirty="0" err="1" smtClean="0"/>
              <a:t>Gériatrie</a:t>
            </a:r>
            <a:r>
              <a:rPr lang="en-US" dirty="0" smtClean="0"/>
              <a:t>, Médecins </a:t>
            </a:r>
            <a:r>
              <a:rPr lang="en-US" dirty="0" err="1" smtClean="0"/>
              <a:t>généralistes</a:t>
            </a:r>
            <a:r>
              <a:rPr lang="en-US" dirty="0" smtClean="0"/>
              <a:t>, 				   Médecins </a:t>
            </a:r>
            <a:r>
              <a:rPr lang="en-US" dirty="0" err="1" smtClean="0"/>
              <a:t>coordonateurs</a:t>
            </a:r>
            <a:r>
              <a:rPr lang="en-US" dirty="0" smtClean="0"/>
              <a:t> </a:t>
            </a:r>
            <a:r>
              <a:rPr lang="en-US" dirty="0" err="1" smtClean="0"/>
              <a:t>d’EHPAD</a:t>
            </a:r>
            <a:r>
              <a:rPr lang="en-US" dirty="0" smtClean="0"/>
              <a:t>, Médecins HAD, </a:t>
            </a:r>
            <a:r>
              <a:rPr lang="en-US" dirty="0" err="1"/>
              <a:t>O</a:t>
            </a:r>
            <a:r>
              <a:rPr lang="en-US" dirty="0" err="1" smtClean="0"/>
              <a:t>ncologues</a:t>
            </a:r>
            <a:r>
              <a:rPr lang="en-US" dirty="0" smtClean="0"/>
              <a:t>.</a:t>
            </a:r>
            <a:endParaRPr lang="fr-FR" dirty="0" smtClean="0"/>
          </a:p>
          <a:p>
            <a:pPr marL="0" indent="0">
              <a:buNone/>
            </a:pPr>
            <a:endParaRPr lang="fr-FR" dirty="0"/>
          </a:p>
          <a:p>
            <a:r>
              <a:rPr lang="fr-FR" sz="2200" dirty="0"/>
              <a:t>(Fer Injectable : 87 perfusions de Fer injectable sur </a:t>
            </a:r>
            <a:r>
              <a:rPr lang="fr-FR" sz="2200" dirty="0" smtClean="0"/>
              <a:t>2023)</a:t>
            </a:r>
            <a:endParaRPr lang="fr-FR" sz="2200" dirty="0"/>
          </a:p>
          <a:p>
            <a:endParaRPr lang="fr-FR" dirty="0"/>
          </a:p>
        </p:txBody>
      </p:sp>
      <p:sp>
        <p:nvSpPr>
          <p:cNvPr id="4" name="Freeform 8"/>
          <p:cNvSpPr/>
          <p:nvPr/>
        </p:nvSpPr>
        <p:spPr>
          <a:xfrm>
            <a:off x="15621000" y="134791"/>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2"/>
            <a:stretch>
              <a:fillRect/>
            </a:stretch>
          </a:blipFill>
        </p:spPr>
      </p:sp>
      <p:sp>
        <p:nvSpPr>
          <p:cNvPr id="5" name="ZoneTexte 4"/>
          <p:cNvSpPr txBox="1"/>
          <p:nvPr/>
        </p:nvSpPr>
        <p:spPr>
          <a:xfrm>
            <a:off x="22174200" y="5429251"/>
            <a:ext cx="2057400" cy="507831"/>
          </a:xfrm>
          <a:prstGeom prst="rect">
            <a:avLst/>
          </a:prstGeom>
          <a:noFill/>
        </p:spPr>
        <p:txBody>
          <a:bodyPr wrap="square" rtlCol="0">
            <a:spAutoFit/>
          </a:bodyPr>
          <a:lstStyle/>
          <a:p>
            <a:endParaRPr lang="fr-FR" sz="2700"/>
          </a:p>
        </p:txBody>
      </p:sp>
    </p:spTree>
    <p:extLst>
      <p:ext uri="{BB962C8B-B14F-4D97-AF65-F5344CB8AC3E}">
        <p14:creationId xmlns:p14="http://schemas.microsoft.com/office/powerpoint/2010/main" val="260641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0B6F"/>
        </a:solidFill>
        <a:effectLst/>
      </p:bgPr>
    </p:bg>
    <p:spTree>
      <p:nvGrpSpPr>
        <p:cNvPr id="1" name=""/>
        <p:cNvGrpSpPr/>
        <p:nvPr/>
      </p:nvGrpSpPr>
      <p:grpSpPr>
        <a:xfrm>
          <a:off x="0" y="0"/>
          <a:ext cx="0" cy="0"/>
          <a:chOff x="0" y="0"/>
          <a:chExt cx="0" cy="0"/>
        </a:xfrm>
      </p:grpSpPr>
      <p:grpSp>
        <p:nvGrpSpPr>
          <p:cNvPr id="2" name="Group 2"/>
          <p:cNvGrpSpPr/>
          <p:nvPr/>
        </p:nvGrpSpPr>
        <p:grpSpPr>
          <a:xfrm>
            <a:off x="-2044827" y="1834702"/>
            <a:ext cx="7898932" cy="10287000"/>
            <a:chOff x="0" y="0"/>
            <a:chExt cx="8851059" cy="11526982"/>
          </a:xfrm>
        </p:grpSpPr>
        <p:sp>
          <p:nvSpPr>
            <p:cNvPr id="3" name="Freeform 3"/>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4" name="Freeform 4"/>
          <p:cNvSpPr/>
          <p:nvPr/>
        </p:nvSpPr>
        <p:spPr>
          <a:xfrm>
            <a:off x="3753494" y="2745228"/>
            <a:ext cx="10047824" cy="4998793"/>
          </a:xfrm>
          <a:custGeom>
            <a:avLst/>
            <a:gdLst/>
            <a:ahLst/>
            <a:cxnLst/>
            <a:rect l="l" t="t" r="r" b="b"/>
            <a:pathLst>
              <a:path w="10047824" h="4998793">
                <a:moveTo>
                  <a:pt x="0" y="0"/>
                </a:moveTo>
                <a:lnTo>
                  <a:pt x="10047824" y="0"/>
                </a:lnTo>
                <a:lnTo>
                  <a:pt x="10047824" y="4998793"/>
                </a:lnTo>
                <a:lnTo>
                  <a:pt x="0" y="4998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105400" y="2833707"/>
            <a:ext cx="7344012" cy="4821833"/>
          </a:xfrm>
          <a:prstGeom prst="rect">
            <a:avLst/>
          </a:prstGeom>
        </p:spPr>
        <p:txBody>
          <a:bodyPr lIns="0" tIns="0" rIns="0" bIns="0" rtlCol="0" anchor="t">
            <a:spAutoFit/>
          </a:bodyPr>
          <a:lstStyle/>
          <a:p>
            <a:pPr algn="ctr">
              <a:lnSpc>
                <a:spcPts val="9443"/>
              </a:lnSpc>
            </a:pPr>
            <a:r>
              <a:rPr lang="en-US" sz="5400" dirty="0">
                <a:solidFill>
                  <a:srgbClr val="F7F7F7"/>
                </a:solidFill>
                <a:latin typeface="Decalotype Bold"/>
              </a:rPr>
              <a:t>5</a:t>
            </a:r>
          </a:p>
          <a:p>
            <a:pPr algn="ctr">
              <a:lnSpc>
                <a:spcPts val="9443"/>
              </a:lnSpc>
            </a:pPr>
            <a:r>
              <a:rPr lang="en-US" sz="5400" dirty="0" smtClean="0">
                <a:solidFill>
                  <a:srgbClr val="F7F7F7"/>
                </a:solidFill>
                <a:latin typeface="Decalotype Bold"/>
              </a:rPr>
              <a:t>L’IPA un </a:t>
            </a:r>
            <a:r>
              <a:rPr lang="en-US" sz="5400" dirty="0" err="1" smtClean="0">
                <a:solidFill>
                  <a:srgbClr val="F7F7F7"/>
                </a:solidFill>
                <a:latin typeface="Decalotype Bold"/>
              </a:rPr>
              <a:t>rôle</a:t>
            </a:r>
            <a:r>
              <a:rPr lang="en-US" sz="5400" dirty="0" smtClean="0">
                <a:solidFill>
                  <a:srgbClr val="F7F7F7"/>
                </a:solidFill>
                <a:latin typeface="Decalotype Bold"/>
              </a:rPr>
              <a:t> </a:t>
            </a:r>
            <a:r>
              <a:rPr lang="en-US" sz="5400" dirty="0" err="1" smtClean="0">
                <a:solidFill>
                  <a:srgbClr val="F7F7F7"/>
                </a:solidFill>
                <a:latin typeface="Decalotype Bold"/>
              </a:rPr>
              <a:t>essentiel</a:t>
            </a:r>
            <a:r>
              <a:rPr lang="en-US" sz="5400" dirty="0" smtClean="0">
                <a:solidFill>
                  <a:srgbClr val="F7F7F7"/>
                </a:solidFill>
                <a:latin typeface="Decalotype Bold"/>
              </a:rPr>
              <a:t>  </a:t>
            </a:r>
          </a:p>
          <a:p>
            <a:pPr algn="ctr">
              <a:lnSpc>
                <a:spcPts val="9443"/>
              </a:lnSpc>
            </a:pPr>
            <a:r>
              <a:rPr lang="en-US" sz="5400" dirty="0" smtClean="0">
                <a:solidFill>
                  <a:srgbClr val="F7F7F7"/>
                </a:solidFill>
                <a:latin typeface="Decalotype Bold"/>
              </a:rPr>
              <a:t>(</a:t>
            </a:r>
            <a:r>
              <a:rPr lang="en-US" sz="5400" dirty="0" err="1" smtClean="0">
                <a:solidFill>
                  <a:srgbClr val="F7F7F7"/>
                </a:solidFill>
                <a:latin typeface="Decalotype Bold"/>
              </a:rPr>
              <a:t>une</a:t>
            </a:r>
            <a:r>
              <a:rPr lang="en-US" sz="5400" dirty="0" smtClean="0">
                <a:solidFill>
                  <a:srgbClr val="F7F7F7"/>
                </a:solidFill>
                <a:latin typeface="Decalotype Bold"/>
              </a:rPr>
              <a:t> première en France en HAD ?)</a:t>
            </a:r>
            <a:endParaRPr lang="en-US" sz="5400" dirty="0">
              <a:solidFill>
                <a:srgbClr val="F7F7F7"/>
              </a:solidFill>
              <a:latin typeface="Decalotype Bo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47800" y="1181100"/>
            <a:ext cx="15773400" cy="8494633"/>
          </a:xfrm>
          <a:prstGeom prst="rect">
            <a:avLst/>
          </a:prstGeom>
          <a:noFill/>
        </p:spPr>
        <p:txBody>
          <a:bodyPr wrap="square" rtlCol="0">
            <a:spAutoFit/>
          </a:bodyPr>
          <a:lstStyle/>
          <a:p>
            <a:pPr marL="285750" indent="-285750">
              <a:buFont typeface="Arial" panose="020B0604020202020204" pitchFamily="34" charset="0"/>
              <a:buChar char="•"/>
            </a:pPr>
            <a:r>
              <a:rPr lang="fr-FR" sz="4800" dirty="0" smtClean="0"/>
              <a:t>Evaluation des patients</a:t>
            </a:r>
          </a:p>
          <a:p>
            <a:pPr marL="285750" indent="-285750">
              <a:buFont typeface="Arial" panose="020B0604020202020204" pitchFamily="34" charset="0"/>
              <a:buChar char="•"/>
            </a:pPr>
            <a:r>
              <a:rPr lang="fr-FR" sz="4800" dirty="0" smtClean="0"/>
              <a:t>Coordination du </a:t>
            </a:r>
            <a:r>
              <a:rPr lang="fr-FR" sz="4800" dirty="0" err="1" smtClean="0"/>
              <a:t>process</a:t>
            </a:r>
            <a:r>
              <a:rPr lang="fr-FR" sz="4800" dirty="0" smtClean="0"/>
              <a:t> </a:t>
            </a:r>
          </a:p>
          <a:p>
            <a:pPr marL="285750" indent="-285750">
              <a:buFont typeface="Arial" panose="020B0604020202020204" pitchFamily="34" charset="0"/>
              <a:buChar char="•"/>
            </a:pPr>
            <a:r>
              <a:rPr lang="fr-FR" sz="4800" dirty="0" smtClean="0"/>
              <a:t>Suivi des patients</a:t>
            </a:r>
          </a:p>
          <a:p>
            <a:pPr marL="285750" indent="-285750">
              <a:buFont typeface="Arial" panose="020B0604020202020204" pitchFamily="34" charset="0"/>
              <a:buChar char="•"/>
            </a:pPr>
            <a:r>
              <a:rPr lang="fr-FR" sz="4800" dirty="0" smtClean="0"/>
              <a:t>Prescription : patient d’</a:t>
            </a:r>
            <a:r>
              <a:rPr lang="fr-FR" sz="4800" dirty="0" err="1" smtClean="0"/>
              <a:t>onco</a:t>
            </a:r>
            <a:r>
              <a:rPr lang="fr-FR" sz="4800" dirty="0" smtClean="0"/>
              <a:t> hématologie ayant accepté le suivi IPA. La première prescription en HAD est toujours faite par le médecin HAD</a:t>
            </a:r>
          </a:p>
          <a:p>
            <a:pPr marL="285750" indent="-285750">
              <a:buFont typeface="Arial" panose="020B0604020202020204" pitchFamily="34" charset="0"/>
              <a:buChar char="•"/>
            </a:pPr>
            <a:r>
              <a:rPr lang="fr-FR" sz="4800" dirty="0" smtClean="0"/>
              <a:t>Formation des nouveaux arrivants.</a:t>
            </a:r>
          </a:p>
          <a:p>
            <a:pPr marL="285750" indent="-285750">
              <a:buFont typeface="Arial" panose="020B0604020202020204" pitchFamily="34" charset="0"/>
              <a:buChar char="•"/>
            </a:pPr>
            <a:r>
              <a:rPr lang="fr-FR" sz="4800" dirty="0" smtClean="0"/>
              <a:t>Participation au CSTH</a:t>
            </a:r>
          </a:p>
          <a:p>
            <a:pPr marL="285750" indent="-285750">
              <a:buFont typeface="Arial" panose="020B0604020202020204" pitchFamily="34" charset="0"/>
              <a:buChar char="•"/>
            </a:pPr>
            <a:r>
              <a:rPr lang="fr-FR" sz="4800" dirty="0" smtClean="0"/>
              <a:t>Gazette</a:t>
            </a:r>
          </a:p>
          <a:p>
            <a:pPr marL="285750" indent="-285750">
              <a:buFont typeface="Arial" panose="020B0604020202020204" pitchFamily="34" charset="0"/>
              <a:buChar char="•"/>
            </a:pPr>
            <a:r>
              <a:rPr lang="fr-FR" sz="4800" dirty="0" smtClean="0"/>
              <a:t>Accompagnement au quotidien des équipes (médecins, IDE, secrétaire)</a:t>
            </a:r>
          </a:p>
          <a:p>
            <a:pPr marL="285750" indent="-285750">
              <a:buFont typeface="Arial" panose="020B0604020202020204" pitchFamily="34" charset="0"/>
              <a:buChar char="•"/>
            </a:pPr>
            <a:endParaRPr lang="fr-FR" dirty="0"/>
          </a:p>
        </p:txBody>
      </p:sp>
      <p:sp>
        <p:nvSpPr>
          <p:cNvPr id="3" name="Freeform 8"/>
          <p:cNvSpPr/>
          <p:nvPr/>
        </p:nvSpPr>
        <p:spPr>
          <a:xfrm>
            <a:off x="13944600" y="8496300"/>
            <a:ext cx="4114800" cy="1600200"/>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2"/>
            <a:stretch>
              <a:fillRect/>
            </a:stretch>
          </a:blipFill>
        </p:spPr>
      </p:sp>
      <p:grpSp>
        <p:nvGrpSpPr>
          <p:cNvPr id="4" name="Group 5"/>
          <p:cNvGrpSpPr/>
          <p:nvPr/>
        </p:nvGrpSpPr>
        <p:grpSpPr>
          <a:xfrm>
            <a:off x="-4726426" y="1369972"/>
            <a:ext cx="7981032" cy="10287000"/>
            <a:chOff x="0" y="0"/>
            <a:chExt cx="8943056" cy="11526982"/>
          </a:xfrm>
        </p:grpSpPr>
        <p:sp>
          <p:nvSpPr>
            <p:cNvPr id="5" name="Freeform 6"/>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grpSp>
        <p:nvGrpSpPr>
          <p:cNvPr id="6" name="Group 2"/>
          <p:cNvGrpSpPr/>
          <p:nvPr/>
        </p:nvGrpSpPr>
        <p:grpSpPr>
          <a:xfrm rot="5400000">
            <a:off x="-1381125" y="-866774"/>
            <a:ext cx="4716515" cy="5154662"/>
            <a:chOff x="0" y="0"/>
            <a:chExt cx="6869494" cy="7507644"/>
          </a:xfrm>
        </p:grpSpPr>
        <p:sp>
          <p:nvSpPr>
            <p:cNvPr id="7" name="Freeform 3"/>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Tree>
    <p:extLst>
      <p:ext uri="{BB962C8B-B14F-4D97-AF65-F5344CB8AC3E}">
        <p14:creationId xmlns:p14="http://schemas.microsoft.com/office/powerpoint/2010/main" val="3490959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40B6F"/>
        </a:solidFill>
        <a:effectLst/>
      </p:bgPr>
    </p:bg>
    <p:spTree>
      <p:nvGrpSpPr>
        <p:cNvPr id="1" name=""/>
        <p:cNvGrpSpPr/>
        <p:nvPr/>
      </p:nvGrpSpPr>
      <p:grpSpPr>
        <a:xfrm>
          <a:off x="0" y="0"/>
          <a:ext cx="0" cy="0"/>
          <a:chOff x="0" y="0"/>
          <a:chExt cx="0" cy="0"/>
        </a:xfrm>
      </p:grpSpPr>
      <p:grpSp>
        <p:nvGrpSpPr>
          <p:cNvPr id="2" name="Group 2"/>
          <p:cNvGrpSpPr/>
          <p:nvPr/>
        </p:nvGrpSpPr>
        <p:grpSpPr>
          <a:xfrm>
            <a:off x="-2044827" y="1834702"/>
            <a:ext cx="7898932" cy="10287000"/>
            <a:chOff x="0" y="0"/>
            <a:chExt cx="8851059" cy="11526982"/>
          </a:xfrm>
        </p:grpSpPr>
        <p:sp>
          <p:nvSpPr>
            <p:cNvPr id="3" name="Freeform 3"/>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4" name="Freeform 4"/>
          <p:cNvSpPr/>
          <p:nvPr/>
        </p:nvSpPr>
        <p:spPr>
          <a:xfrm>
            <a:off x="3657600" y="2785992"/>
            <a:ext cx="10047824" cy="4998793"/>
          </a:xfrm>
          <a:custGeom>
            <a:avLst/>
            <a:gdLst/>
            <a:ahLst/>
            <a:cxnLst/>
            <a:rect l="l" t="t" r="r" b="b"/>
            <a:pathLst>
              <a:path w="10047824" h="4998793">
                <a:moveTo>
                  <a:pt x="0" y="0"/>
                </a:moveTo>
                <a:lnTo>
                  <a:pt x="10047824" y="0"/>
                </a:lnTo>
                <a:lnTo>
                  <a:pt x="10047824" y="4998793"/>
                </a:lnTo>
                <a:lnTo>
                  <a:pt x="0" y="4998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009506" y="4079930"/>
            <a:ext cx="7344012" cy="2410916"/>
          </a:xfrm>
          <a:prstGeom prst="rect">
            <a:avLst/>
          </a:prstGeom>
        </p:spPr>
        <p:txBody>
          <a:bodyPr lIns="0" tIns="0" rIns="0" bIns="0" rtlCol="0" anchor="t">
            <a:spAutoFit/>
          </a:bodyPr>
          <a:lstStyle/>
          <a:p>
            <a:pPr algn="ctr">
              <a:lnSpc>
                <a:spcPts val="9443"/>
              </a:lnSpc>
            </a:pPr>
            <a:r>
              <a:rPr lang="en-US" sz="6745" dirty="0">
                <a:solidFill>
                  <a:srgbClr val="F7F7F7"/>
                </a:solidFill>
                <a:latin typeface="Decalotype Bold"/>
              </a:rPr>
              <a:t>6</a:t>
            </a:r>
            <a:endParaRPr lang="en-US" sz="6745" dirty="0" smtClean="0">
              <a:solidFill>
                <a:srgbClr val="F7F7F7"/>
              </a:solidFill>
              <a:latin typeface="Decalotype Bold"/>
            </a:endParaRPr>
          </a:p>
          <a:p>
            <a:pPr algn="ctr">
              <a:lnSpc>
                <a:spcPts val="9443"/>
              </a:lnSpc>
            </a:pPr>
            <a:r>
              <a:rPr lang="en-US" sz="6745" dirty="0" smtClean="0">
                <a:solidFill>
                  <a:srgbClr val="F7F7F7"/>
                </a:solidFill>
                <a:latin typeface="Decalotype Bold"/>
              </a:rPr>
              <a:t>Avis des Patients</a:t>
            </a:r>
            <a:endParaRPr lang="en-US" sz="6745" dirty="0">
              <a:solidFill>
                <a:srgbClr val="F7F7F7"/>
              </a:solidFill>
              <a:latin typeface="Decalotype Bold"/>
            </a:endParaRPr>
          </a:p>
        </p:txBody>
      </p:sp>
    </p:spTree>
    <p:extLst>
      <p:ext uri="{BB962C8B-B14F-4D97-AF65-F5344CB8AC3E}">
        <p14:creationId xmlns:p14="http://schemas.microsoft.com/office/powerpoint/2010/main" val="3537514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4"/>
          </p:nvPr>
        </p:nvSpPr>
        <p:spPr>
          <a:xfrm>
            <a:off x="9019984" y="5820479"/>
            <a:ext cx="6997385" cy="471488"/>
          </a:xfrm>
        </p:spPr>
        <p:txBody>
          <a:bodyPr/>
          <a:lstStyle/>
          <a:p>
            <a:r>
              <a:rPr lang="fr-FR" dirty="0" smtClean="0"/>
              <a:t>Evolutions souhaitées par les Patients	</a:t>
            </a:r>
            <a:endParaRPr lang="fr-FR" dirty="0"/>
          </a:p>
        </p:txBody>
      </p:sp>
      <p:sp>
        <p:nvSpPr>
          <p:cNvPr id="4" name="Espace réservé du texte 3"/>
          <p:cNvSpPr>
            <a:spLocks noGrp="1"/>
          </p:cNvSpPr>
          <p:nvPr>
            <p:ph type="body" sz="quarter" idx="18"/>
          </p:nvPr>
        </p:nvSpPr>
        <p:spPr>
          <a:xfrm>
            <a:off x="816457" y="6100787"/>
            <a:ext cx="8342840" cy="3579714"/>
          </a:xfrm>
        </p:spPr>
        <p:txBody>
          <a:bodyPr>
            <a:normAutofit/>
          </a:bodyPr>
          <a:lstStyle/>
          <a:p>
            <a:pPr marL="428625" indent="-428625">
              <a:buFontTx/>
              <a:buChar char="-"/>
            </a:pPr>
            <a:r>
              <a:rPr lang="fr-FR" dirty="0" smtClean="0"/>
              <a:t>Fin de l’attente dans le service</a:t>
            </a:r>
          </a:p>
          <a:p>
            <a:pPr marL="428625" indent="-428625">
              <a:buFontTx/>
              <a:buChar char="-"/>
            </a:pPr>
            <a:r>
              <a:rPr lang="fr-FR" dirty="0"/>
              <a:t>Organisation fluide </a:t>
            </a:r>
          </a:p>
          <a:p>
            <a:pPr marL="428625" indent="-428625">
              <a:buFontTx/>
              <a:buChar char="-"/>
            </a:pPr>
            <a:r>
              <a:rPr lang="fr-FR" dirty="0" smtClean="0"/>
              <a:t>Confiance envers les soignants</a:t>
            </a:r>
          </a:p>
          <a:p>
            <a:pPr marL="428625" indent="-428625">
              <a:buFontTx/>
              <a:buChar char="-"/>
            </a:pPr>
            <a:r>
              <a:rPr lang="fr-FR" dirty="0" smtClean="0"/>
              <a:t>Diminution de la fatigue liée aux transports </a:t>
            </a:r>
          </a:p>
          <a:p>
            <a:pPr marL="428625" indent="-428625">
              <a:buFontTx/>
              <a:buChar char="-"/>
            </a:pPr>
            <a:r>
              <a:rPr lang="fr-FR" dirty="0" smtClean="0"/>
              <a:t>Confort </a:t>
            </a:r>
            <a:r>
              <a:rPr lang="fr-FR" dirty="0"/>
              <a:t>pour le patient </a:t>
            </a:r>
            <a:r>
              <a:rPr lang="fr-FR" dirty="0" smtClean="0"/>
              <a:t>du maintien </a:t>
            </a:r>
            <a:r>
              <a:rPr lang="fr-FR" dirty="0"/>
              <a:t>sur son lieu de vie </a:t>
            </a:r>
          </a:p>
        </p:txBody>
      </p:sp>
      <p:sp>
        <p:nvSpPr>
          <p:cNvPr id="5" name="Espace réservé du texte 4"/>
          <p:cNvSpPr>
            <a:spLocks noGrp="1"/>
          </p:cNvSpPr>
          <p:nvPr>
            <p:ph type="body" sz="quarter" idx="19"/>
          </p:nvPr>
        </p:nvSpPr>
        <p:spPr>
          <a:xfrm>
            <a:off x="9019983" y="6393894"/>
            <a:ext cx="8075139" cy="2960958"/>
          </a:xfrm>
        </p:spPr>
        <p:txBody>
          <a:bodyPr>
            <a:normAutofit/>
          </a:bodyPr>
          <a:lstStyle/>
          <a:p>
            <a:pPr marL="428625" indent="-428625" algn="just">
              <a:buFontTx/>
              <a:buChar char="-"/>
            </a:pPr>
            <a:r>
              <a:rPr lang="fr-FR" dirty="0" smtClean="0"/>
              <a:t>Réaliser la transfusion de 2 PSL sur la même journée</a:t>
            </a:r>
          </a:p>
          <a:p>
            <a:pPr marL="428625" indent="-428625" algn="just">
              <a:buFontTx/>
              <a:buChar char="-"/>
            </a:pPr>
            <a:r>
              <a:rPr lang="fr-FR" dirty="0" smtClean="0"/>
              <a:t>Arrêt de l’obligation de la présence d’un aidant. </a:t>
            </a:r>
            <a:endParaRPr lang="fr-FR" dirty="0"/>
          </a:p>
        </p:txBody>
      </p:sp>
      <p:sp>
        <p:nvSpPr>
          <p:cNvPr id="6" name="Espace réservé du numéro de diapositive 5"/>
          <p:cNvSpPr>
            <a:spLocks noGrp="1"/>
          </p:cNvSpPr>
          <p:nvPr>
            <p:ph type="sldNum" sz="quarter" idx="4"/>
          </p:nvPr>
        </p:nvSpPr>
        <p:spPr/>
        <p:txBody>
          <a:bodyPr/>
          <a:lstStyle/>
          <a:p>
            <a:r>
              <a:rPr lang="fr-FR" sz="2400"/>
              <a:t>|</a:t>
            </a:r>
            <a:r>
              <a:rPr lang="fr-FR" smtClean="0"/>
              <a:t>   </a:t>
            </a:r>
            <a:fld id="{8526285B-72CF-43F7-A725-00A6B383643F}" type="slidenum">
              <a:rPr lang="fr-FR" smtClean="0"/>
              <a:pPr/>
              <a:t>25</a:t>
            </a:fld>
            <a:endParaRPr lang="fr-FR" dirty="0"/>
          </a:p>
        </p:txBody>
      </p:sp>
      <p:sp>
        <p:nvSpPr>
          <p:cNvPr id="8" name="Espace réservé du texte 4"/>
          <p:cNvSpPr>
            <a:spLocks noGrp="1"/>
          </p:cNvSpPr>
          <p:nvPr>
            <p:ph type="body" sz="quarter" idx="19"/>
          </p:nvPr>
        </p:nvSpPr>
        <p:spPr>
          <a:xfrm>
            <a:off x="1145381" y="1033463"/>
            <a:ext cx="14153172" cy="1295400"/>
          </a:xfrm>
        </p:spPr>
        <p:txBody>
          <a:bodyPr>
            <a:normAutofit/>
          </a:bodyPr>
          <a:lstStyle/>
          <a:p>
            <a:r>
              <a:rPr lang="fr-FR" sz="4800" dirty="0">
                <a:solidFill>
                  <a:srgbClr val="D5236D"/>
                </a:solidFill>
              </a:rPr>
              <a:t>RETOUR DES PATIENTS </a:t>
            </a:r>
          </a:p>
          <a:p>
            <a:endParaRPr lang="fr-FR" sz="4800" dirty="0">
              <a:solidFill>
                <a:srgbClr val="D5236D"/>
              </a:solidFill>
            </a:endParaRPr>
          </a:p>
        </p:txBody>
      </p:sp>
      <p:sp>
        <p:nvSpPr>
          <p:cNvPr id="11" name="Espace réservé du texte 1"/>
          <p:cNvSpPr>
            <a:spLocks noGrp="1"/>
          </p:cNvSpPr>
          <p:nvPr>
            <p:ph type="body" sz="quarter" idx="12"/>
          </p:nvPr>
        </p:nvSpPr>
        <p:spPr>
          <a:xfrm>
            <a:off x="1223471" y="1857376"/>
            <a:ext cx="15871652" cy="471488"/>
          </a:xfrm>
        </p:spPr>
        <p:txBody>
          <a:bodyPr/>
          <a:lstStyle/>
          <a:p>
            <a:pPr algn="just"/>
            <a:r>
              <a:rPr lang="fr-FR" sz="2700" i="1" dirty="0">
                <a:solidFill>
                  <a:schemeClr val="tx1">
                    <a:lumMod val="65000"/>
                    <a:lumOff val="35000"/>
                  </a:schemeClr>
                </a:solidFill>
              </a:rPr>
              <a:t>« C’est mieux d’être chez moi, parce que j’ai mon amie et mon fils qui viennent me voir. Lorsque le docteur du CHRU m’a proposé, j’ai pris le temps d’y réfléchir. Mais finalement, </a:t>
            </a:r>
            <a:r>
              <a:rPr lang="fr-FR" sz="2700" i="1" dirty="0">
                <a:solidFill>
                  <a:srgbClr val="CC0066"/>
                </a:solidFill>
              </a:rPr>
              <a:t>je suis très bien entourée </a:t>
            </a:r>
            <a:r>
              <a:rPr lang="fr-FR" sz="2700" i="1" dirty="0">
                <a:solidFill>
                  <a:schemeClr val="tx1">
                    <a:lumMod val="65000"/>
                    <a:lumOff val="35000"/>
                  </a:schemeClr>
                </a:solidFill>
              </a:rPr>
              <a:t>et les soignants sont formidables. </a:t>
            </a:r>
            <a:r>
              <a:rPr lang="fr-FR" sz="2700" i="1" dirty="0">
                <a:solidFill>
                  <a:srgbClr val="CC0066"/>
                </a:solidFill>
              </a:rPr>
              <a:t>C’est important pour garder le moral</a:t>
            </a:r>
            <a:r>
              <a:rPr lang="fr-FR" sz="2700" i="1" dirty="0">
                <a:solidFill>
                  <a:schemeClr val="tx1">
                    <a:lumMod val="65000"/>
                    <a:lumOff val="35000"/>
                  </a:schemeClr>
                </a:solidFill>
              </a:rPr>
              <a:t>. »</a:t>
            </a:r>
          </a:p>
          <a:p>
            <a:pPr algn="just"/>
            <a:r>
              <a:rPr lang="fr-FR" sz="2700" i="1" dirty="0">
                <a:solidFill>
                  <a:schemeClr val="tx1">
                    <a:lumMod val="65000"/>
                    <a:lumOff val="35000"/>
                  </a:schemeClr>
                </a:solidFill>
              </a:rPr>
              <a:t>				Madame B, article du 21 décembre 2022, La Nouvelle République</a:t>
            </a:r>
          </a:p>
        </p:txBody>
      </p:sp>
      <p:sp>
        <p:nvSpPr>
          <p:cNvPr id="12" name="Espace réservé du texte 1"/>
          <p:cNvSpPr>
            <a:spLocks noGrp="1"/>
          </p:cNvSpPr>
          <p:nvPr>
            <p:ph type="body" sz="quarter" idx="12"/>
          </p:nvPr>
        </p:nvSpPr>
        <p:spPr>
          <a:xfrm>
            <a:off x="1145381" y="5425445"/>
            <a:ext cx="6998495" cy="471488"/>
          </a:xfrm>
        </p:spPr>
        <p:txBody>
          <a:bodyPr/>
          <a:lstStyle/>
          <a:p>
            <a:r>
              <a:rPr lang="fr-FR" dirty="0" smtClean="0"/>
              <a:t>Points Positifs Evoqués	</a:t>
            </a:r>
            <a:endParaRPr lang="fr-FR" dirty="0"/>
          </a:p>
        </p:txBody>
      </p:sp>
      <p:sp>
        <p:nvSpPr>
          <p:cNvPr id="2" name="ZoneTexte 1"/>
          <p:cNvSpPr txBox="1"/>
          <p:nvPr/>
        </p:nvSpPr>
        <p:spPr>
          <a:xfrm>
            <a:off x="1223471" y="3666949"/>
            <a:ext cx="16413236" cy="1869743"/>
          </a:xfrm>
          <a:prstGeom prst="rect">
            <a:avLst/>
          </a:prstGeom>
          <a:noFill/>
        </p:spPr>
        <p:txBody>
          <a:bodyPr wrap="square" rtlCol="0">
            <a:spAutoFit/>
          </a:bodyPr>
          <a:lstStyle/>
          <a:p>
            <a:r>
              <a:rPr lang="fr-FR" sz="2700" i="1" dirty="0">
                <a:solidFill>
                  <a:schemeClr val="tx1">
                    <a:lumMod val="65000"/>
                    <a:lumOff val="35000"/>
                  </a:schemeClr>
                </a:solidFill>
                <a:latin typeface="Calibri" panose="020F0502020204030204" pitchFamily="34" charset="0"/>
                <a:cs typeface="Calibri" panose="020F0502020204030204" pitchFamily="34" charset="0"/>
              </a:rPr>
              <a:t>« Le CHU de Tours m'a orienté vers l'HAD Val de Loire pour réaliser mes transfusions sanguines et </a:t>
            </a:r>
            <a:r>
              <a:rPr lang="fr-FR" sz="2700" i="1" dirty="0">
                <a:solidFill>
                  <a:srgbClr val="CC0066"/>
                </a:solidFill>
                <a:latin typeface="Calibri" panose="020F0502020204030204" pitchFamily="34" charset="0"/>
                <a:cs typeface="Calibri" panose="020F0502020204030204" pitchFamily="34" charset="0"/>
              </a:rPr>
              <a:t>je suis ravi </a:t>
            </a:r>
            <a:r>
              <a:rPr lang="fr-FR" sz="2700" i="1" dirty="0">
                <a:solidFill>
                  <a:schemeClr val="tx1">
                    <a:lumMod val="65000"/>
                    <a:lumOff val="35000"/>
                  </a:schemeClr>
                </a:solidFill>
                <a:latin typeface="Calibri" panose="020F0502020204030204" pitchFamily="34" charset="0"/>
                <a:cs typeface="Calibri" panose="020F0502020204030204" pitchFamily="34" charset="0"/>
              </a:rPr>
              <a:t>maintenant de ne plus devoir me déplacer plusieurs fois par mois dans le service.</a:t>
            </a:r>
            <a:br>
              <a:rPr lang="fr-FR" sz="2700" i="1" dirty="0">
                <a:solidFill>
                  <a:schemeClr val="tx1">
                    <a:lumMod val="65000"/>
                    <a:lumOff val="35000"/>
                  </a:schemeClr>
                </a:solidFill>
                <a:latin typeface="Calibri" panose="020F0502020204030204" pitchFamily="34" charset="0"/>
                <a:cs typeface="Calibri" panose="020F0502020204030204" pitchFamily="34" charset="0"/>
              </a:rPr>
            </a:br>
            <a:r>
              <a:rPr lang="fr-FR" sz="2700" i="1" dirty="0">
                <a:solidFill>
                  <a:schemeClr val="tx1">
                    <a:lumMod val="65000"/>
                    <a:lumOff val="35000"/>
                  </a:schemeClr>
                </a:solidFill>
                <a:latin typeface="Calibri" panose="020F0502020204030204" pitchFamily="34" charset="0"/>
                <a:cs typeface="Calibri" panose="020F0502020204030204" pitchFamily="34" charset="0"/>
              </a:rPr>
              <a:t>Les infirmières sont au top, elles prennent le temps de m'expliquer et comme ça </a:t>
            </a:r>
            <a:r>
              <a:rPr lang="fr-FR" sz="2700" i="1" dirty="0">
                <a:solidFill>
                  <a:srgbClr val="CC0066"/>
                </a:solidFill>
                <a:latin typeface="Calibri" panose="020F0502020204030204" pitchFamily="34" charset="0"/>
                <a:cs typeface="Calibri" panose="020F0502020204030204" pitchFamily="34" charset="0"/>
              </a:rPr>
              <a:t>je suis hyper rassuré</a:t>
            </a:r>
            <a:r>
              <a:rPr lang="fr-FR" sz="2700" i="1" dirty="0">
                <a:solidFill>
                  <a:schemeClr val="tx1">
                    <a:lumMod val="65000"/>
                    <a:lumOff val="35000"/>
                  </a:schemeClr>
                </a:solidFill>
                <a:latin typeface="Calibri" panose="020F0502020204030204" pitchFamily="34" charset="0"/>
                <a:cs typeface="Calibri" panose="020F0502020204030204" pitchFamily="34" charset="0"/>
              </a:rPr>
              <a:t>. »</a:t>
            </a:r>
          </a:p>
          <a:p>
            <a:pPr>
              <a:spcBef>
                <a:spcPts val="900"/>
              </a:spcBef>
            </a:pPr>
            <a:r>
              <a:rPr lang="fr-FR" sz="2700" i="1" dirty="0">
                <a:solidFill>
                  <a:schemeClr val="tx1">
                    <a:lumMod val="65000"/>
                    <a:lumOff val="35000"/>
                  </a:schemeClr>
                </a:solidFill>
                <a:latin typeface="Calibri" panose="020F0502020204030204" pitchFamily="34" charset="0"/>
                <a:cs typeface="Calibri" panose="020F0502020204030204" pitchFamily="34" charset="0"/>
              </a:rPr>
              <a:t>				 Monsieur JX décembre 2023</a:t>
            </a:r>
          </a:p>
        </p:txBody>
      </p:sp>
      <p:sp>
        <p:nvSpPr>
          <p:cNvPr id="10" name="Freeform 16"/>
          <p:cNvSpPr/>
          <p:nvPr/>
        </p:nvSpPr>
        <p:spPr>
          <a:xfrm>
            <a:off x="14713062" y="641570"/>
            <a:ext cx="2382060" cy="886752"/>
          </a:xfrm>
          <a:custGeom>
            <a:avLst/>
            <a:gdLst/>
            <a:ahLst/>
            <a:cxnLst/>
            <a:rect l="l" t="t" r="r" b="b"/>
            <a:pathLst>
              <a:path w="2382060" h="886752">
                <a:moveTo>
                  <a:pt x="0" y="0"/>
                </a:moveTo>
                <a:lnTo>
                  <a:pt x="2382060" y="0"/>
                </a:lnTo>
                <a:lnTo>
                  <a:pt x="2382060" y="886753"/>
                </a:lnTo>
                <a:lnTo>
                  <a:pt x="0" y="886753"/>
                </a:lnTo>
                <a:lnTo>
                  <a:pt x="0" y="0"/>
                </a:lnTo>
                <a:close/>
              </a:path>
            </a:pathLst>
          </a:custGeom>
          <a:blipFill>
            <a:blip r:embed="rId2"/>
            <a:stretch>
              <a:fillRect/>
            </a:stretch>
          </a:blipFill>
        </p:spPr>
      </p:sp>
    </p:spTree>
    <p:extLst>
      <p:ext uri="{BB962C8B-B14F-4D97-AF65-F5344CB8AC3E}">
        <p14:creationId xmlns:p14="http://schemas.microsoft.com/office/powerpoint/2010/main" val="3400660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40B6F"/>
        </a:solidFill>
        <a:effectLst/>
      </p:bgPr>
    </p:bg>
    <p:spTree>
      <p:nvGrpSpPr>
        <p:cNvPr id="1" name=""/>
        <p:cNvGrpSpPr/>
        <p:nvPr/>
      </p:nvGrpSpPr>
      <p:grpSpPr>
        <a:xfrm>
          <a:off x="0" y="0"/>
          <a:ext cx="0" cy="0"/>
          <a:chOff x="0" y="0"/>
          <a:chExt cx="0" cy="0"/>
        </a:xfrm>
      </p:grpSpPr>
      <p:grpSp>
        <p:nvGrpSpPr>
          <p:cNvPr id="2" name="Group 2"/>
          <p:cNvGrpSpPr/>
          <p:nvPr/>
        </p:nvGrpSpPr>
        <p:grpSpPr>
          <a:xfrm>
            <a:off x="-2044827" y="1834702"/>
            <a:ext cx="7898932" cy="10287000"/>
            <a:chOff x="0" y="0"/>
            <a:chExt cx="8851059" cy="11526982"/>
          </a:xfrm>
        </p:grpSpPr>
        <p:sp>
          <p:nvSpPr>
            <p:cNvPr id="3" name="Freeform 3"/>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4" name="Freeform 4"/>
          <p:cNvSpPr/>
          <p:nvPr/>
        </p:nvSpPr>
        <p:spPr>
          <a:xfrm>
            <a:off x="3657600" y="2785992"/>
            <a:ext cx="10047824" cy="4998793"/>
          </a:xfrm>
          <a:custGeom>
            <a:avLst/>
            <a:gdLst/>
            <a:ahLst/>
            <a:cxnLst/>
            <a:rect l="l" t="t" r="r" b="b"/>
            <a:pathLst>
              <a:path w="10047824" h="4998793">
                <a:moveTo>
                  <a:pt x="0" y="0"/>
                </a:moveTo>
                <a:lnTo>
                  <a:pt x="10047824" y="0"/>
                </a:lnTo>
                <a:lnTo>
                  <a:pt x="10047824" y="4998793"/>
                </a:lnTo>
                <a:lnTo>
                  <a:pt x="0" y="4998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009506" y="3477200"/>
            <a:ext cx="7344012" cy="3616375"/>
          </a:xfrm>
          <a:prstGeom prst="rect">
            <a:avLst/>
          </a:prstGeom>
        </p:spPr>
        <p:txBody>
          <a:bodyPr lIns="0" tIns="0" rIns="0" bIns="0" rtlCol="0" anchor="t">
            <a:spAutoFit/>
          </a:bodyPr>
          <a:lstStyle/>
          <a:p>
            <a:pPr algn="ctr">
              <a:lnSpc>
                <a:spcPts val="9443"/>
              </a:lnSpc>
            </a:pPr>
            <a:r>
              <a:rPr lang="en-US" sz="6745" dirty="0">
                <a:solidFill>
                  <a:srgbClr val="F7F7F7"/>
                </a:solidFill>
                <a:latin typeface="Decalotype Bold"/>
              </a:rPr>
              <a:t>7</a:t>
            </a:r>
            <a:endParaRPr lang="en-US" sz="6745" dirty="0" smtClean="0">
              <a:solidFill>
                <a:srgbClr val="F7F7F7"/>
              </a:solidFill>
              <a:latin typeface="Decalotype Bold"/>
            </a:endParaRPr>
          </a:p>
          <a:p>
            <a:pPr algn="ctr">
              <a:lnSpc>
                <a:spcPts val="9443"/>
              </a:lnSpc>
            </a:pPr>
            <a:r>
              <a:rPr lang="en-US" sz="6745" dirty="0" err="1" smtClean="0">
                <a:solidFill>
                  <a:srgbClr val="F7F7F7"/>
                </a:solidFill>
                <a:latin typeface="Decalotype Bold"/>
              </a:rPr>
              <a:t>Nouveautés</a:t>
            </a:r>
            <a:r>
              <a:rPr lang="en-US" sz="6745" dirty="0" smtClean="0">
                <a:solidFill>
                  <a:srgbClr val="F7F7F7"/>
                </a:solidFill>
                <a:latin typeface="Decalotype Bold"/>
              </a:rPr>
              <a:t> HAD Val de Loire</a:t>
            </a:r>
            <a:endParaRPr lang="en-US" sz="6745" dirty="0">
              <a:solidFill>
                <a:srgbClr val="F7F7F7"/>
              </a:solidFill>
              <a:latin typeface="Decalotype Bold"/>
            </a:endParaRPr>
          </a:p>
        </p:txBody>
      </p:sp>
    </p:spTree>
    <p:extLst>
      <p:ext uri="{BB962C8B-B14F-4D97-AF65-F5344CB8AC3E}">
        <p14:creationId xmlns:p14="http://schemas.microsoft.com/office/powerpoint/2010/main" val="15411380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18" name="Group 18"/>
          <p:cNvGrpSpPr/>
          <p:nvPr/>
        </p:nvGrpSpPr>
        <p:grpSpPr>
          <a:xfrm rot="5400000">
            <a:off x="-1008001" y="-978871"/>
            <a:ext cx="4716515" cy="5154662"/>
            <a:chOff x="0" y="0"/>
            <a:chExt cx="6869494" cy="7507644"/>
          </a:xfrm>
        </p:grpSpPr>
        <p:sp>
          <p:nvSpPr>
            <p:cNvPr id="19" name="Freeform 19"/>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20" name="Group 20"/>
          <p:cNvGrpSpPr/>
          <p:nvPr/>
        </p:nvGrpSpPr>
        <p:grpSpPr>
          <a:xfrm>
            <a:off x="-4637744" y="1216108"/>
            <a:ext cx="7981032" cy="10287000"/>
            <a:chOff x="0" y="0"/>
            <a:chExt cx="8943056" cy="11526982"/>
          </a:xfrm>
        </p:grpSpPr>
        <p:sp>
          <p:nvSpPr>
            <p:cNvPr id="21" name="Freeform 21"/>
            <p:cNvSpPr/>
            <p:nvPr/>
          </p:nvSpPr>
          <p:spPr>
            <a:xfrm>
              <a:off x="0" y="0"/>
              <a:ext cx="8943056" cy="11526982"/>
            </a:xfrm>
            <a:custGeom>
              <a:avLst/>
              <a:gdLst/>
              <a:ahLst/>
              <a:cxnLst/>
              <a:rect l="l" t="t" r="r" b="b"/>
              <a:pathLst>
                <a:path w="8943056" h="11526982">
                  <a:moveTo>
                    <a:pt x="8943056" y="11526982"/>
                  </a:moveTo>
                  <a:lnTo>
                    <a:pt x="0" y="11526982"/>
                  </a:lnTo>
                  <a:lnTo>
                    <a:pt x="0" y="0"/>
                  </a:lnTo>
                  <a:lnTo>
                    <a:pt x="8943056" y="11526982"/>
                  </a:lnTo>
                  <a:close/>
                </a:path>
              </a:pathLst>
            </a:custGeom>
            <a:solidFill>
              <a:srgbClr val="D4006D"/>
            </a:solidFill>
          </p:spPr>
        </p:sp>
      </p:grpSp>
      <p:grpSp>
        <p:nvGrpSpPr>
          <p:cNvPr id="35" name="Group 35"/>
          <p:cNvGrpSpPr/>
          <p:nvPr/>
        </p:nvGrpSpPr>
        <p:grpSpPr>
          <a:xfrm rot="5400000">
            <a:off x="-862941" y="-770551"/>
            <a:ext cx="4716515" cy="5154662"/>
            <a:chOff x="0" y="0"/>
            <a:chExt cx="6869494" cy="7507644"/>
          </a:xfrm>
        </p:grpSpPr>
        <p:sp>
          <p:nvSpPr>
            <p:cNvPr id="36" name="Freeform 3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37" name="Freeform 37"/>
          <p:cNvSpPr/>
          <p:nvPr/>
        </p:nvSpPr>
        <p:spPr>
          <a:xfrm>
            <a:off x="15784489" y="9243491"/>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2"/>
            <a:stretch>
              <a:fillRect/>
            </a:stretch>
          </a:blipFill>
        </p:spPr>
      </p:sp>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5980" t="7848"/>
          <a:stretch/>
        </p:blipFill>
        <p:spPr>
          <a:xfrm>
            <a:off x="1979597" y="2705099"/>
            <a:ext cx="7924800" cy="6309791"/>
          </a:xfrm>
          <a:prstGeom prst="rect">
            <a:avLst/>
          </a:prstGeom>
        </p:spPr>
      </p:pic>
      <p:pic>
        <p:nvPicPr>
          <p:cNvPr id="39" name="Image 38"/>
          <p:cNvPicPr>
            <a:picLocks noChangeAspect="1"/>
          </p:cNvPicPr>
          <p:nvPr/>
        </p:nvPicPr>
        <p:blipFill rotWithShape="1">
          <a:blip r:embed="rId4" cstate="print">
            <a:extLst>
              <a:ext uri="{28A0092B-C50C-407E-A947-70E740481C1C}">
                <a14:useLocalDpi xmlns:a14="http://schemas.microsoft.com/office/drawing/2010/main" val="0"/>
              </a:ext>
            </a:extLst>
          </a:blip>
          <a:srcRect l="6779" t="10067" r="1696" b="1181"/>
          <a:stretch/>
        </p:blipFill>
        <p:spPr>
          <a:xfrm>
            <a:off x="9904397" y="2705100"/>
            <a:ext cx="7921240" cy="6309791"/>
          </a:xfrm>
          <a:prstGeom prst="rect">
            <a:avLst/>
          </a:prstGeom>
        </p:spPr>
      </p:pic>
      <p:sp>
        <p:nvSpPr>
          <p:cNvPr id="42" name="ZoneTexte 41"/>
          <p:cNvSpPr txBox="1"/>
          <p:nvPr/>
        </p:nvSpPr>
        <p:spPr>
          <a:xfrm>
            <a:off x="2649919" y="651807"/>
            <a:ext cx="14325600" cy="1938992"/>
          </a:xfrm>
          <a:prstGeom prst="rect">
            <a:avLst/>
          </a:prstGeom>
          <a:noFill/>
        </p:spPr>
        <p:txBody>
          <a:bodyPr wrap="square" rtlCol="0">
            <a:spAutoFit/>
          </a:bodyPr>
          <a:lstStyle/>
          <a:p>
            <a:pPr algn="ctr"/>
            <a:r>
              <a:rPr lang="fr-FR" sz="6000" b="1" dirty="0" smtClean="0">
                <a:solidFill>
                  <a:srgbClr val="FF3399"/>
                </a:solidFill>
              </a:rPr>
              <a:t>Pose de </a:t>
            </a:r>
            <a:r>
              <a:rPr lang="fr-FR" sz="6000" b="1" dirty="0" err="1" smtClean="0">
                <a:solidFill>
                  <a:srgbClr val="FF3399"/>
                </a:solidFill>
              </a:rPr>
              <a:t>Midline</a:t>
            </a:r>
            <a:r>
              <a:rPr lang="fr-FR" sz="6000" b="1" dirty="0" smtClean="0">
                <a:solidFill>
                  <a:srgbClr val="FF3399"/>
                </a:solidFill>
              </a:rPr>
              <a:t> à domicile par l’équipe </a:t>
            </a:r>
          </a:p>
          <a:p>
            <a:pPr algn="ctr"/>
            <a:r>
              <a:rPr lang="fr-FR" sz="6000" b="1" dirty="0" smtClean="0">
                <a:solidFill>
                  <a:srgbClr val="FF3399"/>
                </a:solidFill>
              </a:rPr>
              <a:t>HAD Val de Loire : 1</a:t>
            </a:r>
            <a:r>
              <a:rPr lang="fr-FR" sz="6000" b="1" baseline="30000" dirty="0" smtClean="0">
                <a:solidFill>
                  <a:srgbClr val="FF3399"/>
                </a:solidFill>
              </a:rPr>
              <a:t>ère</a:t>
            </a:r>
            <a:r>
              <a:rPr lang="fr-FR" sz="6000" b="1" dirty="0" smtClean="0">
                <a:solidFill>
                  <a:srgbClr val="FF3399"/>
                </a:solidFill>
              </a:rPr>
              <a:t> pose en août 2024</a:t>
            </a:r>
            <a:endParaRPr lang="fr-FR" sz="6000" b="1" dirty="0">
              <a:solidFill>
                <a:srgbClr val="FF3399"/>
              </a:solidFill>
            </a:endParaRPr>
          </a:p>
        </p:txBody>
      </p:sp>
      <p:sp>
        <p:nvSpPr>
          <p:cNvPr id="2" name="ZoneTexte 1"/>
          <p:cNvSpPr txBox="1"/>
          <p:nvPr/>
        </p:nvSpPr>
        <p:spPr>
          <a:xfrm>
            <a:off x="2286000" y="9410700"/>
            <a:ext cx="13944600" cy="461665"/>
          </a:xfrm>
          <a:prstGeom prst="rect">
            <a:avLst/>
          </a:prstGeom>
          <a:noFill/>
        </p:spPr>
        <p:txBody>
          <a:bodyPr wrap="square" rtlCol="0">
            <a:spAutoFit/>
          </a:bodyPr>
          <a:lstStyle/>
          <a:p>
            <a:r>
              <a:rPr lang="fr-FR" sz="2400" b="1" dirty="0" smtClean="0">
                <a:solidFill>
                  <a:srgbClr val="FF3399"/>
                </a:solidFill>
              </a:rPr>
              <a:t>Dr Nicolas De Vial, médecin Praticien HAD Val de Loire et Mme Fanny Le </a:t>
            </a:r>
            <a:r>
              <a:rPr lang="fr-FR" sz="2400" b="1" dirty="0" err="1">
                <a:solidFill>
                  <a:srgbClr val="FF3399"/>
                </a:solidFill>
              </a:rPr>
              <a:t>S</a:t>
            </a:r>
            <a:r>
              <a:rPr lang="fr-FR" sz="2400" b="1" dirty="0" err="1" smtClean="0">
                <a:solidFill>
                  <a:srgbClr val="FF3399"/>
                </a:solidFill>
              </a:rPr>
              <a:t>amedy</a:t>
            </a:r>
            <a:r>
              <a:rPr lang="fr-FR" sz="2400" b="1" dirty="0" smtClean="0">
                <a:solidFill>
                  <a:srgbClr val="FF3399"/>
                </a:solidFill>
              </a:rPr>
              <a:t> </a:t>
            </a:r>
            <a:r>
              <a:rPr lang="fr-FR" sz="2400" b="1" dirty="0" smtClean="0">
                <a:solidFill>
                  <a:srgbClr val="FF3399"/>
                </a:solidFill>
              </a:rPr>
              <a:t>IDE d</a:t>
            </a:r>
            <a:r>
              <a:rPr lang="fr-FR" sz="2400" b="1" dirty="0" smtClean="0">
                <a:solidFill>
                  <a:srgbClr val="FF3399"/>
                </a:solidFill>
              </a:rPr>
              <a:t>’Appui</a:t>
            </a:r>
            <a:endParaRPr lang="fr-FR" sz="2400" b="1" dirty="0">
              <a:solidFill>
                <a:srgbClr val="FF3399"/>
              </a:solidFill>
            </a:endParaRPr>
          </a:p>
        </p:txBody>
      </p:sp>
    </p:spTree>
    <p:extLst>
      <p:ext uri="{BB962C8B-B14F-4D97-AF65-F5344CB8AC3E}">
        <p14:creationId xmlns:p14="http://schemas.microsoft.com/office/powerpoint/2010/main" val="16129995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rot="5400000">
            <a:off x="-862941" y="-770551"/>
            <a:ext cx="4716515" cy="5154662"/>
            <a:chOff x="0" y="0"/>
            <a:chExt cx="6869494" cy="7507644"/>
          </a:xfrm>
        </p:grpSpPr>
        <p:sp>
          <p:nvSpPr>
            <p:cNvPr id="3" name="Freeform 3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4" name="Group 6"/>
          <p:cNvGrpSpPr/>
          <p:nvPr/>
        </p:nvGrpSpPr>
        <p:grpSpPr>
          <a:xfrm>
            <a:off x="-1082015" y="3333406"/>
            <a:ext cx="7981032" cy="6953594"/>
            <a:chOff x="0" y="0"/>
            <a:chExt cx="8943056" cy="7791772"/>
          </a:xfrm>
        </p:grpSpPr>
        <p:sp>
          <p:nvSpPr>
            <p:cNvPr id="5" name="Freeform 7"/>
            <p:cNvSpPr/>
            <p:nvPr/>
          </p:nvSpPr>
          <p:spPr>
            <a:xfrm>
              <a:off x="0" y="0"/>
              <a:ext cx="8943056" cy="7791772"/>
            </a:xfrm>
            <a:custGeom>
              <a:avLst/>
              <a:gdLst/>
              <a:ahLst/>
              <a:cxnLst/>
              <a:rect l="l" t="t" r="r" b="b"/>
              <a:pathLst>
                <a:path w="8943056" h="7791772">
                  <a:moveTo>
                    <a:pt x="8943056" y="7791772"/>
                  </a:moveTo>
                  <a:lnTo>
                    <a:pt x="0" y="7791772"/>
                  </a:lnTo>
                  <a:lnTo>
                    <a:pt x="0" y="0"/>
                  </a:lnTo>
                  <a:lnTo>
                    <a:pt x="8943056" y="7791772"/>
                  </a:lnTo>
                  <a:close/>
                </a:path>
              </a:pathLst>
            </a:custGeom>
            <a:solidFill>
              <a:srgbClr val="D4006D"/>
            </a:solidFill>
          </p:spPr>
        </p:sp>
      </p:grpSp>
      <p:sp>
        <p:nvSpPr>
          <p:cNvPr id="6" name="ZoneTexte 5"/>
          <p:cNvSpPr txBox="1"/>
          <p:nvPr/>
        </p:nvSpPr>
        <p:spPr>
          <a:xfrm>
            <a:off x="3124200" y="1963040"/>
            <a:ext cx="15163800" cy="5262979"/>
          </a:xfrm>
          <a:prstGeom prst="rect">
            <a:avLst/>
          </a:prstGeom>
          <a:noFill/>
        </p:spPr>
        <p:txBody>
          <a:bodyPr wrap="square" rtlCol="0">
            <a:spAutoFit/>
          </a:bodyPr>
          <a:lstStyle/>
          <a:p>
            <a:r>
              <a:rPr lang="fr-FR" sz="4800" dirty="0" smtClean="0"/>
              <a:t>Monsieur Clémente Hélie, Interne de Médecine Générale réalise sa </a:t>
            </a:r>
            <a:r>
              <a:rPr lang="fr-FR" sz="4800" b="1" u="sng" dirty="0" smtClean="0">
                <a:solidFill>
                  <a:srgbClr val="FF3399"/>
                </a:solidFill>
              </a:rPr>
              <a:t>thèse d’exercice sur le vécu des patients</a:t>
            </a:r>
            <a:r>
              <a:rPr lang="fr-FR" sz="4800" b="1" dirty="0" smtClean="0">
                <a:solidFill>
                  <a:srgbClr val="FF3399"/>
                </a:solidFill>
              </a:rPr>
              <a:t> </a:t>
            </a:r>
            <a:r>
              <a:rPr lang="fr-FR" sz="4800" dirty="0" smtClean="0"/>
              <a:t>de la </a:t>
            </a:r>
            <a:r>
              <a:rPr lang="fr-FR" sz="4800" dirty="0" smtClean="0">
                <a:solidFill>
                  <a:srgbClr val="FF3399"/>
                </a:solidFill>
              </a:rPr>
              <a:t>transfusion sanguine par l’hôpital à domicile</a:t>
            </a:r>
            <a:r>
              <a:rPr lang="fr-FR" sz="4800" dirty="0" smtClean="0"/>
              <a:t>.</a:t>
            </a:r>
          </a:p>
          <a:p>
            <a:endParaRPr lang="fr-FR" sz="4800" dirty="0"/>
          </a:p>
          <a:p>
            <a:r>
              <a:rPr lang="fr-FR" sz="4800" dirty="0" smtClean="0"/>
              <a:t>Méthode Qualitative</a:t>
            </a:r>
          </a:p>
          <a:p>
            <a:endParaRPr lang="fr-FR" sz="4800" dirty="0" smtClean="0">
              <a:solidFill>
                <a:srgbClr val="FF3399"/>
              </a:solidFill>
            </a:endParaRPr>
          </a:p>
          <a:p>
            <a:r>
              <a:rPr lang="fr-FR" sz="4800" dirty="0" smtClean="0"/>
              <a:t>Soutenance prévue fin décembre 2024</a:t>
            </a:r>
            <a:endParaRPr lang="fr-FR" sz="4800" dirty="0"/>
          </a:p>
        </p:txBody>
      </p:sp>
      <p:sp>
        <p:nvSpPr>
          <p:cNvPr id="7" name="Freeform 37"/>
          <p:cNvSpPr/>
          <p:nvPr/>
        </p:nvSpPr>
        <p:spPr>
          <a:xfrm>
            <a:off x="14401800" y="8420100"/>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2"/>
            <a:stretch>
              <a:fillRect/>
            </a:stretch>
          </a:blipFill>
        </p:spPr>
      </p:sp>
    </p:spTree>
    <p:extLst>
      <p:ext uri="{BB962C8B-B14F-4D97-AF65-F5344CB8AC3E}">
        <p14:creationId xmlns:p14="http://schemas.microsoft.com/office/powerpoint/2010/main" val="2314124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Freeform 3"/>
          <p:cNvSpPr/>
          <p:nvPr/>
        </p:nvSpPr>
        <p:spPr>
          <a:xfrm>
            <a:off x="5638800" y="3543300"/>
            <a:ext cx="7315200" cy="25802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rot="5400000">
            <a:off x="-1568174" y="-961598"/>
            <a:ext cx="4716515" cy="5154662"/>
            <a:chOff x="0" y="0"/>
            <a:chExt cx="6869494" cy="7507644"/>
          </a:xfrm>
        </p:grpSpPr>
        <p:sp>
          <p:nvSpPr>
            <p:cNvPr id="5" name="Freeform 5"/>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6" name="Group 6"/>
          <p:cNvGrpSpPr/>
          <p:nvPr/>
        </p:nvGrpSpPr>
        <p:grpSpPr>
          <a:xfrm>
            <a:off x="-4014592" y="4566071"/>
            <a:ext cx="7981032" cy="6953594"/>
            <a:chOff x="0" y="0"/>
            <a:chExt cx="8943056" cy="7791772"/>
          </a:xfrm>
        </p:grpSpPr>
        <p:sp>
          <p:nvSpPr>
            <p:cNvPr id="7" name="Freeform 7"/>
            <p:cNvSpPr/>
            <p:nvPr/>
          </p:nvSpPr>
          <p:spPr>
            <a:xfrm>
              <a:off x="0" y="0"/>
              <a:ext cx="8943056" cy="7791772"/>
            </a:xfrm>
            <a:custGeom>
              <a:avLst/>
              <a:gdLst/>
              <a:ahLst/>
              <a:cxnLst/>
              <a:rect l="l" t="t" r="r" b="b"/>
              <a:pathLst>
                <a:path w="8943056" h="7791772">
                  <a:moveTo>
                    <a:pt x="8943056" y="7791772"/>
                  </a:moveTo>
                  <a:lnTo>
                    <a:pt x="0" y="7791772"/>
                  </a:lnTo>
                  <a:lnTo>
                    <a:pt x="0" y="0"/>
                  </a:lnTo>
                  <a:lnTo>
                    <a:pt x="8943056" y="7791772"/>
                  </a:lnTo>
                  <a:close/>
                </a:path>
              </a:pathLst>
            </a:custGeom>
            <a:solidFill>
              <a:srgbClr val="D4006D"/>
            </a:solidFill>
          </p:spPr>
        </p:sp>
      </p:grpSp>
      <p:sp>
        <p:nvSpPr>
          <p:cNvPr id="8" name="Freeform 8"/>
          <p:cNvSpPr/>
          <p:nvPr/>
        </p:nvSpPr>
        <p:spPr>
          <a:xfrm>
            <a:off x="10571940" y="7599492"/>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4"/>
            <a:stretch>
              <a:fillRect/>
            </a:stretch>
          </a:blipFill>
        </p:spPr>
      </p:sp>
      <p:sp>
        <p:nvSpPr>
          <p:cNvPr id="9" name="Freeform 9"/>
          <p:cNvSpPr/>
          <p:nvPr/>
        </p:nvSpPr>
        <p:spPr>
          <a:xfrm>
            <a:off x="5943600" y="7016570"/>
            <a:ext cx="1946848" cy="2038501"/>
          </a:xfrm>
          <a:custGeom>
            <a:avLst/>
            <a:gdLst/>
            <a:ahLst/>
            <a:cxnLst/>
            <a:rect l="l" t="t" r="r" b="b"/>
            <a:pathLst>
              <a:path w="1946848" h="2038501">
                <a:moveTo>
                  <a:pt x="0" y="0"/>
                </a:moveTo>
                <a:lnTo>
                  <a:pt x="1946848" y="0"/>
                </a:lnTo>
                <a:lnTo>
                  <a:pt x="1946848" y="2038501"/>
                </a:lnTo>
                <a:lnTo>
                  <a:pt x="0" y="2038501"/>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0B6F"/>
        </a:solidFill>
        <a:effectLst/>
      </p:bgPr>
    </p:bg>
    <p:spTree>
      <p:nvGrpSpPr>
        <p:cNvPr id="1" name=""/>
        <p:cNvGrpSpPr/>
        <p:nvPr/>
      </p:nvGrpSpPr>
      <p:grpSpPr>
        <a:xfrm>
          <a:off x="0" y="0"/>
          <a:ext cx="0" cy="0"/>
          <a:chOff x="0" y="0"/>
          <a:chExt cx="0" cy="0"/>
        </a:xfrm>
      </p:grpSpPr>
      <p:grpSp>
        <p:nvGrpSpPr>
          <p:cNvPr id="2" name="Group 2"/>
          <p:cNvGrpSpPr/>
          <p:nvPr/>
        </p:nvGrpSpPr>
        <p:grpSpPr>
          <a:xfrm>
            <a:off x="-2044827" y="1834702"/>
            <a:ext cx="7898932" cy="10287000"/>
            <a:chOff x="0" y="0"/>
            <a:chExt cx="8851059" cy="11526982"/>
          </a:xfrm>
        </p:grpSpPr>
        <p:sp>
          <p:nvSpPr>
            <p:cNvPr id="3" name="Freeform 3"/>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4" name="Freeform 4"/>
          <p:cNvSpPr/>
          <p:nvPr/>
        </p:nvSpPr>
        <p:spPr>
          <a:xfrm>
            <a:off x="4120088" y="2644104"/>
            <a:ext cx="10047824" cy="4998793"/>
          </a:xfrm>
          <a:custGeom>
            <a:avLst/>
            <a:gdLst/>
            <a:ahLst/>
            <a:cxnLst/>
            <a:rect l="l" t="t" r="r" b="b"/>
            <a:pathLst>
              <a:path w="10047824" h="4998793">
                <a:moveTo>
                  <a:pt x="0" y="0"/>
                </a:moveTo>
                <a:lnTo>
                  <a:pt x="10047824" y="0"/>
                </a:lnTo>
                <a:lnTo>
                  <a:pt x="10047824" y="4998792"/>
                </a:lnTo>
                <a:lnTo>
                  <a:pt x="0" y="49987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537640" y="2903627"/>
            <a:ext cx="7344012" cy="3533894"/>
          </a:xfrm>
          <a:prstGeom prst="rect">
            <a:avLst/>
          </a:prstGeom>
        </p:spPr>
        <p:txBody>
          <a:bodyPr lIns="0" tIns="0" rIns="0" bIns="0" rtlCol="0" anchor="t">
            <a:spAutoFit/>
          </a:bodyPr>
          <a:lstStyle/>
          <a:p>
            <a:pPr algn="ctr">
              <a:lnSpc>
                <a:spcPts val="9443"/>
              </a:lnSpc>
            </a:pPr>
            <a:r>
              <a:rPr lang="en-US" sz="6745">
                <a:solidFill>
                  <a:srgbClr val="F7F7F7"/>
                </a:solidFill>
                <a:latin typeface="Decalotype Bold"/>
              </a:rPr>
              <a:t>1</a:t>
            </a:r>
          </a:p>
          <a:p>
            <a:pPr algn="ctr">
              <a:lnSpc>
                <a:spcPts val="9443"/>
              </a:lnSpc>
            </a:pPr>
            <a:r>
              <a:rPr lang="en-US" sz="6745">
                <a:solidFill>
                  <a:srgbClr val="F7F7F7"/>
                </a:solidFill>
                <a:latin typeface="Decalotype Bold"/>
              </a:rPr>
              <a:t>LNA SANTÉ, </a:t>
            </a:r>
          </a:p>
          <a:p>
            <a:pPr algn="ctr">
              <a:lnSpc>
                <a:spcPts val="9443"/>
              </a:lnSpc>
            </a:pPr>
            <a:r>
              <a:rPr lang="en-US" sz="6745">
                <a:solidFill>
                  <a:srgbClr val="F7F7F7"/>
                </a:solidFill>
                <a:latin typeface="Decalotype Bold"/>
              </a:rPr>
              <a:t>QUI SOMMES-NOUS?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1326026" y="3152084"/>
            <a:ext cx="11489055" cy="7052907"/>
          </a:xfrm>
          <a:custGeom>
            <a:avLst/>
            <a:gdLst/>
            <a:ahLst/>
            <a:cxnLst/>
            <a:rect l="l" t="t" r="r" b="b"/>
            <a:pathLst>
              <a:path w="11489055" h="7052907">
                <a:moveTo>
                  <a:pt x="0" y="0"/>
                </a:moveTo>
                <a:lnTo>
                  <a:pt x="11489055" y="0"/>
                </a:lnTo>
                <a:lnTo>
                  <a:pt x="11489055" y="7052907"/>
                </a:lnTo>
                <a:lnTo>
                  <a:pt x="0" y="7052907"/>
                </a:lnTo>
                <a:lnTo>
                  <a:pt x="0" y="0"/>
                </a:lnTo>
                <a:close/>
              </a:path>
            </a:pathLst>
          </a:custGeom>
          <a:blipFill>
            <a:blip r:embed="rId2"/>
            <a:stretch>
              <a:fillRect t="-4519" b="-4519"/>
            </a:stretch>
          </a:blipFill>
        </p:spPr>
      </p:sp>
      <p:grpSp>
        <p:nvGrpSpPr>
          <p:cNvPr id="3" name="Group 3"/>
          <p:cNvGrpSpPr/>
          <p:nvPr/>
        </p:nvGrpSpPr>
        <p:grpSpPr>
          <a:xfrm>
            <a:off x="-70250" y="-2273471"/>
            <a:ext cx="19124150" cy="17259300"/>
            <a:chOff x="0" y="0"/>
            <a:chExt cx="2120684" cy="1913890"/>
          </a:xfrm>
        </p:grpSpPr>
        <p:sp>
          <p:nvSpPr>
            <p:cNvPr id="4" name="Freeform 4"/>
            <p:cNvSpPr/>
            <p:nvPr/>
          </p:nvSpPr>
          <p:spPr>
            <a:xfrm>
              <a:off x="0" y="0"/>
              <a:ext cx="2120684" cy="1913890"/>
            </a:xfrm>
            <a:custGeom>
              <a:avLst/>
              <a:gdLst/>
              <a:ahLst/>
              <a:cxnLst/>
              <a:rect l="l" t="t" r="r" b="b"/>
              <a:pathLst>
                <a:path w="2120684" h="1913890">
                  <a:moveTo>
                    <a:pt x="0" y="0"/>
                  </a:moveTo>
                  <a:lnTo>
                    <a:pt x="2120684" y="0"/>
                  </a:lnTo>
                  <a:lnTo>
                    <a:pt x="2120684" y="1913890"/>
                  </a:lnTo>
                  <a:lnTo>
                    <a:pt x="0" y="1913890"/>
                  </a:lnTo>
                  <a:close/>
                </a:path>
              </a:pathLst>
            </a:custGeom>
            <a:solidFill>
              <a:srgbClr val="F7F7F7"/>
            </a:solidFill>
          </p:spPr>
        </p:sp>
      </p:grpSp>
      <p:grpSp>
        <p:nvGrpSpPr>
          <p:cNvPr id="5" name="Group 5"/>
          <p:cNvGrpSpPr/>
          <p:nvPr/>
        </p:nvGrpSpPr>
        <p:grpSpPr>
          <a:xfrm rot="5400000">
            <a:off x="-453618" y="-1380463"/>
            <a:ext cx="4716515" cy="5154662"/>
            <a:chOff x="0" y="0"/>
            <a:chExt cx="6869494" cy="7507644"/>
          </a:xfrm>
        </p:grpSpPr>
        <p:sp>
          <p:nvSpPr>
            <p:cNvPr id="6" name="Freeform 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7" name="Group 7"/>
          <p:cNvGrpSpPr/>
          <p:nvPr/>
        </p:nvGrpSpPr>
        <p:grpSpPr>
          <a:xfrm>
            <a:off x="-2044827" y="1834702"/>
            <a:ext cx="7898932" cy="10287000"/>
            <a:chOff x="0" y="0"/>
            <a:chExt cx="8851059" cy="11526982"/>
          </a:xfrm>
        </p:grpSpPr>
        <p:sp>
          <p:nvSpPr>
            <p:cNvPr id="8" name="Freeform 8"/>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9" name="Freeform 9"/>
          <p:cNvSpPr/>
          <p:nvPr/>
        </p:nvSpPr>
        <p:spPr>
          <a:xfrm>
            <a:off x="15768881" y="9318238"/>
            <a:ext cx="2382060" cy="886752"/>
          </a:xfrm>
          <a:custGeom>
            <a:avLst/>
            <a:gdLst/>
            <a:ahLst/>
            <a:cxnLst/>
            <a:rect l="l" t="t" r="r" b="b"/>
            <a:pathLst>
              <a:path w="2382060" h="886752">
                <a:moveTo>
                  <a:pt x="0" y="0"/>
                </a:moveTo>
                <a:lnTo>
                  <a:pt x="2382060" y="0"/>
                </a:lnTo>
                <a:lnTo>
                  <a:pt x="2382060" y="886753"/>
                </a:lnTo>
                <a:lnTo>
                  <a:pt x="0" y="886753"/>
                </a:lnTo>
                <a:lnTo>
                  <a:pt x="0" y="0"/>
                </a:lnTo>
                <a:close/>
              </a:path>
            </a:pathLst>
          </a:custGeom>
          <a:blipFill>
            <a:blip r:embed="rId3"/>
            <a:stretch>
              <a:fillRect/>
            </a:stretch>
          </a:blipFill>
        </p:spPr>
      </p:sp>
      <p:sp>
        <p:nvSpPr>
          <p:cNvPr id="10" name="Freeform 10"/>
          <p:cNvSpPr/>
          <p:nvPr/>
        </p:nvSpPr>
        <p:spPr>
          <a:xfrm>
            <a:off x="2880960" y="1177477"/>
            <a:ext cx="9275608" cy="9345350"/>
          </a:xfrm>
          <a:custGeom>
            <a:avLst/>
            <a:gdLst/>
            <a:ahLst/>
            <a:cxnLst/>
            <a:rect l="l" t="t" r="r" b="b"/>
            <a:pathLst>
              <a:path w="9275608" h="9345350">
                <a:moveTo>
                  <a:pt x="0" y="0"/>
                </a:moveTo>
                <a:lnTo>
                  <a:pt x="9275609" y="0"/>
                </a:lnTo>
                <a:lnTo>
                  <a:pt x="9275609" y="9345349"/>
                </a:lnTo>
                <a:lnTo>
                  <a:pt x="0" y="9345349"/>
                </a:lnTo>
                <a:lnTo>
                  <a:pt x="0" y="0"/>
                </a:lnTo>
                <a:close/>
              </a:path>
            </a:pathLst>
          </a:custGeom>
          <a:blipFill>
            <a:blip r:embed="rId4"/>
            <a:stretch>
              <a:fillRect/>
            </a:stretch>
          </a:blipFill>
        </p:spPr>
      </p:sp>
      <p:sp>
        <p:nvSpPr>
          <p:cNvPr id="11" name="Freeform 11"/>
          <p:cNvSpPr/>
          <p:nvPr/>
        </p:nvSpPr>
        <p:spPr>
          <a:xfrm>
            <a:off x="11609148" y="3152084"/>
            <a:ext cx="5946807" cy="2662020"/>
          </a:xfrm>
          <a:custGeom>
            <a:avLst/>
            <a:gdLst/>
            <a:ahLst/>
            <a:cxnLst/>
            <a:rect l="l" t="t" r="r" b="b"/>
            <a:pathLst>
              <a:path w="5946807" h="2662020">
                <a:moveTo>
                  <a:pt x="0" y="0"/>
                </a:moveTo>
                <a:lnTo>
                  <a:pt x="5946807" y="0"/>
                </a:lnTo>
                <a:lnTo>
                  <a:pt x="5946807" y="2662020"/>
                </a:lnTo>
                <a:lnTo>
                  <a:pt x="0" y="2662020"/>
                </a:lnTo>
                <a:lnTo>
                  <a:pt x="0" y="0"/>
                </a:lnTo>
                <a:close/>
              </a:path>
            </a:pathLst>
          </a:custGeom>
          <a:blipFill>
            <a:blip r:embed="rId5"/>
            <a:stretch>
              <a:fillRect/>
            </a:stretch>
          </a:blipFill>
        </p:spPr>
      </p:sp>
      <p:sp>
        <p:nvSpPr>
          <p:cNvPr id="12" name="Freeform 12"/>
          <p:cNvSpPr/>
          <p:nvPr/>
        </p:nvSpPr>
        <p:spPr>
          <a:xfrm rot="1547898">
            <a:off x="6732271" y="6723407"/>
            <a:ext cx="6068503" cy="1744695"/>
          </a:xfrm>
          <a:custGeom>
            <a:avLst/>
            <a:gdLst/>
            <a:ahLst/>
            <a:cxnLst/>
            <a:rect l="l" t="t" r="r" b="b"/>
            <a:pathLst>
              <a:path w="6068503" h="1744695">
                <a:moveTo>
                  <a:pt x="0" y="0"/>
                </a:moveTo>
                <a:lnTo>
                  <a:pt x="6068503" y="0"/>
                </a:lnTo>
                <a:lnTo>
                  <a:pt x="6068503" y="1744695"/>
                </a:lnTo>
                <a:lnTo>
                  <a:pt x="0" y="17446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3" name="Group 13"/>
          <p:cNvGrpSpPr>
            <a:grpSpLocks noChangeAspect="1"/>
          </p:cNvGrpSpPr>
          <p:nvPr/>
        </p:nvGrpSpPr>
        <p:grpSpPr>
          <a:xfrm>
            <a:off x="12404219" y="6907779"/>
            <a:ext cx="4340840" cy="2793897"/>
            <a:chOff x="0" y="0"/>
            <a:chExt cx="5513070" cy="3548380"/>
          </a:xfrm>
        </p:grpSpPr>
        <p:sp>
          <p:nvSpPr>
            <p:cNvPr id="14" name="Freeform 1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8"/>
              <a:stretch>
                <a:fillRect t="-1808" b="-1808"/>
              </a:stretch>
            </a:blipFill>
          </p:spPr>
        </p:sp>
      </p:grpSp>
      <p:sp>
        <p:nvSpPr>
          <p:cNvPr id="15" name="Freeform 15"/>
          <p:cNvSpPr/>
          <p:nvPr/>
        </p:nvSpPr>
        <p:spPr>
          <a:xfrm>
            <a:off x="4960399" y="3694159"/>
            <a:ext cx="3628856" cy="3633398"/>
          </a:xfrm>
          <a:custGeom>
            <a:avLst/>
            <a:gdLst/>
            <a:ahLst/>
            <a:cxnLst/>
            <a:rect l="l" t="t" r="r" b="b"/>
            <a:pathLst>
              <a:path w="3628856" h="3633398">
                <a:moveTo>
                  <a:pt x="0" y="0"/>
                </a:moveTo>
                <a:lnTo>
                  <a:pt x="3628856" y="0"/>
                </a:lnTo>
                <a:lnTo>
                  <a:pt x="3628856" y="3633398"/>
                </a:lnTo>
                <a:lnTo>
                  <a:pt x="0" y="3633398"/>
                </a:lnTo>
                <a:lnTo>
                  <a:pt x="0" y="0"/>
                </a:lnTo>
                <a:close/>
              </a:path>
            </a:pathLst>
          </a:custGeom>
          <a:blipFill>
            <a:blip r:embed="rId9"/>
            <a:stretch>
              <a:fillRect/>
            </a:stretch>
          </a:blipFill>
        </p:spPr>
      </p:sp>
      <p:sp>
        <p:nvSpPr>
          <p:cNvPr id="16" name="TextBox 16"/>
          <p:cNvSpPr txBox="1"/>
          <p:nvPr/>
        </p:nvSpPr>
        <p:spPr>
          <a:xfrm>
            <a:off x="4136361" y="405663"/>
            <a:ext cx="15455747" cy="854075"/>
          </a:xfrm>
          <a:prstGeom prst="rect">
            <a:avLst/>
          </a:prstGeom>
        </p:spPr>
        <p:txBody>
          <a:bodyPr lIns="0" tIns="0" rIns="0" bIns="0" rtlCol="0" anchor="t">
            <a:spAutoFit/>
          </a:bodyPr>
          <a:lstStyle/>
          <a:p>
            <a:pPr algn="just">
              <a:lnSpc>
                <a:spcPts val="6999"/>
              </a:lnSpc>
            </a:pPr>
            <a:r>
              <a:rPr lang="en-US" sz="4999" dirty="0">
                <a:solidFill>
                  <a:srgbClr val="A59891"/>
                </a:solidFill>
                <a:latin typeface="Decalotype Bold"/>
              </a:rPr>
              <a:t> LNA SANTÉ, Un </a:t>
            </a:r>
            <a:r>
              <a:rPr lang="en-US" sz="4999" dirty="0" err="1">
                <a:solidFill>
                  <a:srgbClr val="A59891"/>
                </a:solidFill>
                <a:latin typeface="Decalotype Bold"/>
              </a:rPr>
              <a:t>acteur</a:t>
            </a:r>
            <a:r>
              <a:rPr lang="en-US" sz="4999" dirty="0">
                <a:solidFill>
                  <a:srgbClr val="A59891"/>
                </a:solidFill>
                <a:latin typeface="Decalotype Bold"/>
              </a:rPr>
              <a:t> global de santé</a:t>
            </a:r>
          </a:p>
        </p:txBody>
      </p:sp>
      <p:sp>
        <p:nvSpPr>
          <p:cNvPr id="17" name="Freeform 17"/>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1326026" y="3152084"/>
            <a:ext cx="11489055" cy="7052907"/>
          </a:xfrm>
          <a:custGeom>
            <a:avLst/>
            <a:gdLst/>
            <a:ahLst/>
            <a:cxnLst/>
            <a:rect l="l" t="t" r="r" b="b"/>
            <a:pathLst>
              <a:path w="11489055" h="7052907">
                <a:moveTo>
                  <a:pt x="0" y="0"/>
                </a:moveTo>
                <a:lnTo>
                  <a:pt x="11489055" y="0"/>
                </a:lnTo>
                <a:lnTo>
                  <a:pt x="11489055" y="7052907"/>
                </a:lnTo>
                <a:lnTo>
                  <a:pt x="0" y="7052907"/>
                </a:lnTo>
                <a:lnTo>
                  <a:pt x="0" y="0"/>
                </a:lnTo>
                <a:close/>
              </a:path>
            </a:pathLst>
          </a:custGeom>
          <a:blipFill>
            <a:blip r:embed="rId2"/>
            <a:stretch>
              <a:fillRect t="-4519" b="-4519"/>
            </a:stretch>
          </a:blipFill>
        </p:spPr>
      </p:sp>
      <p:grpSp>
        <p:nvGrpSpPr>
          <p:cNvPr id="3" name="Group 3"/>
          <p:cNvGrpSpPr/>
          <p:nvPr/>
        </p:nvGrpSpPr>
        <p:grpSpPr>
          <a:xfrm>
            <a:off x="-355000" y="-254929"/>
            <a:ext cx="19124150" cy="17259300"/>
            <a:chOff x="0" y="0"/>
            <a:chExt cx="2120684" cy="1913890"/>
          </a:xfrm>
        </p:grpSpPr>
        <p:sp>
          <p:nvSpPr>
            <p:cNvPr id="4" name="Freeform 4"/>
            <p:cNvSpPr/>
            <p:nvPr/>
          </p:nvSpPr>
          <p:spPr>
            <a:xfrm>
              <a:off x="0" y="0"/>
              <a:ext cx="2120684" cy="1913890"/>
            </a:xfrm>
            <a:custGeom>
              <a:avLst/>
              <a:gdLst/>
              <a:ahLst/>
              <a:cxnLst/>
              <a:rect l="l" t="t" r="r" b="b"/>
              <a:pathLst>
                <a:path w="2120684" h="1913890">
                  <a:moveTo>
                    <a:pt x="0" y="0"/>
                  </a:moveTo>
                  <a:lnTo>
                    <a:pt x="2120684" y="0"/>
                  </a:lnTo>
                  <a:lnTo>
                    <a:pt x="2120684" y="1913890"/>
                  </a:lnTo>
                  <a:lnTo>
                    <a:pt x="0" y="1913890"/>
                  </a:lnTo>
                  <a:close/>
                </a:path>
              </a:pathLst>
            </a:custGeom>
            <a:solidFill>
              <a:srgbClr val="F7F7F7"/>
            </a:solidFill>
          </p:spPr>
        </p:sp>
      </p:grpSp>
      <p:grpSp>
        <p:nvGrpSpPr>
          <p:cNvPr id="5" name="Group 5"/>
          <p:cNvGrpSpPr/>
          <p:nvPr/>
        </p:nvGrpSpPr>
        <p:grpSpPr>
          <a:xfrm rot="5400000">
            <a:off x="-453618" y="-1380463"/>
            <a:ext cx="4716515" cy="5154662"/>
            <a:chOff x="0" y="0"/>
            <a:chExt cx="6869494" cy="7507644"/>
          </a:xfrm>
        </p:grpSpPr>
        <p:sp>
          <p:nvSpPr>
            <p:cNvPr id="6" name="Freeform 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7" name="Freeform 7"/>
          <p:cNvSpPr/>
          <p:nvPr/>
        </p:nvSpPr>
        <p:spPr>
          <a:xfrm>
            <a:off x="1558468" y="2495736"/>
            <a:ext cx="6938805" cy="7472560"/>
          </a:xfrm>
          <a:custGeom>
            <a:avLst/>
            <a:gdLst/>
            <a:ahLst/>
            <a:cxnLst/>
            <a:rect l="l" t="t" r="r" b="b"/>
            <a:pathLst>
              <a:path w="6938805" h="7472560">
                <a:moveTo>
                  <a:pt x="0" y="0"/>
                </a:moveTo>
                <a:lnTo>
                  <a:pt x="6938805" y="0"/>
                </a:lnTo>
                <a:lnTo>
                  <a:pt x="6938805" y="7472560"/>
                </a:lnTo>
                <a:lnTo>
                  <a:pt x="0" y="7472560"/>
                </a:lnTo>
                <a:lnTo>
                  <a:pt x="0" y="0"/>
                </a:lnTo>
                <a:close/>
              </a:path>
            </a:pathLst>
          </a:custGeom>
          <a:blipFill>
            <a:blip r:embed="rId3"/>
            <a:stretch>
              <a:fillRect/>
            </a:stretch>
          </a:blipFill>
        </p:spPr>
      </p:sp>
      <p:grpSp>
        <p:nvGrpSpPr>
          <p:cNvPr id="8" name="Group 8"/>
          <p:cNvGrpSpPr/>
          <p:nvPr/>
        </p:nvGrpSpPr>
        <p:grpSpPr>
          <a:xfrm>
            <a:off x="-2630126" y="1834702"/>
            <a:ext cx="7898932" cy="10287000"/>
            <a:chOff x="0" y="0"/>
            <a:chExt cx="8851059" cy="11526982"/>
          </a:xfrm>
        </p:grpSpPr>
        <p:sp>
          <p:nvSpPr>
            <p:cNvPr id="9" name="Freeform 9"/>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10" name="Freeform 10"/>
          <p:cNvSpPr/>
          <p:nvPr/>
        </p:nvSpPr>
        <p:spPr>
          <a:xfrm>
            <a:off x="10163235" y="3555125"/>
            <a:ext cx="6452459" cy="4225688"/>
          </a:xfrm>
          <a:custGeom>
            <a:avLst/>
            <a:gdLst/>
            <a:ahLst/>
            <a:cxnLst/>
            <a:rect l="l" t="t" r="r" b="b"/>
            <a:pathLst>
              <a:path w="6452459" h="4225688">
                <a:moveTo>
                  <a:pt x="0" y="0"/>
                </a:moveTo>
                <a:lnTo>
                  <a:pt x="6452459" y="0"/>
                </a:lnTo>
                <a:lnTo>
                  <a:pt x="6452459" y="4225688"/>
                </a:lnTo>
                <a:lnTo>
                  <a:pt x="0" y="4225688"/>
                </a:lnTo>
                <a:lnTo>
                  <a:pt x="0" y="0"/>
                </a:lnTo>
                <a:close/>
              </a:path>
            </a:pathLst>
          </a:custGeom>
          <a:blipFill>
            <a:blip r:embed="rId4"/>
            <a:stretch>
              <a:fillRect/>
            </a:stretch>
          </a:blipFill>
        </p:spPr>
      </p:sp>
      <p:sp>
        <p:nvSpPr>
          <p:cNvPr id="11" name="Freeform 11"/>
          <p:cNvSpPr/>
          <p:nvPr/>
        </p:nvSpPr>
        <p:spPr>
          <a:xfrm>
            <a:off x="15743918" y="9318238"/>
            <a:ext cx="2382060" cy="886752"/>
          </a:xfrm>
          <a:custGeom>
            <a:avLst/>
            <a:gdLst/>
            <a:ahLst/>
            <a:cxnLst/>
            <a:rect l="l" t="t" r="r" b="b"/>
            <a:pathLst>
              <a:path w="2382060" h="886752">
                <a:moveTo>
                  <a:pt x="0" y="0"/>
                </a:moveTo>
                <a:lnTo>
                  <a:pt x="2382060" y="0"/>
                </a:lnTo>
                <a:lnTo>
                  <a:pt x="2382060" y="886753"/>
                </a:lnTo>
                <a:lnTo>
                  <a:pt x="0" y="886753"/>
                </a:lnTo>
                <a:lnTo>
                  <a:pt x="0" y="0"/>
                </a:lnTo>
                <a:close/>
              </a:path>
            </a:pathLst>
          </a:custGeom>
          <a:blipFill>
            <a:blip r:embed="rId5"/>
            <a:stretch>
              <a:fillRect/>
            </a:stretch>
          </a:blipFill>
        </p:spPr>
      </p:sp>
      <p:sp>
        <p:nvSpPr>
          <p:cNvPr id="12" name="Freeform 12"/>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4174628" y="319488"/>
            <a:ext cx="15455747" cy="896620"/>
          </a:xfrm>
          <a:prstGeom prst="rect">
            <a:avLst/>
          </a:prstGeom>
        </p:spPr>
        <p:txBody>
          <a:bodyPr lIns="0" tIns="0" rIns="0" bIns="0" rtlCol="0" anchor="t">
            <a:spAutoFit/>
          </a:bodyPr>
          <a:lstStyle/>
          <a:p>
            <a:pPr algn="just">
              <a:lnSpc>
                <a:spcPts val="7279"/>
              </a:lnSpc>
            </a:pPr>
            <a:r>
              <a:rPr lang="en-US" sz="5199">
                <a:solidFill>
                  <a:srgbClr val="A59891"/>
                </a:solidFill>
                <a:latin typeface="Decalotype Bold"/>
              </a:rPr>
              <a:t>L’HAD VAL DE LOIRE : Présentation de l’établissement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1326026" y="3152084"/>
            <a:ext cx="11489055" cy="7052907"/>
          </a:xfrm>
          <a:custGeom>
            <a:avLst/>
            <a:gdLst/>
            <a:ahLst/>
            <a:cxnLst/>
            <a:rect l="l" t="t" r="r" b="b"/>
            <a:pathLst>
              <a:path w="11489055" h="7052907">
                <a:moveTo>
                  <a:pt x="0" y="0"/>
                </a:moveTo>
                <a:lnTo>
                  <a:pt x="11489055" y="0"/>
                </a:lnTo>
                <a:lnTo>
                  <a:pt x="11489055" y="7052907"/>
                </a:lnTo>
                <a:lnTo>
                  <a:pt x="0" y="7052907"/>
                </a:lnTo>
                <a:lnTo>
                  <a:pt x="0" y="0"/>
                </a:lnTo>
                <a:close/>
              </a:path>
            </a:pathLst>
          </a:custGeom>
          <a:blipFill>
            <a:blip r:embed="rId2"/>
            <a:stretch>
              <a:fillRect t="-4519" b="-4519"/>
            </a:stretch>
          </a:blipFill>
        </p:spPr>
      </p:sp>
      <p:grpSp>
        <p:nvGrpSpPr>
          <p:cNvPr id="3" name="Group 3"/>
          <p:cNvGrpSpPr/>
          <p:nvPr/>
        </p:nvGrpSpPr>
        <p:grpSpPr>
          <a:xfrm>
            <a:off x="-275511" y="628650"/>
            <a:ext cx="19124150" cy="17259300"/>
            <a:chOff x="0" y="0"/>
            <a:chExt cx="2120684" cy="1913890"/>
          </a:xfrm>
        </p:grpSpPr>
        <p:sp>
          <p:nvSpPr>
            <p:cNvPr id="4" name="Freeform 4"/>
            <p:cNvSpPr/>
            <p:nvPr/>
          </p:nvSpPr>
          <p:spPr>
            <a:xfrm>
              <a:off x="0" y="0"/>
              <a:ext cx="2120684" cy="1913890"/>
            </a:xfrm>
            <a:custGeom>
              <a:avLst/>
              <a:gdLst/>
              <a:ahLst/>
              <a:cxnLst/>
              <a:rect l="l" t="t" r="r" b="b"/>
              <a:pathLst>
                <a:path w="2120684" h="1913890">
                  <a:moveTo>
                    <a:pt x="0" y="0"/>
                  </a:moveTo>
                  <a:lnTo>
                    <a:pt x="2120684" y="0"/>
                  </a:lnTo>
                  <a:lnTo>
                    <a:pt x="2120684" y="1913890"/>
                  </a:lnTo>
                  <a:lnTo>
                    <a:pt x="0" y="1913890"/>
                  </a:lnTo>
                  <a:close/>
                </a:path>
              </a:pathLst>
            </a:custGeom>
            <a:solidFill>
              <a:srgbClr val="F7F7F7"/>
            </a:solidFill>
          </p:spPr>
        </p:sp>
      </p:grpSp>
      <p:grpSp>
        <p:nvGrpSpPr>
          <p:cNvPr id="5" name="Group 5"/>
          <p:cNvGrpSpPr/>
          <p:nvPr/>
        </p:nvGrpSpPr>
        <p:grpSpPr>
          <a:xfrm rot="5400000">
            <a:off x="-453618" y="-1380463"/>
            <a:ext cx="4716515" cy="5154662"/>
            <a:chOff x="0" y="0"/>
            <a:chExt cx="6869494" cy="7507644"/>
          </a:xfrm>
        </p:grpSpPr>
        <p:sp>
          <p:nvSpPr>
            <p:cNvPr id="6" name="Freeform 6"/>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grpSp>
        <p:nvGrpSpPr>
          <p:cNvPr id="7" name="Group 7"/>
          <p:cNvGrpSpPr/>
          <p:nvPr/>
        </p:nvGrpSpPr>
        <p:grpSpPr>
          <a:xfrm>
            <a:off x="-2630126" y="1834702"/>
            <a:ext cx="7898932" cy="10287000"/>
            <a:chOff x="0" y="0"/>
            <a:chExt cx="8851059" cy="11526982"/>
          </a:xfrm>
        </p:grpSpPr>
        <p:sp>
          <p:nvSpPr>
            <p:cNvPr id="8" name="Freeform 8"/>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9" name="Freeform 9"/>
          <p:cNvSpPr/>
          <p:nvPr/>
        </p:nvSpPr>
        <p:spPr>
          <a:xfrm>
            <a:off x="15879523" y="8931233"/>
            <a:ext cx="2382060" cy="886752"/>
          </a:xfrm>
          <a:custGeom>
            <a:avLst/>
            <a:gdLst/>
            <a:ahLst/>
            <a:cxnLst/>
            <a:rect l="l" t="t" r="r" b="b"/>
            <a:pathLst>
              <a:path w="2382060" h="886752">
                <a:moveTo>
                  <a:pt x="0" y="0"/>
                </a:moveTo>
                <a:lnTo>
                  <a:pt x="2382060" y="0"/>
                </a:lnTo>
                <a:lnTo>
                  <a:pt x="2382060" y="886752"/>
                </a:lnTo>
                <a:lnTo>
                  <a:pt x="0" y="886752"/>
                </a:lnTo>
                <a:lnTo>
                  <a:pt x="0" y="0"/>
                </a:lnTo>
                <a:close/>
              </a:path>
            </a:pathLst>
          </a:custGeom>
          <a:blipFill>
            <a:blip r:embed="rId3"/>
            <a:stretch>
              <a:fillRect/>
            </a:stretch>
          </a:blipFill>
        </p:spPr>
      </p:sp>
      <p:sp>
        <p:nvSpPr>
          <p:cNvPr id="10" name="Freeform 10"/>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608311" y="2456469"/>
            <a:ext cx="10343704" cy="7470302"/>
          </a:xfrm>
          <a:custGeom>
            <a:avLst/>
            <a:gdLst/>
            <a:ahLst/>
            <a:cxnLst/>
            <a:rect l="l" t="t" r="r" b="b"/>
            <a:pathLst>
              <a:path w="10343704" h="7470302">
                <a:moveTo>
                  <a:pt x="0" y="0"/>
                </a:moveTo>
                <a:lnTo>
                  <a:pt x="10343704" y="0"/>
                </a:lnTo>
                <a:lnTo>
                  <a:pt x="10343704" y="7470302"/>
                </a:lnTo>
                <a:lnTo>
                  <a:pt x="0" y="7470302"/>
                </a:lnTo>
                <a:lnTo>
                  <a:pt x="0" y="0"/>
                </a:lnTo>
                <a:close/>
              </a:path>
            </a:pathLst>
          </a:custGeom>
          <a:blipFill>
            <a:blip r:embed="rId6"/>
            <a:stretch>
              <a:fillRect t="-1167" b="-1167"/>
            </a:stretch>
          </a:blipFill>
        </p:spPr>
      </p:sp>
      <p:sp>
        <p:nvSpPr>
          <p:cNvPr id="12" name="Freeform 12"/>
          <p:cNvSpPr/>
          <p:nvPr/>
        </p:nvSpPr>
        <p:spPr>
          <a:xfrm>
            <a:off x="11205979" y="4069024"/>
            <a:ext cx="2030880" cy="2069686"/>
          </a:xfrm>
          <a:custGeom>
            <a:avLst/>
            <a:gdLst/>
            <a:ahLst/>
            <a:cxnLst/>
            <a:rect l="l" t="t" r="r" b="b"/>
            <a:pathLst>
              <a:path w="2030880" h="2069686">
                <a:moveTo>
                  <a:pt x="0" y="0"/>
                </a:moveTo>
                <a:lnTo>
                  <a:pt x="2030880" y="0"/>
                </a:lnTo>
                <a:lnTo>
                  <a:pt x="2030880" y="2069686"/>
                </a:lnTo>
                <a:lnTo>
                  <a:pt x="0" y="2069686"/>
                </a:lnTo>
                <a:lnTo>
                  <a:pt x="0" y="0"/>
                </a:lnTo>
                <a:close/>
              </a:path>
            </a:pathLst>
          </a:custGeom>
          <a:blipFill>
            <a:blip r:embed="rId7"/>
            <a:stretch>
              <a:fillRect/>
            </a:stretch>
          </a:blipFill>
        </p:spPr>
      </p:sp>
      <p:sp>
        <p:nvSpPr>
          <p:cNvPr id="13" name="Freeform 13"/>
          <p:cNvSpPr/>
          <p:nvPr/>
        </p:nvSpPr>
        <p:spPr>
          <a:xfrm>
            <a:off x="15525042" y="6059766"/>
            <a:ext cx="1269275" cy="1237543"/>
          </a:xfrm>
          <a:custGeom>
            <a:avLst/>
            <a:gdLst/>
            <a:ahLst/>
            <a:cxnLst/>
            <a:rect l="l" t="t" r="r" b="b"/>
            <a:pathLst>
              <a:path w="1269275" h="1237543">
                <a:moveTo>
                  <a:pt x="0" y="0"/>
                </a:moveTo>
                <a:lnTo>
                  <a:pt x="1269275" y="0"/>
                </a:lnTo>
                <a:lnTo>
                  <a:pt x="1269275" y="1237543"/>
                </a:lnTo>
                <a:lnTo>
                  <a:pt x="0" y="1237543"/>
                </a:lnTo>
                <a:lnTo>
                  <a:pt x="0" y="0"/>
                </a:lnTo>
                <a:close/>
              </a:path>
            </a:pathLst>
          </a:custGeom>
          <a:blipFill>
            <a:blip r:embed="rId8"/>
            <a:stretch>
              <a:fillRect/>
            </a:stretch>
          </a:blipFill>
        </p:spPr>
      </p:sp>
      <p:sp>
        <p:nvSpPr>
          <p:cNvPr id="14" name="Freeform 14"/>
          <p:cNvSpPr/>
          <p:nvPr/>
        </p:nvSpPr>
        <p:spPr>
          <a:xfrm>
            <a:off x="13029889" y="8031622"/>
            <a:ext cx="1413613" cy="1421366"/>
          </a:xfrm>
          <a:custGeom>
            <a:avLst/>
            <a:gdLst/>
            <a:ahLst/>
            <a:cxnLst/>
            <a:rect l="l" t="t" r="r" b="b"/>
            <a:pathLst>
              <a:path w="1413613" h="1421366">
                <a:moveTo>
                  <a:pt x="0" y="0"/>
                </a:moveTo>
                <a:lnTo>
                  <a:pt x="1413612" y="0"/>
                </a:lnTo>
                <a:lnTo>
                  <a:pt x="1413612" y="1421366"/>
                </a:lnTo>
                <a:lnTo>
                  <a:pt x="0" y="142136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9144000" y="2401359"/>
            <a:ext cx="1554354" cy="1468865"/>
          </a:xfrm>
          <a:custGeom>
            <a:avLst/>
            <a:gdLst/>
            <a:ahLst/>
            <a:cxnLst/>
            <a:rect l="l" t="t" r="r" b="b"/>
            <a:pathLst>
              <a:path w="1554354" h="1468865">
                <a:moveTo>
                  <a:pt x="0" y="0"/>
                </a:moveTo>
                <a:lnTo>
                  <a:pt x="1554354" y="0"/>
                </a:lnTo>
                <a:lnTo>
                  <a:pt x="1554354" y="1468865"/>
                </a:lnTo>
                <a:lnTo>
                  <a:pt x="0" y="14688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rot="-965585">
            <a:off x="-612178" y="1013622"/>
            <a:ext cx="4632281" cy="4435409"/>
          </a:xfrm>
          <a:custGeom>
            <a:avLst/>
            <a:gdLst/>
            <a:ahLst/>
            <a:cxnLst/>
            <a:rect l="l" t="t" r="r" b="b"/>
            <a:pathLst>
              <a:path w="4632281" h="4435409">
                <a:moveTo>
                  <a:pt x="0" y="0"/>
                </a:moveTo>
                <a:lnTo>
                  <a:pt x="4632281" y="0"/>
                </a:lnTo>
                <a:lnTo>
                  <a:pt x="4632281" y="4435410"/>
                </a:lnTo>
                <a:lnTo>
                  <a:pt x="0" y="44354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TextBox 17"/>
          <p:cNvSpPr txBox="1"/>
          <p:nvPr/>
        </p:nvSpPr>
        <p:spPr>
          <a:xfrm>
            <a:off x="4089153" y="-523792"/>
            <a:ext cx="15455747" cy="1739900"/>
          </a:xfrm>
          <a:prstGeom prst="rect">
            <a:avLst/>
          </a:prstGeom>
        </p:spPr>
        <p:txBody>
          <a:bodyPr lIns="0" tIns="0" rIns="0" bIns="0" rtlCol="0" anchor="t">
            <a:spAutoFit/>
          </a:bodyPr>
          <a:lstStyle/>
          <a:p>
            <a:pPr algn="just">
              <a:lnSpc>
                <a:spcPts val="6999"/>
              </a:lnSpc>
            </a:pPr>
            <a:endParaRPr/>
          </a:p>
          <a:p>
            <a:pPr algn="just">
              <a:lnSpc>
                <a:spcPts val="6999"/>
              </a:lnSpc>
            </a:pPr>
            <a:r>
              <a:rPr lang="en-US" sz="4999">
                <a:solidFill>
                  <a:srgbClr val="A59891"/>
                </a:solidFill>
                <a:latin typeface="Decalotype Bold"/>
              </a:rPr>
              <a:t>NOTRE ORGANISATION</a:t>
            </a:r>
          </a:p>
        </p:txBody>
      </p:sp>
      <p:sp>
        <p:nvSpPr>
          <p:cNvPr id="18" name="TextBox 18"/>
          <p:cNvSpPr txBox="1"/>
          <p:nvPr/>
        </p:nvSpPr>
        <p:spPr>
          <a:xfrm>
            <a:off x="1885418" y="1527259"/>
            <a:ext cx="15885616" cy="548209"/>
          </a:xfrm>
          <a:prstGeom prst="rect">
            <a:avLst/>
          </a:prstGeom>
        </p:spPr>
        <p:txBody>
          <a:bodyPr lIns="0" tIns="0" rIns="0" bIns="0" rtlCol="0" anchor="t">
            <a:spAutoFit/>
          </a:bodyPr>
          <a:lstStyle/>
          <a:p>
            <a:pPr algn="ctr">
              <a:lnSpc>
                <a:spcPts val="4433"/>
              </a:lnSpc>
              <a:spcBef>
                <a:spcPct val="0"/>
              </a:spcBef>
            </a:pPr>
            <a:r>
              <a:rPr lang="en-US" sz="3166">
                <a:solidFill>
                  <a:srgbClr val="A50E58"/>
                </a:solidFill>
                <a:latin typeface="Public Sans 1 Bold"/>
              </a:rPr>
              <a:t>L’HAD Val de Loire</a:t>
            </a:r>
            <a:r>
              <a:rPr lang="en-US" sz="3166">
                <a:solidFill>
                  <a:srgbClr val="000000"/>
                </a:solidFill>
                <a:latin typeface="Public Sans 1"/>
              </a:rPr>
              <a:t> est structurée en </a:t>
            </a:r>
            <a:r>
              <a:rPr lang="en-US" sz="3166">
                <a:solidFill>
                  <a:srgbClr val="DF1677"/>
                </a:solidFill>
                <a:latin typeface="Public Sans 1 Bold"/>
              </a:rPr>
              <a:t>3 unités de soins de 50 patients</a:t>
            </a:r>
            <a:r>
              <a:rPr lang="en-US" sz="3166">
                <a:solidFill>
                  <a:srgbClr val="000000"/>
                </a:solidFill>
                <a:latin typeface="Public Sans 1"/>
              </a:rPr>
              <a:t> (en moyenne) : </a:t>
            </a:r>
          </a:p>
        </p:txBody>
      </p:sp>
      <p:sp>
        <p:nvSpPr>
          <p:cNvPr id="19" name="TextBox 19"/>
          <p:cNvSpPr txBox="1"/>
          <p:nvPr/>
        </p:nvSpPr>
        <p:spPr>
          <a:xfrm>
            <a:off x="12851764" y="4555070"/>
            <a:ext cx="3027759" cy="1110184"/>
          </a:xfrm>
          <a:prstGeom prst="rect">
            <a:avLst/>
          </a:prstGeom>
        </p:spPr>
        <p:txBody>
          <a:bodyPr lIns="0" tIns="0" rIns="0" bIns="0" rtlCol="0" anchor="t">
            <a:spAutoFit/>
          </a:bodyPr>
          <a:lstStyle/>
          <a:p>
            <a:pPr algn="ctr">
              <a:lnSpc>
                <a:spcPts val="4433"/>
              </a:lnSpc>
            </a:pPr>
            <a:r>
              <a:rPr lang="en-US" sz="3166" dirty="0">
                <a:solidFill>
                  <a:srgbClr val="FF6602"/>
                </a:solidFill>
                <a:latin typeface="Public Sans 1 Bold"/>
              </a:rPr>
              <a:t>3 IDE </a:t>
            </a:r>
            <a:r>
              <a:rPr lang="en-US" sz="3166" dirty="0" err="1">
                <a:solidFill>
                  <a:srgbClr val="FF6602"/>
                </a:solidFill>
                <a:latin typeface="Public Sans 1 Bold"/>
              </a:rPr>
              <a:t>présentes</a:t>
            </a:r>
            <a:endParaRPr lang="en-US" sz="3166" dirty="0">
              <a:solidFill>
                <a:srgbClr val="FF6602"/>
              </a:solidFill>
              <a:latin typeface="Public Sans 1 Bold"/>
            </a:endParaRPr>
          </a:p>
          <a:p>
            <a:pPr algn="ctr">
              <a:lnSpc>
                <a:spcPts val="4433"/>
              </a:lnSpc>
              <a:spcBef>
                <a:spcPct val="0"/>
              </a:spcBef>
            </a:pPr>
            <a:r>
              <a:rPr lang="en-US" sz="3166" dirty="0">
                <a:solidFill>
                  <a:srgbClr val="FF6602"/>
                </a:solidFill>
                <a:latin typeface="Public Sans 1 Bold"/>
              </a:rPr>
              <a:t>par </a:t>
            </a:r>
            <a:r>
              <a:rPr lang="en-US" sz="3166" dirty="0" err="1">
                <a:solidFill>
                  <a:srgbClr val="FF6602"/>
                </a:solidFill>
                <a:latin typeface="Public Sans 1 Bold"/>
              </a:rPr>
              <a:t>nuit</a:t>
            </a:r>
            <a:r>
              <a:rPr lang="en-US" sz="3166" dirty="0">
                <a:solidFill>
                  <a:srgbClr val="FF6602"/>
                </a:solidFill>
                <a:latin typeface="Public Sans 1 Bold"/>
              </a:rPr>
              <a:t> </a:t>
            </a:r>
          </a:p>
        </p:txBody>
      </p:sp>
      <p:sp>
        <p:nvSpPr>
          <p:cNvPr id="20" name="TextBox 20"/>
          <p:cNvSpPr txBox="1"/>
          <p:nvPr/>
        </p:nvSpPr>
        <p:spPr>
          <a:xfrm>
            <a:off x="11158226" y="6318482"/>
            <a:ext cx="4157266" cy="1110184"/>
          </a:xfrm>
          <a:prstGeom prst="rect">
            <a:avLst/>
          </a:prstGeom>
        </p:spPr>
        <p:txBody>
          <a:bodyPr lIns="0" tIns="0" rIns="0" bIns="0" rtlCol="0" anchor="t">
            <a:spAutoFit/>
          </a:bodyPr>
          <a:lstStyle/>
          <a:p>
            <a:pPr algn="ctr">
              <a:lnSpc>
                <a:spcPts val="4433"/>
              </a:lnSpc>
            </a:pPr>
            <a:r>
              <a:rPr lang="en-US" sz="3166" dirty="0" err="1">
                <a:solidFill>
                  <a:srgbClr val="FF6602"/>
                </a:solidFill>
                <a:latin typeface="Public Sans 1 Bold"/>
              </a:rPr>
              <a:t>Astreintes</a:t>
            </a:r>
            <a:r>
              <a:rPr lang="en-US" sz="3166" dirty="0">
                <a:solidFill>
                  <a:srgbClr val="FF6602"/>
                </a:solidFill>
                <a:latin typeface="Public Sans 1 Bold"/>
              </a:rPr>
              <a:t> </a:t>
            </a:r>
            <a:r>
              <a:rPr lang="en-US" sz="3166" dirty="0" err="1">
                <a:solidFill>
                  <a:srgbClr val="FF6602"/>
                </a:solidFill>
                <a:latin typeface="Public Sans 1 Bold"/>
              </a:rPr>
              <a:t>médicales</a:t>
            </a:r>
            <a:r>
              <a:rPr lang="en-US" sz="3166" dirty="0">
                <a:solidFill>
                  <a:srgbClr val="FF6602"/>
                </a:solidFill>
                <a:latin typeface="Public Sans 1 Bold"/>
              </a:rPr>
              <a:t> </a:t>
            </a:r>
          </a:p>
          <a:p>
            <a:pPr algn="ctr">
              <a:lnSpc>
                <a:spcPts val="4433"/>
              </a:lnSpc>
              <a:spcBef>
                <a:spcPct val="0"/>
              </a:spcBef>
            </a:pPr>
            <a:r>
              <a:rPr lang="en-US" sz="3166" dirty="0">
                <a:solidFill>
                  <a:srgbClr val="FF6602"/>
                </a:solidFill>
                <a:latin typeface="Public Sans 1 Bold"/>
              </a:rPr>
              <a:t>24h/h et 7j/7</a:t>
            </a:r>
          </a:p>
        </p:txBody>
      </p:sp>
      <p:sp>
        <p:nvSpPr>
          <p:cNvPr id="21" name="TextBox 21"/>
          <p:cNvSpPr txBox="1"/>
          <p:nvPr/>
        </p:nvSpPr>
        <p:spPr>
          <a:xfrm>
            <a:off x="9286564" y="8342803"/>
            <a:ext cx="3743325" cy="1110184"/>
          </a:xfrm>
          <a:prstGeom prst="rect">
            <a:avLst/>
          </a:prstGeom>
        </p:spPr>
        <p:txBody>
          <a:bodyPr lIns="0" tIns="0" rIns="0" bIns="0" rtlCol="0" anchor="t">
            <a:spAutoFit/>
          </a:bodyPr>
          <a:lstStyle/>
          <a:p>
            <a:pPr algn="ctr">
              <a:lnSpc>
                <a:spcPts val="4433"/>
              </a:lnSpc>
            </a:pPr>
            <a:r>
              <a:rPr lang="en-US" sz="3166" dirty="0">
                <a:solidFill>
                  <a:srgbClr val="FF6602"/>
                </a:solidFill>
                <a:latin typeface="Public Sans 1 Bold"/>
              </a:rPr>
              <a:t>Pharmacie à Usage </a:t>
            </a:r>
          </a:p>
          <a:p>
            <a:pPr algn="ctr">
              <a:lnSpc>
                <a:spcPts val="4433"/>
              </a:lnSpc>
              <a:spcBef>
                <a:spcPct val="0"/>
              </a:spcBef>
            </a:pPr>
            <a:r>
              <a:rPr lang="en-US" sz="3166" dirty="0" err="1">
                <a:solidFill>
                  <a:srgbClr val="FF6602"/>
                </a:solidFill>
                <a:latin typeface="Public Sans 1 Bold"/>
              </a:rPr>
              <a:t>Intérieur</a:t>
            </a:r>
            <a:endParaRPr lang="en-US" sz="3166" dirty="0">
              <a:solidFill>
                <a:srgbClr val="FF6602"/>
              </a:solidFill>
              <a:latin typeface="Public Sans 1 Bold"/>
            </a:endParaRPr>
          </a:p>
        </p:txBody>
      </p:sp>
      <p:sp>
        <p:nvSpPr>
          <p:cNvPr id="22" name="TextBox 22"/>
          <p:cNvSpPr txBox="1"/>
          <p:nvPr/>
        </p:nvSpPr>
        <p:spPr>
          <a:xfrm>
            <a:off x="10952015" y="3139814"/>
            <a:ext cx="3101181" cy="564257"/>
          </a:xfrm>
          <a:prstGeom prst="rect">
            <a:avLst/>
          </a:prstGeom>
        </p:spPr>
        <p:txBody>
          <a:bodyPr lIns="0" tIns="0" rIns="0" bIns="0" rtlCol="0" anchor="t">
            <a:spAutoFit/>
          </a:bodyPr>
          <a:lstStyle/>
          <a:p>
            <a:pPr algn="ctr">
              <a:lnSpc>
                <a:spcPts val="4433"/>
              </a:lnSpc>
              <a:spcBef>
                <a:spcPct val="0"/>
              </a:spcBef>
            </a:pPr>
            <a:r>
              <a:rPr lang="en-US" sz="3166" dirty="0" smtClean="0">
                <a:solidFill>
                  <a:srgbClr val="FF6602"/>
                </a:solidFill>
                <a:latin typeface="Public Sans 1 Bold"/>
              </a:rPr>
              <a:t>70 </a:t>
            </a:r>
            <a:r>
              <a:rPr lang="en-US" sz="3166" dirty="0">
                <a:solidFill>
                  <a:srgbClr val="FF6602"/>
                </a:solidFill>
                <a:latin typeface="Public Sans 1 Bold"/>
              </a:rPr>
              <a:t>ETP IDE / AS </a:t>
            </a:r>
          </a:p>
        </p:txBody>
      </p:sp>
      <p:sp>
        <p:nvSpPr>
          <p:cNvPr id="23" name="TextBox 23"/>
          <p:cNvSpPr txBox="1"/>
          <p:nvPr/>
        </p:nvSpPr>
        <p:spPr>
          <a:xfrm rot="-1131719">
            <a:off x="32567" y="2584554"/>
            <a:ext cx="3269113" cy="1039064"/>
          </a:xfrm>
          <a:prstGeom prst="rect">
            <a:avLst/>
          </a:prstGeom>
        </p:spPr>
        <p:txBody>
          <a:bodyPr lIns="0" tIns="0" rIns="0" bIns="0" rtlCol="0" anchor="t">
            <a:spAutoFit/>
          </a:bodyPr>
          <a:lstStyle/>
          <a:p>
            <a:pPr algn="ctr">
              <a:lnSpc>
                <a:spcPts val="4153"/>
              </a:lnSpc>
            </a:pPr>
            <a:r>
              <a:rPr lang="en-US" sz="2966" dirty="0" err="1">
                <a:solidFill>
                  <a:srgbClr val="000000"/>
                </a:solidFill>
                <a:latin typeface="Public Sans 1 Bold"/>
              </a:rPr>
              <a:t>Env</a:t>
            </a:r>
            <a:r>
              <a:rPr lang="en-US" sz="2966" dirty="0">
                <a:solidFill>
                  <a:srgbClr val="000000"/>
                </a:solidFill>
                <a:latin typeface="Public Sans 1 Bold"/>
              </a:rPr>
              <a:t>. </a:t>
            </a:r>
            <a:r>
              <a:rPr lang="en-US" sz="2966" dirty="0" smtClean="0">
                <a:solidFill>
                  <a:srgbClr val="000000"/>
                </a:solidFill>
                <a:latin typeface="Public Sans 1 Bold"/>
              </a:rPr>
              <a:t>160</a:t>
            </a:r>
            <a:endParaRPr lang="en-US" sz="2966" dirty="0">
              <a:solidFill>
                <a:srgbClr val="000000"/>
              </a:solidFill>
              <a:latin typeface="Public Sans 1 Bold"/>
            </a:endParaRPr>
          </a:p>
          <a:p>
            <a:pPr algn="ctr">
              <a:lnSpc>
                <a:spcPts val="4153"/>
              </a:lnSpc>
              <a:spcBef>
                <a:spcPct val="0"/>
              </a:spcBef>
            </a:pPr>
            <a:r>
              <a:rPr lang="en-US" sz="2966" dirty="0">
                <a:solidFill>
                  <a:srgbClr val="000000"/>
                </a:solidFill>
                <a:latin typeface="Public Sans 1 Bold"/>
              </a:rPr>
              <a:t>patients / jour</a:t>
            </a:r>
          </a:p>
        </p:txBody>
      </p:sp>
      <p:sp>
        <p:nvSpPr>
          <p:cNvPr id="24" name="TextBox 24"/>
          <p:cNvSpPr txBox="1"/>
          <p:nvPr/>
        </p:nvSpPr>
        <p:spPr>
          <a:xfrm>
            <a:off x="10952015" y="2540355"/>
            <a:ext cx="7625201" cy="564257"/>
          </a:xfrm>
          <a:prstGeom prst="rect">
            <a:avLst/>
          </a:prstGeom>
        </p:spPr>
        <p:txBody>
          <a:bodyPr lIns="0" tIns="0" rIns="0" bIns="0" rtlCol="0" anchor="t">
            <a:spAutoFit/>
          </a:bodyPr>
          <a:lstStyle/>
          <a:p>
            <a:pPr>
              <a:lnSpc>
                <a:spcPts val="4433"/>
              </a:lnSpc>
              <a:spcBef>
                <a:spcPct val="0"/>
              </a:spcBef>
            </a:pPr>
            <a:r>
              <a:rPr lang="en-US" sz="3166" dirty="0" smtClean="0">
                <a:solidFill>
                  <a:srgbClr val="FF6602"/>
                </a:solidFill>
                <a:latin typeface="Public Sans 1 Bold"/>
              </a:rPr>
              <a:t>11 </a:t>
            </a:r>
            <a:r>
              <a:rPr lang="en-US" sz="3166" dirty="0">
                <a:solidFill>
                  <a:srgbClr val="FF6602"/>
                </a:solidFill>
                <a:latin typeface="Public Sans 1 Bold"/>
              </a:rPr>
              <a:t>Médecins </a:t>
            </a:r>
            <a:r>
              <a:rPr lang="en-US" sz="3166" dirty="0" err="1">
                <a:solidFill>
                  <a:srgbClr val="FF6602"/>
                </a:solidFill>
                <a:latin typeface="Public Sans 1 Bold"/>
              </a:rPr>
              <a:t>Praticiens</a:t>
            </a:r>
            <a:r>
              <a:rPr lang="en-US" sz="3166" dirty="0">
                <a:solidFill>
                  <a:srgbClr val="FF6602"/>
                </a:solidFill>
                <a:latin typeface="Public Sans 1 Bold"/>
              </a:rPr>
              <a:t> HAD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0B6F"/>
        </a:solidFill>
        <a:effectLst/>
      </p:bgPr>
    </p:bg>
    <p:spTree>
      <p:nvGrpSpPr>
        <p:cNvPr id="1" name=""/>
        <p:cNvGrpSpPr/>
        <p:nvPr/>
      </p:nvGrpSpPr>
      <p:grpSpPr>
        <a:xfrm>
          <a:off x="0" y="0"/>
          <a:ext cx="0" cy="0"/>
          <a:chOff x="0" y="0"/>
          <a:chExt cx="0" cy="0"/>
        </a:xfrm>
      </p:grpSpPr>
      <p:grpSp>
        <p:nvGrpSpPr>
          <p:cNvPr id="2" name="Group 2"/>
          <p:cNvGrpSpPr/>
          <p:nvPr/>
        </p:nvGrpSpPr>
        <p:grpSpPr>
          <a:xfrm>
            <a:off x="-2044827" y="1834702"/>
            <a:ext cx="7898932" cy="10287000"/>
            <a:chOff x="0" y="0"/>
            <a:chExt cx="8851059" cy="11526982"/>
          </a:xfrm>
        </p:grpSpPr>
        <p:sp>
          <p:nvSpPr>
            <p:cNvPr id="3" name="Freeform 3"/>
            <p:cNvSpPr/>
            <p:nvPr/>
          </p:nvSpPr>
          <p:spPr>
            <a:xfrm>
              <a:off x="0" y="0"/>
              <a:ext cx="8851059" cy="11526982"/>
            </a:xfrm>
            <a:custGeom>
              <a:avLst/>
              <a:gdLst/>
              <a:ahLst/>
              <a:cxnLst/>
              <a:rect l="l" t="t" r="r" b="b"/>
              <a:pathLst>
                <a:path w="8851059" h="11526982">
                  <a:moveTo>
                    <a:pt x="8851059" y="11526982"/>
                  </a:moveTo>
                  <a:lnTo>
                    <a:pt x="0" y="11526982"/>
                  </a:lnTo>
                  <a:lnTo>
                    <a:pt x="0" y="0"/>
                  </a:lnTo>
                  <a:lnTo>
                    <a:pt x="8851059" y="11526982"/>
                  </a:lnTo>
                  <a:close/>
                </a:path>
              </a:pathLst>
            </a:custGeom>
            <a:solidFill>
              <a:srgbClr val="D4006D"/>
            </a:solidFill>
          </p:spPr>
        </p:sp>
      </p:grpSp>
      <p:sp>
        <p:nvSpPr>
          <p:cNvPr id="4" name="Freeform 4"/>
          <p:cNvSpPr/>
          <p:nvPr/>
        </p:nvSpPr>
        <p:spPr>
          <a:xfrm>
            <a:off x="4120088" y="2644104"/>
            <a:ext cx="10047824" cy="4998793"/>
          </a:xfrm>
          <a:custGeom>
            <a:avLst/>
            <a:gdLst/>
            <a:ahLst/>
            <a:cxnLst/>
            <a:rect l="l" t="t" r="r" b="b"/>
            <a:pathLst>
              <a:path w="10047824" h="4998793">
                <a:moveTo>
                  <a:pt x="0" y="0"/>
                </a:moveTo>
                <a:lnTo>
                  <a:pt x="10047824" y="0"/>
                </a:lnTo>
                <a:lnTo>
                  <a:pt x="10047824" y="4998792"/>
                </a:lnTo>
                <a:lnTo>
                  <a:pt x="0" y="49987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471994" y="3116463"/>
            <a:ext cx="7344012" cy="3533894"/>
          </a:xfrm>
          <a:prstGeom prst="rect">
            <a:avLst/>
          </a:prstGeom>
        </p:spPr>
        <p:txBody>
          <a:bodyPr lIns="0" tIns="0" rIns="0" bIns="0" rtlCol="0" anchor="t">
            <a:spAutoFit/>
          </a:bodyPr>
          <a:lstStyle/>
          <a:p>
            <a:pPr algn="ctr">
              <a:lnSpc>
                <a:spcPts val="9443"/>
              </a:lnSpc>
            </a:pPr>
            <a:r>
              <a:rPr lang="en-US" sz="6745">
                <a:solidFill>
                  <a:srgbClr val="F7F7F7"/>
                </a:solidFill>
                <a:latin typeface="Decalotype Bold"/>
              </a:rPr>
              <a:t>2</a:t>
            </a:r>
          </a:p>
          <a:p>
            <a:pPr algn="ctr">
              <a:lnSpc>
                <a:spcPts val="9443"/>
              </a:lnSpc>
            </a:pPr>
            <a:r>
              <a:rPr lang="en-US" sz="6745">
                <a:solidFill>
                  <a:srgbClr val="F7F7F7"/>
                </a:solidFill>
                <a:latin typeface="Decalotype Bold"/>
              </a:rPr>
              <a:t>STRATEGIE,</a:t>
            </a:r>
          </a:p>
          <a:p>
            <a:pPr algn="ctr">
              <a:lnSpc>
                <a:spcPts val="9443"/>
              </a:lnSpc>
            </a:pPr>
            <a:r>
              <a:rPr lang="en-US" sz="6745">
                <a:solidFill>
                  <a:srgbClr val="F7F7F7"/>
                </a:solidFill>
                <a:latin typeface="Decalotype Bold"/>
              </a:rPr>
              <a:t>DE L’IDÉE AU PROJET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559391" y="-2476164"/>
            <a:ext cx="4716515" cy="5154662"/>
            <a:chOff x="0" y="0"/>
            <a:chExt cx="6869494" cy="7507644"/>
          </a:xfrm>
        </p:grpSpPr>
        <p:sp>
          <p:nvSpPr>
            <p:cNvPr id="3" name="Freeform 3"/>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4" name="Freeform 4"/>
          <p:cNvSpPr/>
          <p:nvPr/>
        </p:nvSpPr>
        <p:spPr>
          <a:xfrm>
            <a:off x="15780211" y="101167"/>
            <a:ext cx="2382060" cy="886752"/>
          </a:xfrm>
          <a:custGeom>
            <a:avLst/>
            <a:gdLst/>
            <a:ahLst/>
            <a:cxnLst/>
            <a:rect l="l" t="t" r="r" b="b"/>
            <a:pathLst>
              <a:path w="2382060" h="886752">
                <a:moveTo>
                  <a:pt x="0" y="0"/>
                </a:moveTo>
                <a:lnTo>
                  <a:pt x="2382059" y="0"/>
                </a:lnTo>
                <a:lnTo>
                  <a:pt x="2382059" y="886752"/>
                </a:lnTo>
                <a:lnTo>
                  <a:pt x="0" y="886752"/>
                </a:lnTo>
                <a:lnTo>
                  <a:pt x="0" y="0"/>
                </a:lnTo>
                <a:close/>
              </a:path>
            </a:pathLst>
          </a:custGeom>
          <a:blipFill>
            <a:blip r:embed="rId2"/>
            <a:stretch>
              <a:fillRect/>
            </a:stretch>
          </a:blipFill>
        </p:spPr>
      </p:sp>
      <p:grpSp>
        <p:nvGrpSpPr>
          <p:cNvPr id="5" name="Group 5"/>
          <p:cNvGrpSpPr/>
          <p:nvPr/>
        </p:nvGrpSpPr>
        <p:grpSpPr>
          <a:xfrm>
            <a:off x="4201262" y="3973739"/>
            <a:ext cx="1854586" cy="324138"/>
            <a:chOff x="0" y="0"/>
            <a:chExt cx="7469877" cy="1305560"/>
          </a:xfrm>
        </p:grpSpPr>
        <p:sp>
          <p:nvSpPr>
            <p:cNvPr id="6" name="Freeform 6"/>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D4006D"/>
            </a:solidFill>
          </p:spPr>
        </p:sp>
      </p:grpSp>
      <p:grpSp>
        <p:nvGrpSpPr>
          <p:cNvPr id="7" name="Group 7"/>
          <p:cNvGrpSpPr/>
          <p:nvPr/>
        </p:nvGrpSpPr>
        <p:grpSpPr>
          <a:xfrm>
            <a:off x="1398603" y="3955135"/>
            <a:ext cx="1854586" cy="324138"/>
            <a:chOff x="0" y="0"/>
            <a:chExt cx="7469877" cy="1305560"/>
          </a:xfrm>
        </p:grpSpPr>
        <p:sp>
          <p:nvSpPr>
            <p:cNvPr id="8" name="Freeform 8"/>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890966"/>
            </a:solidFill>
          </p:spPr>
        </p:sp>
      </p:grpSp>
      <p:sp>
        <p:nvSpPr>
          <p:cNvPr id="9" name="Freeform 9"/>
          <p:cNvSpPr/>
          <p:nvPr/>
        </p:nvSpPr>
        <p:spPr>
          <a:xfrm rot="-5400000">
            <a:off x="376197" y="3416847"/>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5400000">
            <a:off x="3033924" y="3416847"/>
            <a:ext cx="1400715" cy="1400715"/>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5400000">
            <a:off x="5665447" y="3416847"/>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674112" y="3699624"/>
            <a:ext cx="804887" cy="835162"/>
          </a:xfrm>
          <a:custGeom>
            <a:avLst/>
            <a:gdLst/>
            <a:ahLst/>
            <a:cxnLst/>
            <a:rect l="l" t="t" r="r" b="b"/>
            <a:pathLst>
              <a:path w="804887" h="835162">
                <a:moveTo>
                  <a:pt x="0" y="0"/>
                </a:moveTo>
                <a:lnTo>
                  <a:pt x="804887" y="0"/>
                </a:lnTo>
                <a:lnTo>
                  <a:pt x="804887" y="835161"/>
                </a:lnTo>
                <a:lnTo>
                  <a:pt x="0" y="8351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5842724" y="3699624"/>
            <a:ext cx="1046161" cy="817313"/>
          </a:xfrm>
          <a:custGeom>
            <a:avLst/>
            <a:gdLst/>
            <a:ahLst/>
            <a:cxnLst/>
            <a:rect l="l" t="t" r="r" b="b"/>
            <a:pathLst>
              <a:path w="1046161" h="817313">
                <a:moveTo>
                  <a:pt x="0" y="0"/>
                </a:moveTo>
                <a:lnTo>
                  <a:pt x="1046161" y="0"/>
                </a:lnTo>
                <a:lnTo>
                  <a:pt x="1046161" y="817313"/>
                </a:lnTo>
                <a:lnTo>
                  <a:pt x="0" y="81731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3332212" y="3730079"/>
            <a:ext cx="869051" cy="722102"/>
          </a:xfrm>
          <a:custGeom>
            <a:avLst/>
            <a:gdLst/>
            <a:ahLst/>
            <a:cxnLst/>
            <a:rect l="l" t="t" r="r" b="b"/>
            <a:pathLst>
              <a:path w="869051" h="722102">
                <a:moveTo>
                  <a:pt x="0" y="0"/>
                </a:moveTo>
                <a:lnTo>
                  <a:pt x="869050" y="0"/>
                </a:lnTo>
                <a:lnTo>
                  <a:pt x="869050" y="722102"/>
                </a:lnTo>
                <a:lnTo>
                  <a:pt x="0" y="7221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458833" y="7444904"/>
            <a:ext cx="1235443" cy="711380"/>
          </a:xfrm>
          <a:custGeom>
            <a:avLst/>
            <a:gdLst/>
            <a:ahLst/>
            <a:cxnLst/>
            <a:rect l="l" t="t" r="r" b="b"/>
            <a:pathLst>
              <a:path w="1235443" h="711380">
                <a:moveTo>
                  <a:pt x="0" y="0"/>
                </a:moveTo>
                <a:lnTo>
                  <a:pt x="1235444" y="0"/>
                </a:lnTo>
                <a:lnTo>
                  <a:pt x="1235444" y="711380"/>
                </a:lnTo>
                <a:lnTo>
                  <a:pt x="0" y="711380"/>
                </a:lnTo>
                <a:lnTo>
                  <a:pt x="0" y="0"/>
                </a:lnTo>
                <a:close/>
              </a:path>
            </a:pathLst>
          </a:custGeom>
          <a:blipFill>
            <a:blip r:embed="rId15"/>
            <a:stretch>
              <a:fillRect/>
            </a:stretch>
          </a:blipFill>
        </p:spPr>
      </p:sp>
      <p:sp>
        <p:nvSpPr>
          <p:cNvPr id="16" name="Freeform 16"/>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4434639" y="9486325"/>
            <a:ext cx="1579279" cy="818412"/>
          </a:xfrm>
          <a:custGeom>
            <a:avLst/>
            <a:gdLst/>
            <a:ahLst/>
            <a:cxnLst/>
            <a:rect l="l" t="t" r="r" b="b"/>
            <a:pathLst>
              <a:path w="1579279" h="818412">
                <a:moveTo>
                  <a:pt x="0" y="0"/>
                </a:moveTo>
                <a:lnTo>
                  <a:pt x="1579279" y="0"/>
                </a:lnTo>
                <a:lnTo>
                  <a:pt x="1579279" y="818411"/>
                </a:lnTo>
                <a:lnTo>
                  <a:pt x="0" y="818411"/>
                </a:lnTo>
                <a:lnTo>
                  <a:pt x="0" y="0"/>
                </a:lnTo>
                <a:close/>
              </a:path>
            </a:pathLst>
          </a:custGeom>
          <a:blipFill>
            <a:blip r:embed="rId18"/>
            <a:stretch>
              <a:fillRect/>
            </a:stretch>
          </a:blipFill>
        </p:spPr>
      </p:sp>
      <p:sp>
        <p:nvSpPr>
          <p:cNvPr id="18" name="TextBox 18"/>
          <p:cNvSpPr txBox="1"/>
          <p:nvPr/>
        </p:nvSpPr>
        <p:spPr>
          <a:xfrm>
            <a:off x="78900" y="5345049"/>
            <a:ext cx="2042322" cy="1798321"/>
          </a:xfrm>
          <a:prstGeom prst="rect">
            <a:avLst/>
          </a:prstGeom>
        </p:spPr>
        <p:txBody>
          <a:bodyPr lIns="0" tIns="0" rIns="0" bIns="0" rtlCol="0" anchor="t">
            <a:spAutoFit/>
          </a:bodyPr>
          <a:lstStyle/>
          <a:p>
            <a:pPr algn="ctr">
              <a:lnSpc>
                <a:spcPts val="3629"/>
              </a:lnSpc>
            </a:pPr>
            <a:r>
              <a:rPr lang="en-US" sz="2199" spc="70">
                <a:solidFill>
                  <a:srgbClr val="B90574"/>
                </a:solidFill>
                <a:latin typeface="Aileron Bold"/>
              </a:rPr>
              <a:t>Sollicitation </a:t>
            </a:r>
            <a:r>
              <a:rPr lang="en-US" sz="2199" spc="70">
                <a:solidFill>
                  <a:srgbClr val="191919"/>
                </a:solidFill>
                <a:latin typeface="Aileron"/>
              </a:rPr>
              <a:t>par </a:t>
            </a:r>
          </a:p>
          <a:p>
            <a:pPr algn="ctr">
              <a:lnSpc>
                <a:spcPts val="3629"/>
              </a:lnSpc>
            </a:pPr>
            <a:r>
              <a:rPr lang="en-US" sz="2199" spc="70">
                <a:solidFill>
                  <a:srgbClr val="191919"/>
                </a:solidFill>
                <a:latin typeface="Aileron"/>
              </a:rPr>
              <a:t>l’ARS Centre Val de Loire </a:t>
            </a:r>
          </a:p>
        </p:txBody>
      </p:sp>
      <p:sp>
        <p:nvSpPr>
          <p:cNvPr id="19" name="TextBox 19"/>
          <p:cNvSpPr txBox="1"/>
          <p:nvPr/>
        </p:nvSpPr>
        <p:spPr>
          <a:xfrm>
            <a:off x="55394"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NOVEMBRE 2021</a:t>
            </a:r>
          </a:p>
        </p:txBody>
      </p:sp>
      <p:sp>
        <p:nvSpPr>
          <p:cNvPr id="20" name="TextBox 20"/>
          <p:cNvSpPr txBox="1"/>
          <p:nvPr/>
        </p:nvSpPr>
        <p:spPr>
          <a:xfrm>
            <a:off x="2692722"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JANVIER 2022</a:t>
            </a:r>
          </a:p>
        </p:txBody>
      </p:sp>
      <p:sp>
        <p:nvSpPr>
          <p:cNvPr id="21" name="TextBox 21"/>
          <p:cNvSpPr txBox="1"/>
          <p:nvPr/>
        </p:nvSpPr>
        <p:spPr>
          <a:xfrm>
            <a:off x="5344644" y="5345049"/>
            <a:ext cx="2042322" cy="4448569"/>
          </a:xfrm>
          <a:prstGeom prst="rect">
            <a:avLst/>
          </a:prstGeom>
        </p:spPr>
        <p:txBody>
          <a:bodyPr lIns="0" tIns="0" rIns="0" bIns="0" rtlCol="0" anchor="t">
            <a:spAutoFit/>
          </a:bodyPr>
          <a:lstStyle/>
          <a:p>
            <a:pPr algn="ctr">
              <a:lnSpc>
                <a:spcPts val="3629"/>
              </a:lnSpc>
            </a:pPr>
            <a:r>
              <a:rPr lang="en-US" sz="2199" spc="70">
                <a:solidFill>
                  <a:srgbClr val="D145A6"/>
                </a:solidFill>
                <a:latin typeface="Aileron Bold"/>
              </a:rPr>
              <a:t>COPIL</a:t>
            </a:r>
          </a:p>
          <a:p>
            <a:pPr algn="ctr">
              <a:lnSpc>
                <a:spcPts val="1650"/>
              </a:lnSpc>
            </a:pPr>
            <a:endParaRPr lang="en-US" sz="2199" spc="70">
              <a:solidFill>
                <a:srgbClr val="D145A6"/>
              </a:solidFill>
              <a:latin typeface="Aileron Bold"/>
            </a:endParaRPr>
          </a:p>
          <a:p>
            <a:pPr algn="ctr">
              <a:lnSpc>
                <a:spcPts val="3629"/>
              </a:lnSpc>
            </a:pPr>
            <a:r>
              <a:rPr lang="en-US" sz="2199" spc="70">
                <a:solidFill>
                  <a:srgbClr val="191919"/>
                </a:solidFill>
                <a:latin typeface="Aileron"/>
              </a:rPr>
              <a:t>Mise en place</a:t>
            </a:r>
          </a:p>
          <a:p>
            <a:pPr algn="ctr">
              <a:lnSpc>
                <a:spcPts val="3629"/>
              </a:lnSpc>
            </a:pPr>
            <a:r>
              <a:rPr lang="en-US" sz="2199" spc="70">
                <a:solidFill>
                  <a:srgbClr val="191919"/>
                </a:solidFill>
                <a:latin typeface="Aileron Bold"/>
              </a:rPr>
              <a:t>Equipe PROJET</a:t>
            </a:r>
          </a:p>
          <a:p>
            <a:pPr algn="ctr">
              <a:lnSpc>
                <a:spcPts val="3629"/>
              </a:lnSpc>
            </a:pPr>
            <a:endParaRPr lang="en-US" sz="2199" spc="70">
              <a:solidFill>
                <a:srgbClr val="191919"/>
              </a:solidFill>
              <a:latin typeface="Aileron Bold"/>
            </a:endParaRPr>
          </a:p>
          <a:p>
            <a:pPr algn="ctr">
              <a:lnSpc>
                <a:spcPts val="3629"/>
              </a:lnSpc>
            </a:pPr>
            <a:r>
              <a:rPr lang="en-US" sz="2199" spc="70">
                <a:solidFill>
                  <a:srgbClr val="191919"/>
                </a:solidFill>
                <a:latin typeface="Aileron"/>
              </a:rPr>
              <a:t> Rituel </a:t>
            </a:r>
          </a:p>
          <a:p>
            <a:pPr algn="ctr">
              <a:lnSpc>
                <a:spcPts val="3629"/>
              </a:lnSpc>
            </a:pPr>
            <a:r>
              <a:rPr lang="en-US" sz="2199" spc="70">
                <a:solidFill>
                  <a:srgbClr val="D145A6"/>
                </a:solidFill>
                <a:latin typeface="Aileron Bold"/>
              </a:rPr>
              <a:t>1 fois / mois</a:t>
            </a:r>
          </a:p>
          <a:p>
            <a:pPr algn="ctr">
              <a:lnSpc>
                <a:spcPts val="1320"/>
              </a:lnSpc>
            </a:pPr>
            <a:endParaRPr lang="en-US" sz="2199" spc="70">
              <a:solidFill>
                <a:srgbClr val="D145A6"/>
              </a:solidFill>
              <a:latin typeface="Aileron Bold"/>
            </a:endParaRPr>
          </a:p>
          <a:p>
            <a:pPr algn="ctr">
              <a:lnSpc>
                <a:spcPts val="3629"/>
              </a:lnSpc>
            </a:pPr>
            <a:endParaRPr lang="en-US" sz="2199" spc="70">
              <a:solidFill>
                <a:srgbClr val="D145A6"/>
              </a:solidFill>
              <a:latin typeface="Aileron Bold"/>
            </a:endParaRPr>
          </a:p>
          <a:p>
            <a:pPr algn="ctr">
              <a:lnSpc>
                <a:spcPts val="3629"/>
              </a:lnSpc>
            </a:pPr>
            <a:endParaRPr lang="en-US" sz="2199" spc="70">
              <a:solidFill>
                <a:srgbClr val="D145A6"/>
              </a:solidFill>
              <a:latin typeface="Aileron Bold"/>
            </a:endParaRPr>
          </a:p>
        </p:txBody>
      </p:sp>
      <p:sp>
        <p:nvSpPr>
          <p:cNvPr id="22" name="TextBox 22"/>
          <p:cNvSpPr txBox="1"/>
          <p:nvPr/>
        </p:nvSpPr>
        <p:spPr>
          <a:xfrm>
            <a:off x="5344644"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JANV-DEC</a:t>
            </a:r>
          </a:p>
          <a:p>
            <a:pPr algn="ctr">
              <a:lnSpc>
                <a:spcPts val="3840"/>
              </a:lnSpc>
            </a:pPr>
            <a:r>
              <a:rPr lang="en-US" sz="2400" spc="290">
                <a:solidFill>
                  <a:srgbClr val="191919"/>
                </a:solidFill>
                <a:latin typeface="Aileron Bold"/>
              </a:rPr>
              <a:t>2022</a:t>
            </a:r>
          </a:p>
        </p:txBody>
      </p:sp>
      <p:sp>
        <p:nvSpPr>
          <p:cNvPr id="23" name="TextBox 23"/>
          <p:cNvSpPr txBox="1"/>
          <p:nvPr/>
        </p:nvSpPr>
        <p:spPr>
          <a:xfrm>
            <a:off x="2683197" y="5345049"/>
            <a:ext cx="2042322" cy="4891532"/>
          </a:xfrm>
          <a:prstGeom prst="rect">
            <a:avLst/>
          </a:prstGeom>
        </p:spPr>
        <p:txBody>
          <a:bodyPr lIns="0" tIns="0" rIns="0" bIns="0" rtlCol="0" anchor="t">
            <a:spAutoFit/>
          </a:bodyPr>
          <a:lstStyle/>
          <a:p>
            <a:pPr algn="ctr">
              <a:lnSpc>
                <a:spcPts val="3794"/>
              </a:lnSpc>
            </a:pPr>
            <a:r>
              <a:rPr lang="en-US" sz="2299" spc="73">
                <a:solidFill>
                  <a:srgbClr val="D40B6F"/>
                </a:solidFill>
                <a:latin typeface="Aileron Bold"/>
              </a:rPr>
              <a:t>REX</a:t>
            </a:r>
          </a:p>
          <a:p>
            <a:pPr algn="ctr">
              <a:lnSpc>
                <a:spcPts val="1650"/>
              </a:lnSpc>
            </a:pPr>
            <a:endParaRPr lang="en-US" sz="2299" spc="73">
              <a:solidFill>
                <a:srgbClr val="D40B6F"/>
              </a:solidFill>
              <a:latin typeface="Aileron Bold"/>
            </a:endParaRPr>
          </a:p>
          <a:p>
            <a:pPr algn="ctr">
              <a:lnSpc>
                <a:spcPts val="3629"/>
              </a:lnSpc>
            </a:pPr>
            <a:r>
              <a:rPr lang="en-US" sz="2199" spc="70">
                <a:solidFill>
                  <a:srgbClr val="000000"/>
                </a:solidFill>
                <a:latin typeface="Aileron"/>
              </a:rPr>
              <a:t>Visite d’HAD réalisant des transfusions à domicile</a:t>
            </a:r>
          </a:p>
          <a:p>
            <a:pPr algn="ctr">
              <a:lnSpc>
                <a:spcPts val="329"/>
              </a:lnSpc>
            </a:pPr>
            <a:endParaRPr lang="en-US" sz="2199" spc="70">
              <a:solidFill>
                <a:srgbClr val="000000"/>
              </a:solidFill>
              <a:latin typeface="Aileron"/>
            </a:endParaRPr>
          </a:p>
          <a:p>
            <a:pPr algn="ctr">
              <a:lnSpc>
                <a:spcPts val="495"/>
              </a:lnSpc>
            </a:pPr>
            <a:endParaRPr lang="en-US" sz="2199" spc="70">
              <a:solidFill>
                <a:srgbClr val="000000"/>
              </a:solidFill>
              <a:latin typeface="Aileron"/>
            </a:endParaRPr>
          </a:p>
          <a:p>
            <a:pPr algn="ctr">
              <a:lnSpc>
                <a:spcPts val="3629"/>
              </a:lnSpc>
            </a:pPr>
            <a:r>
              <a:rPr lang="en-US" sz="2199" spc="70">
                <a:solidFill>
                  <a:srgbClr val="000000"/>
                </a:solidFill>
                <a:latin typeface="Aileron"/>
              </a:rPr>
              <a:t>Immersions dans le service d’onco/hémato du CHRU TOURS</a:t>
            </a:r>
          </a:p>
        </p:txBody>
      </p:sp>
      <p:sp>
        <p:nvSpPr>
          <p:cNvPr id="24" name="TextBox 24"/>
          <p:cNvSpPr txBox="1"/>
          <p:nvPr/>
        </p:nvSpPr>
        <p:spPr>
          <a:xfrm>
            <a:off x="4089153" y="362033"/>
            <a:ext cx="11193024"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Les grandes étapes d’une ANNÉE de projet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559391" y="-2476164"/>
            <a:ext cx="4716515" cy="5154662"/>
            <a:chOff x="0" y="0"/>
            <a:chExt cx="6869494" cy="7507644"/>
          </a:xfrm>
        </p:grpSpPr>
        <p:sp>
          <p:nvSpPr>
            <p:cNvPr id="3" name="Freeform 3"/>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A59891"/>
            </a:solidFill>
          </p:spPr>
        </p:sp>
      </p:grpSp>
      <p:sp>
        <p:nvSpPr>
          <p:cNvPr id="4" name="Freeform 4"/>
          <p:cNvSpPr/>
          <p:nvPr/>
        </p:nvSpPr>
        <p:spPr>
          <a:xfrm>
            <a:off x="15780211" y="101167"/>
            <a:ext cx="2382060" cy="886752"/>
          </a:xfrm>
          <a:custGeom>
            <a:avLst/>
            <a:gdLst/>
            <a:ahLst/>
            <a:cxnLst/>
            <a:rect l="l" t="t" r="r" b="b"/>
            <a:pathLst>
              <a:path w="2382060" h="886752">
                <a:moveTo>
                  <a:pt x="0" y="0"/>
                </a:moveTo>
                <a:lnTo>
                  <a:pt x="2382059" y="0"/>
                </a:lnTo>
                <a:lnTo>
                  <a:pt x="2382059" y="886752"/>
                </a:lnTo>
                <a:lnTo>
                  <a:pt x="0" y="886752"/>
                </a:lnTo>
                <a:lnTo>
                  <a:pt x="0" y="0"/>
                </a:lnTo>
                <a:close/>
              </a:path>
            </a:pathLst>
          </a:custGeom>
          <a:blipFill>
            <a:blip r:embed="rId2"/>
            <a:stretch>
              <a:fillRect/>
            </a:stretch>
          </a:blipFill>
        </p:spPr>
      </p:sp>
      <p:grpSp>
        <p:nvGrpSpPr>
          <p:cNvPr id="5" name="Group 5"/>
          <p:cNvGrpSpPr/>
          <p:nvPr/>
        </p:nvGrpSpPr>
        <p:grpSpPr>
          <a:xfrm>
            <a:off x="6756726" y="3955135"/>
            <a:ext cx="1854586" cy="324138"/>
            <a:chOff x="0" y="0"/>
            <a:chExt cx="7469877" cy="1305560"/>
          </a:xfrm>
        </p:grpSpPr>
        <p:sp>
          <p:nvSpPr>
            <p:cNvPr id="6" name="Freeform 6"/>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D145A6"/>
            </a:solidFill>
          </p:spPr>
        </p:sp>
      </p:grpSp>
      <p:grpSp>
        <p:nvGrpSpPr>
          <p:cNvPr id="7" name="Group 7"/>
          <p:cNvGrpSpPr/>
          <p:nvPr/>
        </p:nvGrpSpPr>
        <p:grpSpPr>
          <a:xfrm>
            <a:off x="9407264" y="3955135"/>
            <a:ext cx="1854586" cy="324138"/>
            <a:chOff x="0" y="0"/>
            <a:chExt cx="7469877" cy="1305560"/>
          </a:xfrm>
        </p:grpSpPr>
        <p:sp>
          <p:nvSpPr>
            <p:cNvPr id="8" name="Freeform 8"/>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FF6602"/>
            </a:solidFill>
          </p:spPr>
        </p:sp>
      </p:grpSp>
      <p:grpSp>
        <p:nvGrpSpPr>
          <p:cNvPr id="9" name="Group 9"/>
          <p:cNvGrpSpPr/>
          <p:nvPr/>
        </p:nvGrpSpPr>
        <p:grpSpPr>
          <a:xfrm>
            <a:off x="4201262" y="3973739"/>
            <a:ext cx="1854586" cy="324138"/>
            <a:chOff x="0" y="0"/>
            <a:chExt cx="7469877" cy="1305560"/>
          </a:xfrm>
        </p:grpSpPr>
        <p:sp>
          <p:nvSpPr>
            <p:cNvPr id="10" name="Freeform 10"/>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D4006D"/>
            </a:solidFill>
          </p:spPr>
        </p:sp>
      </p:grpSp>
      <p:grpSp>
        <p:nvGrpSpPr>
          <p:cNvPr id="11" name="Group 11"/>
          <p:cNvGrpSpPr/>
          <p:nvPr/>
        </p:nvGrpSpPr>
        <p:grpSpPr>
          <a:xfrm>
            <a:off x="1398603" y="3955135"/>
            <a:ext cx="1854586" cy="324138"/>
            <a:chOff x="0" y="0"/>
            <a:chExt cx="7469877" cy="1305560"/>
          </a:xfrm>
        </p:grpSpPr>
        <p:sp>
          <p:nvSpPr>
            <p:cNvPr id="12" name="Freeform 12"/>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890966"/>
            </a:solidFill>
          </p:spPr>
        </p:sp>
      </p:grpSp>
      <p:sp>
        <p:nvSpPr>
          <p:cNvPr id="13" name="Freeform 13"/>
          <p:cNvSpPr/>
          <p:nvPr/>
        </p:nvSpPr>
        <p:spPr>
          <a:xfrm rot="-5400000">
            <a:off x="376197" y="3416847"/>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4"/>
          <p:cNvGrpSpPr/>
          <p:nvPr/>
        </p:nvGrpSpPr>
        <p:grpSpPr>
          <a:xfrm>
            <a:off x="12057803" y="3955135"/>
            <a:ext cx="1854586" cy="324138"/>
            <a:chOff x="0" y="0"/>
            <a:chExt cx="7469877" cy="1305560"/>
          </a:xfrm>
        </p:grpSpPr>
        <p:sp>
          <p:nvSpPr>
            <p:cNvPr id="15" name="Freeform 15"/>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F7A600"/>
            </a:solidFill>
          </p:spPr>
        </p:sp>
      </p:grpSp>
      <p:sp>
        <p:nvSpPr>
          <p:cNvPr id="16" name="Freeform 16"/>
          <p:cNvSpPr/>
          <p:nvPr/>
        </p:nvSpPr>
        <p:spPr>
          <a:xfrm rot="-5400000">
            <a:off x="3033924" y="3416847"/>
            <a:ext cx="1400715" cy="1400715"/>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5400000">
            <a:off x="5665447" y="3416847"/>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5400000">
            <a:off x="8270768" y="3416847"/>
            <a:ext cx="1400715" cy="1400715"/>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rot="-5400000">
            <a:off x="10928494" y="3435451"/>
            <a:ext cx="1400715" cy="1400715"/>
          </a:xfrm>
          <a:custGeom>
            <a:avLst/>
            <a:gdLst/>
            <a:ahLst/>
            <a:cxnLst/>
            <a:rect l="l" t="t" r="r" b="b"/>
            <a:pathLst>
              <a:path w="1400715" h="1400715">
                <a:moveTo>
                  <a:pt x="0" y="0"/>
                </a:moveTo>
                <a:lnTo>
                  <a:pt x="1400716" y="0"/>
                </a:lnTo>
                <a:lnTo>
                  <a:pt x="1400716" y="1400715"/>
                </a:lnTo>
                <a:lnTo>
                  <a:pt x="0" y="14007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a:off x="674112" y="3699624"/>
            <a:ext cx="804887" cy="835162"/>
          </a:xfrm>
          <a:custGeom>
            <a:avLst/>
            <a:gdLst/>
            <a:ahLst/>
            <a:cxnLst/>
            <a:rect l="l" t="t" r="r" b="b"/>
            <a:pathLst>
              <a:path w="804887" h="835162">
                <a:moveTo>
                  <a:pt x="0" y="0"/>
                </a:moveTo>
                <a:lnTo>
                  <a:pt x="804887" y="0"/>
                </a:lnTo>
                <a:lnTo>
                  <a:pt x="804887" y="835161"/>
                </a:lnTo>
                <a:lnTo>
                  <a:pt x="0" y="83516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a:off x="5842724" y="3699624"/>
            <a:ext cx="1046161" cy="817313"/>
          </a:xfrm>
          <a:custGeom>
            <a:avLst/>
            <a:gdLst/>
            <a:ahLst/>
            <a:cxnLst/>
            <a:rect l="l" t="t" r="r" b="b"/>
            <a:pathLst>
              <a:path w="1046161" h="817313">
                <a:moveTo>
                  <a:pt x="0" y="0"/>
                </a:moveTo>
                <a:lnTo>
                  <a:pt x="1046161" y="0"/>
                </a:lnTo>
                <a:lnTo>
                  <a:pt x="1046161" y="817313"/>
                </a:lnTo>
                <a:lnTo>
                  <a:pt x="0" y="81731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a:off x="3332212" y="3730079"/>
            <a:ext cx="869051" cy="722102"/>
          </a:xfrm>
          <a:custGeom>
            <a:avLst/>
            <a:gdLst/>
            <a:ahLst/>
            <a:cxnLst/>
            <a:rect l="l" t="t" r="r" b="b"/>
            <a:pathLst>
              <a:path w="869051" h="722102">
                <a:moveTo>
                  <a:pt x="0" y="0"/>
                </a:moveTo>
                <a:lnTo>
                  <a:pt x="869050" y="0"/>
                </a:lnTo>
                <a:lnTo>
                  <a:pt x="869050" y="722102"/>
                </a:lnTo>
                <a:lnTo>
                  <a:pt x="0" y="72210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3" name="Freeform 23"/>
          <p:cNvSpPr/>
          <p:nvPr/>
        </p:nvSpPr>
        <p:spPr>
          <a:xfrm>
            <a:off x="8568880" y="3573463"/>
            <a:ext cx="917133" cy="1035334"/>
          </a:xfrm>
          <a:custGeom>
            <a:avLst/>
            <a:gdLst/>
            <a:ahLst/>
            <a:cxnLst/>
            <a:rect l="l" t="t" r="r" b="b"/>
            <a:pathLst>
              <a:path w="917133" h="1035334">
                <a:moveTo>
                  <a:pt x="0" y="0"/>
                </a:moveTo>
                <a:lnTo>
                  <a:pt x="917133" y="0"/>
                </a:lnTo>
                <a:lnTo>
                  <a:pt x="917133" y="1035334"/>
                </a:lnTo>
                <a:lnTo>
                  <a:pt x="0" y="103533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4" name="Freeform 24"/>
          <p:cNvSpPr/>
          <p:nvPr/>
        </p:nvSpPr>
        <p:spPr>
          <a:xfrm>
            <a:off x="11116416" y="3688039"/>
            <a:ext cx="1024872" cy="858330"/>
          </a:xfrm>
          <a:custGeom>
            <a:avLst/>
            <a:gdLst/>
            <a:ahLst/>
            <a:cxnLst/>
            <a:rect l="l" t="t" r="r" b="b"/>
            <a:pathLst>
              <a:path w="1024872" h="858330">
                <a:moveTo>
                  <a:pt x="0" y="0"/>
                </a:moveTo>
                <a:lnTo>
                  <a:pt x="1024872" y="0"/>
                </a:lnTo>
                <a:lnTo>
                  <a:pt x="1024872" y="858331"/>
                </a:lnTo>
                <a:lnTo>
                  <a:pt x="0" y="85833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5" name="Freeform 25"/>
          <p:cNvSpPr/>
          <p:nvPr/>
        </p:nvSpPr>
        <p:spPr>
          <a:xfrm>
            <a:off x="458833" y="7444904"/>
            <a:ext cx="1235443" cy="711380"/>
          </a:xfrm>
          <a:custGeom>
            <a:avLst/>
            <a:gdLst/>
            <a:ahLst/>
            <a:cxnLst/>
            <a:rect l="l" t="t" r="r" b="b"/>
            <a:pathLst>
              <a:path w="1235443" h="711380">
                <a:moveTo>
                  <a:pt x="0" y="0"/>
                </a:moveTo>
                <a:lnTo>
                  <a:pt x="1235444" y="0"/>
                </a:lnTo>
                <a:lnTo>
                  <a:pt x="1235444" y="711380"/>
                </a:lnTo>
                <a:lnTo>
                  <a:pt x="0" y="711380"/>
                </a:lnTo>
                <a:lnTo>
                  <a:pt x="0" y="0"/>
                </a:lnTo>
                <a:close/>
              </a:path>
            </a:pathLst>
          </a:custGeom>
          <a:blipFill>
            <a:blip r:embed="rId23"/>
            <a:stretch>
              <a:fillRect/>
            </a:stretch>
          </a:blipFill>
        </p:spPr>
      </p:sp>
      <p:sp>
        <p:nvSpPr>
          <p:cNvPr id="26" name="Freeform 26"/>
          <p:cNvSpPr/>
          <p:nvPr/>
        </p:nvSpPr>
        <p:spPr>
          <a:xfrm>
            <a:off x="12329210" y="6820876"/>
            <a:ext cx="1034821" cy="1017565"/>
          </a:xfrm>
          <a:custGeom>
            <a:avLst/>
            <a:gdLst/>
            <a:ahLst/>
            <a:cxnLst/>
            <a:rect l="l" t="t" r="r" b="b"/>
            <a:pathLst>
              <a:path w="1034821" h="1017565">
                <a:moveTo>
                  <a:pt x="0" y="0"/>
                </a:moveTo>
                <a:lnTo>
                  <a:pt x="1034820" y="0"/>
                </a:lnTo>
                <a:lnTo>
                  <a:pt x="1034820" y="1017564"/>
                </a:lnTo>
                <a:lnTo>
                  <a:pt x="0" y="1017564"/>
                </a:lnTo>
                <a:lnTo>
                  <a:pt x="0" y="0"/>
                </a:lnTo>
                <a:close/>
              </a:path>
            </a:pathLst>
          </a:custGeom>
          <a:blipFill>
            <a:blip r:embed="rId24"/>
            <a:stretch>
              <a:fillRect l="-39899" r="-37099"/>
            </a:stretch>
          </a:blipFill>
        </p:spPr>
      </p:sp>
      <p:sp>
        <p:nvSpPr>
          <p:cNvPr id="27" name="Freeform 27"/>
          <p:cNvSpPr/>
          <p:nvPr/>
        </p:nvSpPr>
        <p:spPr>
          <a:xfrm>
            <a:off x="3381388" y="544543"/>
            <a:ext cx="486885" cy="671565"/>
          </a:xfrm>
          <a:custGeom>
            <a:avLst/>
            <a:gdLst/>
            <a:ahLst/>
            <a:cxnLst/>
            <a:rect l="l" t="t" r="r" b="b"/>
            <a:pathLst>
              <a:path w="486885" h="671565">
                <a:moveTo>
                  <a:pt x="0" y="0"/>
                </a:moveTo>
                <a:lnTo>
                  <a:pt x="486885" y="0"/>
                </a:lnTo>
                <a:lnTo>
                  <a:pt x="486885" y="671565"/>
                </a:lnTo>
                <a:lnTo>
                  <a:pt x="0" y="67156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8" name="Freeform 28"/>
          <p:cNvSpPr/>
          <p:nvPr/>
        </p:nvSpPr>
        <p:spPr>
          <a:xfrm>
            <a:off x="4434639" y="9486325"/>
            <a:ext cx="1579279" cy="818412"/>
          </a:xfrm>
          <a:custGeom>
            <a:avLst/>
            <a:gdLst/>
            <a:ahLst/>
            <a:cxnLst/>
            <a:rect l="l" t="t" r="r" b="b"/>
            <a:pathLst>
              <a:path w="1579279" h="818412">
                <a:moveTo>
                  <a:pt x="0" y="0"/>
                </a:moveTo>
                <a:lnTo>
                  <a:pt x="1579279" y="0"/>
                </a:lnTo>
                <a:lnTo>
                  <a:pt x="1579279" y="818411"/>
                </a:lnTo>
                <a:lnTo>
                  <a:pt x="0" y="818411"/>
                </a:lnTo>
                <a:lnTo>
                  <a:pt x="0" y="0"/>
                </a:lnTo>
                <a:close/>
              </a:path>
            </a:pathLst>
          </a:custGeom>
          <a:blipFill>
            <a:blip r:embed="rId27"/>
            <a:stretch>
              <a:fillRect/>
            </a:stretch>
          </a:blipFill>
        </p:spPr>
      </p:sp>
      <p:sp>
        <p:nvSpPr>
          <p:cNvPr id="29" name="TextBox 29"/>
          <p:cNvSpPr txBox="1"/>
          <p:nvPr/>
        </p:nvSpPr>
        <p:spPr>
          <a:xfrm>
            <a:off x="78900" y="5345049"/>
            <a:ext cx="2042322" cy="1798321"/>
          </a:xfrm>
          <a:prstGeom prst="rect">
            <a:avLst/>
          </a:prstGeom>
        </p:spPr>
        <p:txBody>
          <a:bodyPr lIns="0" tIns="0" rIns="0" bIns="0" rtlCol="0" anchor="t">
            <a:spAutoFit/>
          </a:bodyPr>
          <a:lstStyle/>
          <a:p>
            <a:pPr algn="ctr">
              <a:lnSpc>
                <a:spcPts val="3629"/>
              </a:lnSpc>
            </a:pPr>
            <a:r>
              <a:rPr lang="en-US" sz="2199" spc="70">
                <a:solidFill>
                  <a:srgbClr val="B90574"/>
                </a:solidFill>
                <a:latin typeface="Aileron Bold"/>
              </a:rPr>
              <a:t>Sollicitation </a:t>
            </a:r>
            <a:r>
              <a:rPr lang="en-US" sz="2199" spc="70">
                <a:solidFill>
                  <a:srgbClr val="191919"/>
                </a:solidFill>
                <a:latin typeface="Aileron"/>
              </a:rPr>
              <a:t>par </a:t>
            </a:r>
          </a:p>
          <a:p>
            <a:pPr algn="ctr">
              <a:lnSpc>
                <a:spcPts val="3629"/>
              </a:lnSpc>
            </a:pPr>
            <a:r>
              <a:rPr lang="en-US" sz="2199" spc="70">
                <a:solidFill>
                  <a:srgbClr val="191919"/>
                </a:solidFill>
                <a:latin typeface="Aileron"/>
              </a:rPr>
              <a:t>l’ARS Centre Val de Loire </a:t>
            </a:r>
          </a:p>
        </p:txBody>
      </p:sp>
      <p:sp>
        <p:nvSpPr>
          <p:cNvPr id="30" name="TextBox 30"/>
          <p:cNvSpPr txBox="1"/>
          <p:nvPr/>
        </p:nvSpPr>
        <p:spPr>
          <a:xfrm>
            <a:off x="55394"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NOVEMBRE 2021</a:t>
            </a:r>
          </a:p>
        </p:txBody>
      </p:sp>
      <p:sp>
        <p:nvSpPr>
          <p:cNvPr id="31" name="TextBox 31"/>
          <p:cNvSpPr txBox="1"/>
          <p:nvPr/>
        </p:nvSpPr>
        <p:spPr>
          <a:xfrm>
            <a:off x="2692722"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JANVIER 2022</a:t>
            </a:r>
          </a:p>
        </p:txBody>
      </p:sp>
      <p:sp>
        <p:nvSpPr>
          <p:cNvPr id="32" name="TextBox 32"/>
          <p:cNvSpPr txBox="1"/>
          <p:nvPr/>
        </p:nvSpPr>
        <p:spPr>
          <a:xfrm>
            <a:off x="5344644" y="5345049"/>
            <a:ext cx="2042322" cy="4448569"/>
          </a:xfrm>
          <a:prstGeom prst="rect">
            <a:avLst/>
          </a:prstGeom>
        </p:spPr>
        <p:txBody>
          <a:bodyPr lIns="0" tIns="0" rIns="0" bIns="0" rtlCol="0" anchor="t">
            <a:spAutoFit/>
          </a:bodyPr>
          <a:lstStyle/>
          <a:p>
            <a:pPr algn="ctr">
              <a:lnSpc>
                <a:spcPts val="3629"/>
              </a:lnSpc>
            </a:pPr>
            <a:r>
              <a:rPr lang="en-US" sz="2199" spc="70">
                <a:solidFill>
                  <a:srgbClr val="D145A6"/>
                </a:solidFill>
                <a:latin typeface="Aileron Bold"/>
              </a:rPr>
              <a:t>COPIL</a:t>
            </a:r>
          </a:p>
          <a:p>
            <a:pPr algn="ctr">
              <a:lnSpc>
                <a:spcPts val="1650"/>
              </a:lnSpc>
            </a:pPr>
            <a:endParaRPr lang="en-US" sz="2199" spc="70">
              <a:solidFill>
                <a:srgbClr val="D145A6"/>
              </a:solidFill>
              <a:latin typeface="Aileron Bold"/>
            </a:endParaRPr>
          </a:p>
          <a:p>
            <a:pPr algn="ctr">
              <a:lnSpc>
                <a:spcPts val="3629"/>
              </a:lnSpc>
            </a:pPr>
            <a:r>
              <a:rPr lang="en-US" sz="2199" spc="70">
                <a:solidFill>
                  <a:srgbClr val="191919"/>
                </a:solidFill>
                <a:latin typeface="Aileron"/>
              </a:rPr>
              <a:t>Mise en place</a:t>
            </a:r>
          </a:p>
          <a:p>
            <a:pPr algn="ctr">
              <a:lnSpc>
                <a:spcPts val="3629"/>
              </a:lnSpc>
            </a:pPr>
            <a:r>
              <a:rPr lang="en-US" sz="2199" spc="70">
                <a:solidFill>
                  <a:srgbClr val="191919"/>
                </a:solidFill>
                <a:latin typeface="Aileron Bold"/>
              </a:rPr>
              <a:t>Equipe PROJET</a:t>
            </a:r>
          </a:p>
          <a:p>
            <a:pPr algn="ctr">
              <a:lnSpc>
                <a:spcPts val="3629"/>
              </a:lnSpc>
            </a:pPr>
            <a:endParaRPr lang="en-US" sz="2199" spc="70">
              <a:solidFill>
                <a:srgbClr val="191919"/>
              </a:solidFill>
              <a:latin typeface="Aileron Bold"/>
            </a:endParaRPr>
          </a:p>
          <a:p>
            <a:pPr algn="ctr">
              <a:lnSpc>
                <a:spcPts val="3629"/>
              </a:lnSpc>
            </a:pPr>
            <a:r>
              <a:rPr lang="en-US" sz="2199" spc="70">
                <a:solidFill>
                  <a:srgbClr val="191919"/>
                </a:solidFill>
                <a:latin typeface="Aileron"/>
              </a:rPr>
              <a:t> Rituel </a:t>
            </a:r>
          </a:p>
          <a:p>
            <a:pPr algn="ctr">
              <a:lnSpc>
                <a:spcPts val="3629"/>
              </a:lnSpc>
            </a:pPr>
            <a:r>
              <a:rPr lang="en-US" sz="2199" spc="70">
                <a:solidFill>
                  <a:srgbClr val="D145A6"/>
                </a:solidFill>
                <a:latin typeface="Aileron Bold"/>
              </a:rPr>
              <a:t>1 fois / mois</a:t>
            </a:r>
          </a:p>
          <a:p>
            <a:pPr algn="ctr">
              <a:lnSpc>
                <a:spcPts val="1320"/>
              </a:lnSpc>
            </a:pPr>
            <a:endParaRPr lang="en-US" sz="2199" spc="70">
              <a:solidFill>
                <a:srgbClr val="D145A6"/>
              </a:solidFill>
              <a:latin typeface="Aileron Bold"/>
            </a:endParaRPr>
          </a:p>
          <a:p>
            <a:pPr algn="ctr">
              <a:lnSpc>
                <a:spcPts val="3629"/>
              </a:lnSpc>
            </a:pPr>
            <a:endParaRPr lang="en-US" sz="2199" spc="70">
              <a:solidFill>
                <a:srgbClr val="D145A6"/>
              </a:solidFill>
              <a:latin typeface="Aileron Bold"/>
            </a:endParaRPr>
          </a:p>
          <a:p>
            <a:pPr algn="ctr">
              <a:lnSpc>
                <a:spcPts val="3629"/>
              </a:lnSpc>
            </a:pPr>
            <a:endParaRPr lang="en-US" sz="2199" spc="70">
              <a:solidFill>
                <a:srgbClr val="D145A6"/>
              </a:solidFill>
              <a:latin typeface="Aileron Bold"/>
            </a:endParaRPr>
          </a:p>
        </p:txBody>
      </p:sp>
      <p:sp>
        <p:nvSpPr>
          <p:cNvPr id="33" name="TextBox 33"/>
          <p:cNvSpPr txBox="1"/>
          <p:nvPr/>
        </p:nvSpPr>
        <p:spPr>
          <a:xfrm>
            <a:off x="5344644" y="2240489"/>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JANV-DEC</a:t>
            </a:r>
          </a:p>
          <a:p>
            <a:pPr algn="ctr">
              <a:lnSpc>
                <a:spcPts val="3840"/>
              </a:lnSpc>
            </a:pPr>
            <a:r>
              <a:rPr lang="en-US" sz="2400" spc="290">
                <a:solidFill>
                  <a:srgbClr val="191919"/>
                </a:solidFill>
                <a:latin typeface="Aileron Bold"/>
              </a:rPr>
              <a:t>2022</a:t>
            </a:r>
          </a:p>
        </p:txBody>
      </p:sp>
      <p:sp>
        <p:nvSpPr>
          <p:cNvPr id="34" name="TextBox 34"/>
          <p:cNvSpPr txBox="1"/>
          <p:nvPr/>
        </p:nvSpPr>
        <p:spPr>
          <a:xfrm>
            <a:off x="7882046" y="5345049"/>
            <a:ext cx="2290801" cy="4359593"/>
          </a:xfrm>
          <a:prstGeom prst="rect">
            <a:avLst/>
          </a:prstGeom>
        </p:spPr>
        <p:txBody>
          <a:bodyPr lIns="0" tIns="0" rIns="0" bIns="0" rtlCol="0" anchor="t">
            <a:spAutoFit/>
          </a:bodyPr>
          <a:lstStyle/>
          <a:p>
            <a:pPr algn="ctr">
              <a:lnSpc>
                <a:spcPts val="3629"/>
              </a:lnSpc>
            </a:pPr>
            <a:r>
              <a:rPr lang="en-US" sz="2199" spc="70">
                <a:solidFill>
                  <a:srgbClr val="FF3131"/>
                </a:solidFill>
                <a:latin typeface="Aileron Bold"/>
              </a:rPr>
              <a:t>PROCEDURES</a:t>
            </a:r>
          </a:p>
          <a:p>
            <a:pPr algn="ctr">
              <a:lnSpc>
                <a:spcPts val="1650"/>
              </a:lnSpc>
            </a:pPr>
            <a:endParaRPr lang="en-US" sz="2199" spc="70">
              <a:solidFill>
                <a:srgbClr val="FF3131"/>
              </a:solidFill>
              <a:latin typeface="Aileron Bold"/>
            </a:endParaRPr>
          </a:p>
          <a:p>
            <a:pPr algn="ctr">
              <a:lnSpc>
                <a:spcPts val="3629"/>
              </a:lnSpc>
            </a:pPr>
            <a:r>
              <a:rPr lang="en-US" sz="2199" spc="70">
                <a:solidFill>
                  <a:srgbClr val="191919"/>
                </a:solidFill>
                <a:latin typeface="Aileron Bold"/>
              </a:rPr>
              <a:t>Rédaction</a:t>
            </a:r>
            <a:r>
              <a:rPr lang="en-US" sz="2199" spc="70">
                <a:solidFill>
                  <a:srgbClr val="191919"/>
                </a:solidFill>
                <a:latin typeface="Aileron"/>
              </a:rPr>
              <a:t> et </a:t>
            </a:r>
            <a:r>
              <a:rPr lang="en-US" sz="2199" spc="70">
                <a:solidFill>
                  <a:srgbClr val="191919"/>
                </a:solidFill>
                <a:latin typeface="Aileron Bold"/>
              </a:rPr>
              <a:t>validation</a:t>
            </a:r>
            <a:r>
              <a:rPr lang="en-US" sz="2199" spc="70">
                <a:solidFill>
                  <a:srgbClr val="191919"/>
                </a:solidFill>
                <a:latin typeface="Aileron"/>
              </a:rPr>
              <a:t> des </a:t>
            </a:r>
            <a:r>
              <a:rPr lang="en-US" sz="2199" spc="70">
                <a:solidFill>
                  <a:srgbClr val="191919"/>
                </a:solidFill>
                <a:latin typeface="Aileron Bold"/>
              </a:rPr>
              <a:t>procédures </a:t>
            </a:r>
          </a:p>
          <a:p>
            <a:pPr algn="ctr">
              <a:lnSpc>
                <a:spcPts val="3134"/>
              </a:lnSpc>
            </a:pPr>
            <a:r>
              <a:rPr lang="en-US" sz="1899" spc="60">
                <a:solidFill>
                  <a:srgbClr val="191919"/>
                </a:solidFill>
                <a:latin typeface="Aileron"/>
              </a:rPr>
              <a:t>largement inspirées par celles des Dr JONCA et Dr SAPEY disponibles sur le site internet de l’ARS CVL</a:t>
            </a:r>
          </a:p>
        </p:txBody>
      </p:sp>
      <p:sp>
        <p:nvSpPr>
          <p:cNvPr id="35" name="TextBox 35"/>
          <p:cNvSpPr txBox="1"/>
          <p:nvPr/>
        </p:nvSpPr>
        <p:spPr>
          <a:xfrm>
            <a:off x="7787721" y="2265254"/>
            <a:ext cx="2290155"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MARS-JUILL</a:t>
            </a:r>
          </a:p>
          <a:p>
            <a:pPr algn="ctr">
              <a:lnSpc>
                <a:spcPts val="3840"/>
              </a:lnSpc>
            </a:pPr>
            <a:r>
              <a:rPr lang="en-US" sz="2400" spc="290">
                <a:solidFill>
                  <a:srgbClr val="191919"/>
                </a:solidFill>
                <a:latin typeface="Aileron Bold"/>
              </a:rPr>
              <a:t>2022</a:t>
            </a:r>
          </a:p>
        </p:txBody>
      </p:sp>
      <p:sp>
        <p:nvSpPr>
          <p:cNvPr id="36" name="TextBox 36"/>
          <p:cNvSpPr txBox="1"/>
          <p:nvPr/>
        </p:nvSpPr>
        <p:spPr>
          <a:xfrm>
            <a:off x="10611412" y="5345049"/>
            <a:ext cx="2473733" cy="4449128"/>
          </a:xfrm>
          <a:prstGeom prst="rect">
            <a:avLst/>
          </a:prstGeom>
        </p:spPr>
        <p:txBody>
          <a:bodyPr lIns="0" tIns="0" rIns="0" bIns="0" rtlCol="0" anchor="t">
            <a:spAutoFit/>
          </a:bodyPr>
          <a:lstStyle/>
          <a:p>
            <a:pPr algn="ctr">
              <a:lnSpc>
                <a:spcPts val="3629"/>
              </a:lnSpc>
            </a:pPr>
            <a:r>
              <a:rPr lang="en-US" sz="2199" spc="70">
                <a:solidFill>
                  <a:srgbClr val="FF914D"/>
                </a:solidFill>
                <a:latin typeface="Aileron Bold"/>
              </a:rPr>
              <a:t>FORMATIONS</a:t>
            </a:r>
          </a:p>
          <a:p>
            <a:pPr algn="ctr">
              <a:lnSpc>
                <a:spcPts val="1650"/>
              </a:lnSpc>
            </a:pPr>
            <a:endParaRPr lang="en-US" sz="2199" spc="70">
              <a:solidFill>
                <a:srgbClr val="FF914D"/>
              </a:solidFill>
              <a:latin typeface="Aileron Bold"/>
            </a:endParaRPr>
          </a:p>
          <a:p>
            <a:pPr algn="ctr">
              <a:lnSpc>
                <a:spcPts val="3629"/>
              </a:lnSpc>
            </a:pPr>
            <a:r>
              <a:rPr lang="en-US" sz="2199" spc="70">
                <a:solidFill>
                  <a:srgbClr val="191919"/>
                </a:solidFill>
                <a:latin typeface="Aileron Bold"/>
              </a:rPr>
              <a:t>Hémovigilance</a:t>
            </a:r>
          </a:p>
          <a:p>
            <a:pPr algn="ctr">
              <a:lnSpc>
                <a:spcPts val="3465"/>
              </a:lnSpc>
            </a:pPr>
            <a:r>
              <a:rPr lang="en-US" sz="2100" spc="67">
                <a:solidFill>
                  <a:srgbClr val="191919"/>
                </a:solidFill>
                <a:latin typeface="Aileron"/>
              </a:rPr>
              <a:t>Médecin praticien HAD</a:t>
            </a:r>
          </a:p>
          <a:p>
            <a:pPr algn="ctr">
              <a:lnSpc>
                <a:spcPts val="1980"/>
              </a:lnSpc>
            </a:pPr>
            <a:endParaRPr lang="en-US" sz="2100" spc="67">
              <a:solidFill>
                <a:srgbClr val="191919"/>
              </a:solidFill>
              <a:latin typeface="Aileron"/>
            </a:endParaRPr>
          </a:p>
          <a:p>
            <a:pPr algn="ctr">
              <a:lnSpc>
                <a:spcPts val="3629"/>
              </a:lnSpc>
            </a:pPr>
            <a:r>
              <a:rPr lang="en-US" sz="2199" spc="70">
                <a:solidFill>
                  <a:srgbClr val="191919"/>
                </a:solidFill>
                <a:latin typeface="Aileron Bold"/>
              </a:rPr>
              <a:t>Sécurité transfusionnelle</a:t>
            </a:r>
          </a:p>
          <a:p>
            <a:pPr algn="ctr">
              <a:lnSpc>
                <a:spcPts val="3465"/>
              </a:lnSpc>
            </a:pPr>
            <a:r>
              <a:rPr lang="en-US" sz="2100" spc="67">
                <a:solidFill>
                  <a:srgbClr val="191919"/>
                </a:solidFill>
                <a:latin typeface="Aileron"/>
              </a:rPr>
              <a:t>Equipe projet, coordination et IDE identifiées </a:t>
            </a:r>
          </a:p>
        </p:txBody>
      </p:sp>
      <p:sp>
        <p:nvSpPr>
          <p:cNvPr id="37" name="TextBox 37"/>
          <p:cNvSpPr txBox="1"/>
          <p:nvPr/>
        </p:nvSpPr>
        <p:spPr>
          <a:xfrm>
            <a:off x="10584664" y="2265254"/>
            <a:ext cx="2042322" cy="944880"/>
          </a:xfrm>
          <a:prstGeom prst="rect">
            <a:avLst/>
          </a:prstGeom>
        </p:spPr>
        <p:txBody>
          <a:bodyPr lIns="0" tIns="0" rIns="0" bIns="0" rtlCol="0" anchor="t">
            <a:spAutoFit/>
          </a:bodyPr>
          <a:lstStyle/>
          <a:p>
            <a:pPr algn="ctr">
              <a:lnSpc>
                <a:spcPts val="3840"/>
              </a:lnSpc>
            </a:pPr>
            <a:r>
              <a:rPr lang="en-US" sz="2400" spc="290">
                <a:solidFill>
                  <a:srgbClr val="191919"/>
                </a:solidFill>
                <a:latin typeface="Aileron Bold"/>
              </a:rPr>
              <a:t>JUIN-SEPT</a:t>
            </a:r>
          </a:p>
          <a:p>
            <a:pPr algn="ctr">
              <a:lnSpc>
                <a:spcPts val="3840"/>
              </a:lnSpc>
            </a:pPr>
            <a:r>
              <a:rPr lang="en-US" sz="2400" spc="290">
                <a:solidFill>
                  <a:srgbClr val="191919"/>
                </a:solidFill>
                <a:latin typeface="Aileron Bold"/>
              </a:rPr>
              <a:t>2022</a:t>
            </a:r>
          </a:p>
        </p:txBody>
      </p:sp>
      <p:sp>
        <p:nvSpPr>
          <p:cNvPr id="38" name="TextBox 38"/>
          <p:cNvSpPr txBox="1"/>
          <p:nvPr/>
        </p:nvSpPr>
        <p:spPr>
          <a:xfrm>
            <a:off x="2683197" y="5345049"/>
            <a:ext cx="2042322" cy="4891532"/>
          </a:xfrm>
          <a:prstGeom prst="rect">
            <a:avLst/>
          </a:prstGeom>
        </p:spPr>
        <p:txBody>
          <a:bodyPr lIns="0" tIns="0" rIns="0" bIns="0" rtlCol="0" anchor="t">
            <a:spAutoFit/>
          </a:bodyPr>
          <a:lstStyle/>
          <a:p>
            <a:pPr algn="ctr">
              <a:lnSpc>
                <a:spcPts val="3794"/>
              </a:lnSpc>
            </a:pPr>
            <a:r>
              <a:rPr lang="en-US" sz="2299" spc="73">
                <a:solidFill>
                  <a:srgbClr val="D40B6F"/>
                </a:solidFill>
                <a:latin typeface="Aileron Bold"/>
              </a:rPr>
              <a:t>REX</a:t>
            </a:r>
          </a:p>
          <a:p>
            <a:pPr algn="ctr">
              <a:lnSpc>
                <a:spcPts val="1650"/>
              </a:lnSpc>
            </a:pPr>
            <a:endParaRPr lang="en-US" sz="2299" spc="73">
              <a:solidFill>
                <a:srgbClr val="D40B6F"/>
              </a:solidFill>
              <a:latin typeface="Aileron Bold"/>
            </a:endParaRPr>
          </a:p>
          <a:p>
            <a:pPr algn="ctr">
              <a:lnSpc>
                <a:spcPts val="3629"/>
              </a:lnSpc>
            </a:pPr>
            <a:r>
              <a:rPr lang="en-US" sz="2199" spc="70">
                <a:solidFill>
                  <a:srgbClr val="000000"/>
                </a:solidFill>
                <a:latin typeface="Aileron"/>
              </a:rPr>
              <a:t>Visite d’HAD réalisant des transfusions à domicile</a:t>
            </a:r>
          </a:p>
          <a:p>
            <a:pPr algn="ctr">
              <a:lnSpc>
                <a:spcPts val="329"/>
              </a:lnSpc>
            </a:pPr>
            <a:endParaRPr lang="en-US" sz="2199" spc="70">
              <a:solidFill>
                <a:srgbClr val="000000"/>
              </a:solidFill>
              <a:latin typeface="Aileron"/>
            </a:endParaRPr>
          </a:p>
          <a:p>
            <a:pPr algn="ctr">
              <a:lnSpc>
                <a:spcPts val="495"/>
              </a:lnSpc>
            </a:pPr>
            <a:endParaRPr lang="en-US" sz="2199" spc="70">
              <a:solidFill>
                <a:srgbClr val="000000"/>
              </a:solidFill>
              <a:latin typeface="Aileron"/>
            </a:endParaRPr>
          </a:p>
          <a:p>
            <a:pPr algn="ctr">
              <a:lnSpc>
                <a:spcPts val="3629"/>
              </a:lnSpc>
            </a:pPr>
            <a:r>
              <a:rPr lang="en-US" sz="2199" spc="70">
                <a:solidFill>
                  <a:srgbClr val="000000"/>
                </a:solidFill>
                <a:latin typeface="Aileron"/>
              </a:rPr>
              <a:t>Immersions dans le service d’onco/hémato du CHRU TOURS</a:t>
            </a:r>
          </a:p>
        </p:txBody>
      </p:sp>
      <p:sp>
        <p:nvSpPr>
          <p:cNvPr id="39" name="TextBox 39"/>
          <p:cNvSpPr txBox="1"/>
          <p:nvPr/>
        </p:nvSpPr>
        <p:spPr>
          <a:xfrm>
            <a:off x="4089153" y="362033"/>
            <a:ext cx="11193024" cy="854075"/>
          </a:xfrm>
          <a:prstGeom prst="rect">
            <a:avLst/>
          </a:prstGeom>
        </p:spPr>
        <p:txBody>
          <a:bodyPr lIns="0" tIns="0" rIns="0" bIns="0" rtlCol="0" anchor="t">
            <a:spAutoFit/>
          </a:bodyPr>
          <a:lstStyle/>
          <a:p>
            <a:pPr algn="just">
              <a:lnSpc>
                <a:spcPts val="6999"/>
              </a:lnSpc>
            </a:pPr>
            <a:r>
              <a:rPr lang="en-US" sz="4999">
                <a:solidFill>
                  <a:srgbClr val="A59891"/>
                </a:solidFill>
                <a:latin typeface="Decalotype Bold"/>
              </a:rPr>
              <a:t>Les grandes étapes d’une ANNÉE de projet</a:t>
            </a:r>
          </a:p>
        </p:txBody>
      </p:sp>
      <p:sp>
        <p:nvSpPr>
          <p:cNvPr id="40" name="TextBox 40"/>
          <p:cNvSpPr txBox="1"/>
          <p:nvPr/>
        </p:nvSpPr>
        <p:spPr>
          <a:xfrm>
            <a:off x="3589147" y="10000363"/>
            <a:ext cx="11786899" cy="236219"/>
          </a:xfrm>
          <a:prstGeom prst="rect">
            <a:avLst/>
          </a:prstGeom>
        </p:spPr>
        <p:txBody>
          <a:bodyPr lIns="0" tIns="0" rIns="0" bIns="0" rtlCol="0" anchor="t">
            <a:spAutoFit/>
          </a:bodyPr>
          <a:lstStyle/>
          <a:p>
            <a:pPr algn="ctr">
              <a:lnSpc>
                <a:spcPts val="1980"/>
              </a:lnSpc>
            </a:pPr>
            <a:r>
              <a:rPr lang="en-US" sz="1200" spc="38">
                <a:solidFill>
                  <a:srgbClr val="191919"/>
                </a:solidFill>
                <a:latin typeface="Aileron"/>
              </a:rPr>
              <a:t>https://www.centre-val-de-loire.ars.sante.fr/hemovigilance-transfusion-en-had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1269</Words>
  <Application>Microsoft Office PowerPoint</Application>
  <PresentationFormat>Personnalisé</PresentationFormat>
  <Paragraphs>312</Paragraphs>
  <Slides>29</Slides>
  <Notes>0</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29</vt:i4>
      </vt:variant>
    </vt:vector>
  </HeadingPairs>
  <TitlesOfParts>
    <vt:vector size="44" baseType="lpstr">
      <vt:lpstr>Arial</vt:lpstr>
      <vt:lpstr>Public Sans 1 Bold</vt:lpstr>
      <vt:lpstr>Calibri</vt:lpstr>
      <vt:lpstr>Decalotype Bold</vt:lpstr>
      <vt:lpstr>Roboto Bold</vt:lpstr>
      <vt:lpstr>Muli</vt:lpstr>
      <vt:lpstr>Muli Bold</vt:lpstr>
      <vt:lpstr>72 Black</vt:lpstr>
      <vt:lpstr>Public Sans 2</vt:lpstr>
      <vt:lpstr>Public Sans 1</vt:lpstr>
      <vt:lpstr>Muli Heavy</vt:lpstr>
      <vt:lpstr>Calibri Light</vt:lpstr>
      <vt:lpstr>Aileron</vt:lpstr>
      <vt:lpstr>Aileron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Activité/Profil des patients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Présenation SFTS version 26/11</dc:title>
  <cp:lastModifiedBy>Médecin - 65 - HAD Val de Loire - Guillaume SASSEIGNE</cp:lastModifiedBy>
  <cp:revision>45</cp:revision>
  <dcterms:created xsi:type="dcterms:W3CDTF">2006-08-16T00:00:00Z</dcterms:created>
  <dcterms:modified xsi:type="dcterms:W3CDTF">2024-10-17T08:43:21Z</dcterms:modified>
  <dc:identifier>DAF1TfD19hA</dc:identifier>
</cp:coreProperties>
</file>