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3" r:id="rId1"/>
    <p:sldMasterId id="2147483822" r:id="rId2"/>
  </p:sldMasterIdLst>
  <p:notesMasterIdLst>
    <p:notesMasterId r:id="rId68"/>
  </p:notesMasterIdLst>
  <p:sldIdLst>
    <p:sldId id="326" r:id="rId3"/>
    <p:sldId id="2145706182" r:id="rId4"/>
    <p:sldId id="413" r:id="rId5"/>
    <p:sldId id="2145705959" r:id="rId6"/>
    <p:sldId id="2145705951" r:id="rId7"/>
    <p:sldId id="2145705961" r:id="rId8"/>
    <p:sldId id="2145705982" r:id="rId9"/>
    <p:sldId id="2145706183" r:id="rId10"/>
    <p:sldId id="2145706184" r:id="rId11"/>
    <p:sldId id="2145706185" r:id="rId12"/>
    <p:sldId id="266" r:id="rId13"/>
    <p:sldId id="2145705993" r:id="rId14"/>
    <p:sldId id="2145706186" r:id="rId15"/>
    <p:sldId id="2145706086" r:id="rId16"/>
    <p:sldId id="439" r:id="rId17"/>
    <p:sldId id="440" r:id="rId18"/>
    <p:sldId id="442" r:id="rId19"/>
    <p:sldId id="444" r:id="rId20"/>
    <p:sldId id="446" r:id="rId21"/>
    <p:sldId id="448" r:id="rId22"/>
    <p:sldId id="449" r:id="rId23"/>
    <p:sldId id="450" r:id="rId24"/>
    <p:sldId id="451" r:id="rId25"/>
    <p:sldId id="453" r:id="rId26"/>
    <p:sldId id="2145706199" r:id="rId27"/>
    <p:sldId id="2145705995" r:id="rId28"/>
    <p:sldId id="2145705997" r:id="rId29"/>
    <p:sldId id="2145705999" r:id="rId30"/>
    <p:sldId id="2145706003" r:id="rId31"/>
    <p:sldId id="838840463" r:id="rId32"/>
    <p:sldId id="312" r:id="rId33"/>
    <p:sldId id="313" r:id="rId34"/>
    <p:sldId id="838840466" r:id="rId35"/>
    <p:sldId id="2145706011" r:id="rId36"/>
    <p:sldId id="2145706014" r:id="rId37"/>
    <p:sldId id="2145706015" r:id="rId38"/>
    <p:sldId id="838840442" r:id="rId39"/>
    <p:sldId id="2145706012" r:id="rId40"/>
    <p:sldId id="2145706020" r:id="rId41"/>
    <p:sldId id="2145706021" r:id="rId42"/>
    <p:sldId id="2145706187" r:id="rId43"/>
    <p:sldId id="2145706188" r:id="rId44"/>
    <p:sldId id="2145706087" r:id="rId45"/>
    <p:sldId id="2145706112" r:id="rId46"/>
    <p:sldId id="2145706133" r:id="rId47"/>
    <p:sldId id="2145706115" r:id="rId48"/>
    <p:sldId id="2145706180" r:id="rId49"/>
    <p:sldId id="2145706181" r:id="rId50"/>
    <p:sldId id="2145706061" r:id="rId51"/>
    <p:sldId id="2145706178" r:id="rId52"/>
    <p:sldId id="2145706165" r:id="rId53"/>
    <p:sldId id="2145706168" r:id="rId54"/>
    <p:sldId id="394" r:id="rId55"/>
    <p:sldId id="257" r:id="rId56"/>
    <p:sldId id="2145706166" r:id="rId57"/>
    <p:sldId id="258" r:id="rId58"/>
    <p:sldId id="2145706192" r:id="rId59"/>
    <p:sldId id="2145706189" r:id="rId60"/>
    <p:sldId id="2145706193" r:id="rId61"/>
    <p:sldId id="2145706195" r:id="rId62"/>
    <p:sldId id="2145706198" r:id="rId63"/>
    <p:sldId id="2145706194" r:id="rId64"/>
    <p:sldId id="2145706201" r:id="rId65"/>
    <p:sldId id="2145706202" r:id="rId66"/>
    <p:sldId id="2145706196" r:id="rId67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96143"/>
    <a:srgbClr val="99CCFF"/>
    <a:srgbClr val="CCECFF"/>
    <a:srgbClr val="E1F4FF"/>
    <a:srgbClr val="FF9900"/>
    <a:srgbClr val="FFFFCC"/>
    <a:srgbClr val="DDFFDD"/>
    <a:srgbClr val="FFE1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25" autoAdjust="0"/>
    <p:restoredTop sz="88390" autoAdjust="0"/>
  </p:normalViewPr>
  <p:slideViewPr>
    <p:cSldViewPr showGuides="1">
      <p:cViewPr varScale="1">
        <p:scale>
          <a:sx n="96" d="100"/>
          <a:sy n="96" d="100"/>
        </p:scale>
        <p:origin x="1478" y="72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04/05/2026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Myriam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1425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2023 : impact de la campagne de communication sur les prescriptions en ville- 2024 : 2 passages dans les collèges contrairement à 2023 (1 passage avant décembre)-2025 : baisse en ville et au collège, néanmoins environ 5 000 vaccins de plus qu’en 2022. L’effet sur les couvertures vaccinales se verra à partir de 2027-2028 (vaccination au collège enregistrée dans le SNDS à partir de 2024-2025)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9167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7D807-EE85-3DBD-081A-7293CC6F5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433E134-F98F-7857-55FF-F53069823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D1B9B9-9FC3-FEC3-AAE9-704158301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3E28C7-947B-3553-1689-1A9B720DF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4332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3190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E596A-3C18-BC4F-0D4F-E18E1A26C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005E646-E184-C8F3-6868-67135D15E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929A6C5-BE0C-A49E-E5D3-D46B39779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816EC3-A41D-6D83-E13E-805229C25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2876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0A76C-389D-F7C0-72F8-EDDEC1511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FFBCBBB-984B-0E32-D7FA-3282D29A5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2545F58-69BA-E5EF-6684-38D168178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847736-3509-E4E1-ACC0-FF7AF1DE3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4459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2128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0288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405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5163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803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8396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68D0-395D-4218-8A81-C70364FBD40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26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68D0-395D-4218-8A81-C70364FBD40C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/ sous-titre /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4F0766-6309-644C-9BCE-2E607A27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E9918C01-3017-D749-B811-9FCBA803840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23850" y="4797631"/>
            <a:ext cx="1170000" cy="345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fld id="{6A4A60EE-9D13-3442-9796-E718C6343EC1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EB9C9A62-C54B-3841-9346-5A54D3715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3851" y="1248679"/>
            <a:ext cx="8424614" cy="242951"/>
          </a:xfrm>
        </p:spPr>
        <p:txBody>
          <a:bodyPr/>
          <a:lstStyle>
            <a:lvl1pPr marL="9525" indent="85725">
              <a:spcBef>
                <a:spcPts val="400"/>
              </a:spcBef>
              <a:spcAft>
                <a:spcPts val="800"/>
              </a:spcAft>
              <a:buFont typeface="+mj-lt"/>
              <a:buNone/>
              <a:tabLst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8B219A12-DAFE-504E-9ED9-CFD78BD6A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0AF74C14-DE22-FE4D-B865-03FBE975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23850" y="1707654"/>
            <a:ext cx="8424334" cy="28803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2724193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DECB7-44D4-D2FF-0323-D3463A3F8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61491E-7D25-6F0A-BE1A-F5C62AB379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E8DDC5-47E8-33E3-3E3E-8E0A902BB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4A02A5-A877-D022-E1E4-C5144FA0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40DE-0B12-1A49-ABF6-61A0B063B5E2}" type="datetimeFigureOut">
              <a:rPr lang="fr-FR" smtClean="0"/>
              <a:t>04/05/2026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25037F-78A3-72DB-AB36-38A488A37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79DB16-AE98-1DC2-9A12-3CB7CBBB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1261-4C0A-CA4D-898A-34A6B83F9D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38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3850" y="2139702"/>
            <a:ext cx="8424000" cy="229322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92075" indent="0">
              <a:spcBef>
                <a:spcPts val="500"/>
              </a:spcBef>
              <a:spcAft>
                <a:spcPts val="0"/>
              </a:spcAft>
              <a:buNone/>
              <a:tabLst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>
            <a:cxnSpLocks/>
          </p:cNvCxnSpPr>
          <p:nvPr/>
        </p:nvCxnSpPr>
        <p:spPr bwMode="gray">
          <a:xfrm>
            <a:off x="323850" y="4784400"/>
            <a:ext cx="8424614" cy="0"/>
          </a:xfrm>
          <a:prstGeom prst="line">
            <a:avLst/>
          </a:prstGeom>
          <a:ln w="1016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C192E6B1-2CEB-FB47-B10B-D25D43DF8D9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23850" y="4797631"/>
            <a:ext cx="1210435" cy="345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fld id="{D7698221-35EF-134F-B87A-568DECC70F29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0593ECE3-ACEF-7441-BABB-08F519CCE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398713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9234"/>
            <a:ext cx="3926164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33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4EA19884-7A29-DC4E-9311-A62E54788E52}" type="datetime1">
              <a:rPr lang="fr-FR" smtClean="0"/>
              <a:t>04/05/2026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4371949"/>
            <a:ext cx="3240000" cy="447947"/>
          </a:xfrm>
          <a:prstGeom prst="rect">
            <a:avLst/>
          </a:prstGeom>
        </p:spPr>
        <p:txBody>
          <a:bodyPr anchor="ctr" anchorCtr="0"/>
          <a:lstStyle>
            <a:lvl1pPr algn="l">
              <a:defRPr sz="1150"/>
            </a:lvl1pPr>
          </a:lstStyle>
          <a:p>
            <a:r>
              <a:rPr lang="fr-FR" dirty="0"/>
              <a:t>Intitulé de la direction/service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7494"/>
            <a:ext cx="5472608" cy="226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18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88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3528" y="1563638"/>
            <a:ext cx="2520000" cy="288032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563638"/>
            <a:ext cx="2520000" cy="2860762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563638"/>
            <a:ext cx="2520000" cy="2860762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23850" y="4797631"/>
            <a:ext cx="1210435" cy="345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fld id="{251C71F6-E0A6-1740-B64F-38F332886BAF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sp>
        <p:nvSpPr>
          <p:cNvPr id="25" name="Titre 18">
            <a:extLst>
              <a:ext uri="{FF2B5EF4-FFF2-40B4-BE49-F238E27FC236}">
                <a16:creationId xmlns:a16="http://schemas.microsoft.com/office/drawing/2014/main" id="{8909A550-9D66-7141-BF64-73CAD2096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682801"/>
            <a:ext cx="8424863" cy="539991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288813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15CA4CAF-6729-AB4D-9354-99C08AEAB1B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23850" y="4797631"/>
            <a:ext cx="1210435" cy="345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fld id="{5E6183FC-BA60-7C49-ABF3-B50982741576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D4959A1A-C7DE-6748-A32B-7732F0ACFC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23851" y="1248679"/>
            <a:ext cx="8424614" cy="242951"/>
          </a:xfrm>
        </p:spPr>
        <p:txBody>
          <a:bodyPr/>
          <a:lstStyle>
            <a:lvl1pPr marL="0" indent="95250">
              <a:spcBef>
                <a:spcPts val="400"/>
              </a:spcBef>
              <a:spcAft>
                <a:spcPts val="800"/>
              </a:spcAft>
              <a:buFont typeface="+mj-lt"/>
              <a:buNone/>
              <a:tabLst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2" name="Titre 18">
            <a:extLst>
              <a:ext uri="{FF2B5EF4-FFF2-40B4-BE49-F238E27FC236}">
                <a16:creationId xmlns:a16="http://schemas.microsoft.com/office/drawing/2014/main" id="{5919F96B-C5FF-5146-9075-19E07CEB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682801"/>
            <a:ext cx="8424863" cy="539991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AC8956DD-B832-6147-8A66-A70995085B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23528" y="1707654"/>
            <a:ext cx="2556471" cy="28803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DF66E72C-274C-AC4E-B20B-393EBD9A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275856" y="1707654"/>
            <a:ext cx="2520000" cy="28803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10D42E91-F78E-1D46-9374-4446D0F579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28184" y="1707654"/>
            <a:ext cx="2520000" cy="28803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69134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sous-titre, textes 3 e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23528" y="1707654"/>
            <a:ext cx="2520000" cy="28803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CEFA8BB7-D3E4-254A-BB0E-3D1C8C64E19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23850" y="4797631"/>
            <a:ext cx="1210435" cy="345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fld id="{0597CDB5-73DC-8641-8CC1-FAD9379FD627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35840C24-F178-C44C-B5A1-3EB8F3EF4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3851" y="1248679"/>
            <a:ext cx="8424614" cy="242951"/>
          </a:xfrm>
        </p:spPr>
        <p:txBody>
          <a:bodyPr/>
          <a:lstStyle>
            <a:lvl1pPr marL="0" indent="95250">
              <a:spcBef>
                <a:spcPts val="400"/>
              </a:spcBef>
              <a:spcAft>
                <a:spcPts val="800"/>
              </a:spcAft>
              <a:buFont typeface="+mj-lt"/>
              <a:buNone/>
              <a:tabLst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0271A58A-1CC5-D145-89AA-12537E5CE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682801"/>
            <a:ext cx="8424863" cy="539991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04A35F-FCE5-0248-9AD4-C4E7502EF1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31840" y="1707654"/>
            <a:ext cx="5616624" cy="288032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077185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, sous-titre, textes 3, et graphiq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28184" y="1707654"/>
            <a:ext cx="2520000" cy="28803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CEFA8BB7-D3E4-254A-BB0E-3D1C8C64E19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23850" y="4797631"/>
            <a:ext cx="1210435" cy="345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fld id="{8E1290DD-BE4D-794B-919C-D565D1B9C67D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35840C24-F178-C44C-B5A1-3EB8F3EF4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3851" y="1248679"/>
            <a:ext cx="8424614" cy="242951"/>
          </a:xfrm>
        </p:spPr>
        <p:txBody>
          <a:bodyPr/>
          <a:lstStyle>
            <a:lvl1pPr marL="0" indent="95250">
              <a:spcBef>
                <a:spcPts val="400"/>
              </a:spcBef>
              <a:spcAft>
                <a:spcPts val="800"/>
              </a:spcAft>
              <a:buFont typeface="+mj-lt"/>
              <a:buNone/>
              <a:tabLst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0271A58A-1CC5-D145-89AA-12537E5CE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682801"/>
            <a:ext cx="8424863" cy="539991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66D3B633-BB7B-4941-BF9B-161C5342E3A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23528" y="1707654"/>
            <a:ext cx="5761038" cy="2879725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2044116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3850" y="2139702"/>
            <a:ext cx="8424000" cy="2293224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92075" indent="0">
              <a:spcBef>
                <a:spcPts val="500"/>
              </a:spcBef>
              <a:spcAft>
                <a:spcPts val="0"/>
              </a:spcAft>
              <a:buNone/>
              <a:tabLst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>
            <a:cxnSpLocks/>
          </p:cNvCxnSpPr>
          <p:nvPr/>
        </p:nvCxnSpPr>
        <p:spPr bwMode="gray">
          <a:xfrm>
            <a:off x="323850" y="4784400"/>
            <a:ext cx="8424614" cy="0"/>
          </a:xfrm>
          <a:prstGeom prst="line">
            <a:avLst/>
          </a:prstGeom>
          <a:ln w="1016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C192E6B1-2CEB-FB47-B10B-D25D43DF8D9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23850" y="4797631"/>
            <a:ext cx="1210435" cy="345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fld id="{D7698221-35EF-134F-B87A-568DECC70F29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0593ECE3-ACEF-7441-BABB-08F519CCE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398713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95486"/>
            <a:ext cx="2880319" cy="118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738000"/>
            <a:ext cx="9144000" cy="4443958"/>
          </a:xfrm>
          <a:solidFill>
            <a:schemeClr val="tx2"/>
          </a:solidFill>
        </p:spPr>
        <p:txBody>
          <a:bodyPr tIns="1080000" anchor="ctr" anchorCtr="0"/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02A90153-98CB-E943-A611-AD9242F1560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64285" y="4797631"/>
            <a:ext cx="1170000" cy="345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bg1"/>
                </a:solidFill>
              </a:defRPr>
            </a:lvl1pPr>
          </a:lstStyle>
          <a:p>
            <a:fld id="{5F7325A3-5315-1B4B-A0D9-112471EB5837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bg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E3965BE-3A81-1248-821F-39E8294A1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398713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bg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6546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4EA19884-7A29-DC4E-9311-A62E54788E52}" type="datetime1">
              <a:rPr lang="fr-FR" smtClean="0"/>
              <a:t>04/05/2026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4371949"/>
            <a:ext cx="3240000" cy="447947"/>
          </a:xfrm>
          <a:prstGeom prst="rect">
            <a:avLst/>
          </a:prstGeom>
        </p:spPr>
        <p:txBody>
          <a:bodyPr anchor="ctr" anchorCtr="0"/>
          <a:lstStyle>
            <a:lvl1pPr algn="l">
              <a:defRPr sz="1150"/>
            </a:lvl1pPr>
          </a:lstStyle>
          <a:p>
            <a:r>
              <a:rPr lang="fr-FR" dirty="0"/>
              <a:t>Intitulé de la direction/service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7494"/>
            <a:ext cx="4392488" cy="181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0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18060-4FAE-4419-949D-F02512C4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56879B-2FB8-655F-C55B-7C164F4BB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716AF8-F6F2-FC98-CE16-415056245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40DE-0B12-1A49-ABF6-61A0B063B5E2}" type="datetimeFigureOut">
              <a:rPr lang="fr-FR" smtClean="0"/>
              <a:t>04/05/2026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B0B4E0-6638-CF1A-71C8-3571E6F31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6330A7-945E-3803-2DAC-BD17ACC5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1261-4C0A-CA4D-898A-34A6B83F9D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44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23850" y="1707654"/>
            <a:ext cx="8424863" cy="29523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7398713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>
            <a:cxnSpLocks/>
          </p:cNvCxnSpPr>
          <p:nvPr/>
        </p:nvCxnSpPr>
        <p:spPr bwMode="gray">
          <a:xfrm>
            <a:off x="323850" y="4784400"/>
            <a:ext cx="8424614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9FB2B3E-557E-DB42-9DB7-D6A72FD3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82801"/>
            <a:ext cx="8424863" cy="539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170561-5F7A-B046-81BE-E60E60355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5703" y="478350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fld id="{B858D49A-5A7A-574D-A0ED-52B5C1EFA876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71FEB6-0E77-DD46-9DA0-C52EF51FC7F3}"/>
              </a:ext>
            </a:extLst>
          </p:cNvPr>
          <p:cNvCxnSpPr/>
          <p:nvPr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4" y="51470"/>
            <a:ext cx="1243002" cy="5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2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33" r:id="rId9"/>
    <p:sldLayoutId id="2147483835" r:id="rId10"/>
  </p:sldLayoutIdLst>
  <p:hf hdr="0"/>
  <p:txStyles>
    <p:titleStyle>
      <a:lvl1pPr marL="14288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2075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tabLst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51450" indent="-1714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31450" indent="-17145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Wingdings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11450" indent="-17145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927450" indent="-17145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Wingdings" pitchFamily="2" charset="2"/>
        <a:buChar char="§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7"/>
          <p:cNvSpPr txBox="1">
            <a:spLocks/>
          </p:cNvSpPr>
          <p:nvPr userDrawn="1"/>
        </p:nvSpPr>
        <p:spPr bwMode="gray">
          <a:xfrm>
            <a:off x="0" y="1843844"/>
            <a:ext cx="9144000" cy="3338114"/>
          </a:xfrm>
          <a:prstGeom prst="rect">
            <a:avLst/>
          </a:prstGeom>
          <a:solidFill>
            <a:schemeClr val="tx2"/>
          </a:solidFill>
        </p:spPr>
        <p:txBody>
          <a:bodyPr tIns="1080000" anchor="ctr" anchorCtr="0"/>
          <a:lstStyle>
            <a:lvl1pPr marL="92075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tabLst/>
              <a:defRPr sz="1400" b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14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450" indent="-17145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1450" indent="-17145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7450" indent="-17145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1304"/>
            <a:ext cx="3816424" cy="15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3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832" r:id="rId3"/>
  </p:sldLayoutIdLst>
  <p:hf hdr="0"/>
  <p:txStyles>
    <p:titleStyle>
      <a:lvl1pPr marL="14288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2075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tabLst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51450" indent="-1714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31450" indent="-17145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Wingdings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11450" indent="-17145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927450" indent="-17145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Wingdings" pitchFamily="2" charset="2"/>
        <a:buChar char="§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1923678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</a:rPr>
              <a:t>WEBINAIRE SEV 2026</a:t>
            </a:r>
          </a:p>
          <a:p>
            <a:r>
              <a:rPr lang="fr-FR" sz="3000" dirty="0">
                <a:solidFill>
                  <a:schemeClr val="bg1"/>
                </a:solidFill>
              </a:rPr>
              <a:t>Nouvelles recommandations vaccinales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236296" y="4457280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</a:rPr>
              <a:t>30 avril 2026</a:t>
            </a:r>
          </a:p>
        </p:txBody>
      </p:sp>
    </p:spTree>
    <p:extLst>
      <p:ext uri="{BB962C8B-B14F-4D97-AF65-F5344CB8AC3E}">
        <p14:creationId xmlns:p14="http://schemas.microsoft.com/office/powerpoint/2010/main" val="62429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70021-6B58-EDA7-C550-28DC49C1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55526"/>
            <a:ext cx="8424863" cy="53999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VACCINATION pendant, avant et après LA GROSSESSE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DBC3B62E-8006-F697-91F8-6EDBB0F118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0075" y="1369219"/>
          <a:ext cx="7915273" cy="312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57474">
                  <a:extLst>
                    <a:ext uri="{9D8B030D-6E8A-4147-A177-3AD203B41FA5}">
                      <a16:colId xmlns:a16="http://schemas.microsoft.com/office/drawing/2014/main" val="729625623"/>
                    </a:ext>
                  </a:extLst>
                </a:gridCol>
                <a:gridCol w="2689059">
                  <a:extLst>
                    <a:ext uri="{9D8B030D-6E8A-4147-A177-3AD203B41FA5}">
                      <a16:colId xmlns:a16="http://schemas.microsoft.com/office/drawing/2014/main" val="1267230420"/>
                    </a:ext>
                  </a:extLst>
                </a:gridCol>
                <a:gridCol w="2568740">
                  <a:extLst>
                    <a:ext uri="{9D8B030D-6E8A-4147-A177-3AD203B41FA5}">
                      <a16:colId xmlns:a16="http://schemas.microsoft.com/office/drawing/2014/main" val="140123036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Avant la grossesse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Pendant la grossesse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Après la grossesse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06661287"/>
                  </a:ext>
                </a:extLst>
              </a:tr>
              <a:tr h="253746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ROR* </a:t>
                      </a:r>
                      <a:r>
                        <a:rPr lang="fr-FR" sz="1400" dirty="0"/>
                        <a:t>: immunisée si 2 doses </a:t>
                      </a:r>
                    </a:p>
                    <a:p>
                      <a:pPr algn="ctr"/>
                      <a:endParaRPr lang="fr-FR" sz="1400" dirty="0"/>
                    </a:p>
                    <a:p>
                      <a:pPr algn="ctr"/>
                      <a:r>
                        <a:rPr lang="fr-FR" sz="1400" b="1" dirty="0"/>
                        <a:t>Varicelle*</a:t>
                      </a:r>
                      <a:r>
                        <a:rPr lang="fr-FR" sz="1400" dirty="0"/>
                        <a:t> : Vérifier ATCD maladie, sinon vaccination ( 2 doses à 2 mois d’intervalle)</a:t>
                      </a:r>
                    </a:p>
                    <a:p>
                      <a:pPr algn="ctr"/>
                      <a:endParaRPr lang="fr-FR" sz="1400" dirty="0"/>
                    </a:p>
                    <a:p>
                      <a:pPr algn="ctr"/>
                      <a:r>
                        <a:rPr lang="fr-FR" sz="1400" dirty="0"/>
                        <a:t>*Contraception pendant le mois qui suit l’injection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Coqueluche</a:t>
                      </a:r>
                    </a:p>
                    <a:p>
                      <a:pPr algn="ctr"/>
                      <a:endParaRPr lang="fr-FR" sz="1400" dirty="0"/>
                    </a:p>
                    <a:p>
                      <a:pPr algn="ctr"/>
                      <a:r>
                        <a:rPr lang="fr-FR" sz="1400" b="1" dirty="0"/>
                        <a:t>Grippe</a:t>
                      </a:r>
                      <a:endParaRPr lang="fr-FR" sz="1400" dirty="0"/>
                    </a:p>
                    <a:p>
                      <a:pPr algn="ctr"/>
                      <a:endParaRPr lang="fr-FR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/>
                        <a:t>COVID-19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VRS </a:t>
                      </a:r>
                    </a:p>
                    <a:p>
                      <a:pPr algn="ctr"/>
                      <a:endParaRPr lang="fr-FR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ROR* </a:t>
                      </a:r>
                      <a:r>
                        <a:rPr lang="fr-FR" sz="1400" dirty="0"/>
                        <a:t>: immunisée si 2 doses </a:t>
                      </a:r>
                    </a:p>
                    <a:p>
                      <a:pPr algn="ctr"/>
                      <a:endParaRPr lang="fr-FR" sz="1400" dirty="0"/>
                    </a:p>
                    <a:p>
                      <a:pPr algn="ctr"/>
                      <a:r>
                        <a:rPr lang="fr-FR" sz="1400" b="1" dirty="0"/>
                        <a:t>Varicelle*</a:t>
                      </a:r>
                      <a:r>
                        <a:rPr lang="fr-FR" sz="1400" dirty="0"/>
                        <a:t> : Vérifier ATCD maladie, sinon vaccination</a:t>
                      </a:r>
                    </a:p>
                    <a:p>
                      <a:pPr algn="ctr"/>
                      <a:endParaRPr lang="fr-FR" sz="1400" dirty="0"/>
                    </a:p>
                    <a:p>
                      <a:pPr algn="ctr"/>
                      <a:r>
                        <a:rPr lang="fr-FR" sz="1400" dirty="0"/>
                        <a:t>*Contraception pendant le mois qui suit l’injection, pas de contre-indication à l’allaitement</a:t>
                      </a:r>
                    </a:p>
                    <a:p>
                      <a:pPr algn="ctr"/>
                      <a:endParaRPr lang="fr-FR" sz="1400" dirty="0"/>
                    </a:p>
                    <a:p>
                      <a:pPr algn="ctr"/>
                      <a:r>
                        <a:rPr lang="fr-FR" sz="1400" b="1" dirty="0"/>
                        <a:t>Coqueluche</a:t>
                      </a:r>
                      <a:r>
                        <a:rPr lang="fr-FR" sz="1400" dirty="0"/>
                        <a:t> si non fait pendant la grossesse</a:t>
                      </a:r>
                    </a:p>
                    <a:p>
                      <a:endParaRPr lang="fr-F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85148875"/>
                  </a:ext>
                </a:extLst>
              </a:tr>
            </a:tbl>
          </a:graphicData>
        </a:graphic>
      </p:graphicFrame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965FBC10-0BF2-22E1-09A3-028095BB0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2269768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48A55FED-4498-B5A2-48A2-A8391E9A6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580" t="25537" r="30187" b="38374"/>
          <a:stretch/>
        </p:blipFill>
        <p:spPr>
          <a:xfrm>
            <a:off x="971600" y="1068699"/>
            <a:ext cx="7701673" cy="3798085"/>
          </a:xfr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852FB1B-E977-37CC-00CB-42BA66604BAE}"/>
              </a:ext>
            </a:extLst>
          </p:cNvPr>
          <p:cNvSpPr txBox="1">
            <a:spLocks/>
          </p:cNvSpPr>
          <p:nvPr/>
        </p:nvSpPr>
        <p:spPr>
          <a:xfrm>
            <a:off x="1763688" y="195486"/>
            <a:ext cx="8305259" cy="895738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750" dirty="0">
                <a:solidFill>
                  <a:schemeClr val="tx1"/>
                </a:solidFill>
              </a:rPr>
              <a:t>Calendrier des vaccins </a:t>
            </a:r>
          </a:p>
          <a:p>
            <a:pPr marL="0" indent="0">
              <a:buNone/>
            </a:pPr>
            <a:r>
              <a:rPr lang="fr-FR" sz="3750" dirty="0">
                <a:solidFill>
                  <a:schemeClr val="tx1"/>
                </a:solidFill>
              </a:rPr>
              <a:t>Personne de 65 ans et plus </a:t>
            </a:r>
          </a:p>
        </p:txBody>
      </p: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3B560C33-8986-91D3-2469-7E593D8C6D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1373385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5703" y="539990"/>
            <a:ext cx="8712968" cy="4603509"/>
          </a:xfrm>
        </p:spPr>
        <p:txBody>
          <a:bodyPr/>
          <a:lstStyle/>
          <a:p>
            <a:r>
              <a:rPr lang="fr-FR" sz="1600" b="1" dirty="0"/>
              <a:t>Les vaccins :</a:t>
            </a:r>
          </a:p>
          <a:p>
            <a:r>
              <a:rPr lang="fr-FR" dirty="0"/>
              <a:t>VCP 13 : vaccin pneumococcique polyoside conjugué 13-valent (Prevenar 13) - Pédiatrique</a:t>
            </a:r>
          </a:p>
          <a:p>
            <a:r>
              <a:rPr lang="fr-FR" dirty="0"/>
              <a:t>VCP 23 : vaccin pneumococcique polyoside conjugué 23-valent (</a:t>
            </a:r>
            <a:r>
              <a:rPr lang="fr-FR" dirty="0" err="1"/>
              <a:t>Pneumovax</a:t>
            </a:r>
            <a:r>
              <a:rPr lang="fr-FR" dirty="0"/>
              <a:t>) - Pédiatrique</a:t>
            </a:r>
          </a:p>
          <a:p>
            <a:r>
              <a:rPr lang="fr-FR" dirty="0"/>
              <a:t>VCP 15 : vaccin pneumococcique polyoside conjugué 15-valent (</a:t>
            </a:r>
            <a:r>
              <a:rPr lang="fr-FR" dirty="0" err="1"/>
              <a:t>Vaxneuvance</a:t>
            </a:r>
            <a:r>
              <a:rPr lang="fr-FR" dirty="0"/>
              <a:t>) - Pédiatrique</a:t>
            </a:r>
          </a:p>
          <a:p>
            <a:r>
              <a:rPr lang="fr-FR" dirty="0"/>
              <a:t>VCP 20 : vaccin pneumococcique polyoside conjugué 20-valent (Prevenar 20) - Adulte</a:t>
            </a:r>
          </a:p>
          <a:p>
            <a:r>
              <a:rPr lang="fr-FR" dirty="0"/>
              <a:t>VCP 21 : vaccin pneumococcique polyoside conjugué 21-valent (</a:t>
            </a:r>
            <a:r>
              <a:rPr lang="fr-FR" dirty="0" err="1"/>
              <a:t>Capvaxive</a:t>
            </a:r>
            <a:r>
              <a:rPr lang="fr-FR" dirty="0"/>
              <a:t>) </a:t>
            </a:r>
            <a:r>
              <a:rPr lang="fr-FR" sz="1600" dirty="0"/>
              <a:t>- Adulte</a:t>
            </a:r>
          </a:p>
          <a:p>
            <a:r>
              <a:rPr lang="fr-FR" sz="2000" b="1" dirty="0">
                <a:solidFill>
                  <a:srgbClr val="0070C0"/>
                </a:solidFill>
              </a:rPr>
              <a:t>Schéma vaccinal :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1 dose unique de Prevenar 20 ou de Capvaxive </a:t>
            </a:r>
            <a:r>
              <a:rPr lang="fr-FR" sz="1600" dirty="0"/>
              <a:t>(actualisation en décembre 2025)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600" dirty="0"/>
              <a:t>En cas de vaccination antérieure contre le pneumocoque, les recommandations suivantes s'appliquent aux personnes :</a:t>
            </a:r>
          </a:p>
          <a:p>
            <a:pPr marL="377825" indent="-285750">
              <a:buFont typeface="Wingdings" panose="05000000000000000000" pitchFamily="2" charset="2"/>
              <a:buChar char="§"/>
            </a:pPr>
            <a:r>
              <a:rPr lang="fr-FR" sz="1600" dirty="0"/>
              <a:t>n’ayant reçu antérieurement qu’une seule dose de VPC 13 (PREVENAR 13) ou qu’une seule dose de VPP 23 (PNEUMOVAX) : 1 dose de PREVENAR 20, si la vaccination antérieure remonte à plus de 1 an ; </a:t>
            </a:r>
          </a:p>
          <a:p>
            <a:pPr marL="377825" indent="-285750">
              <a:buFont typeface="Wingdings" panose="05000000000000000000" pitchFamily="2" charset="2"/>
              <a:buChar char="§"/>
            </a:pPr>
            <a:r>
              <a:rPr lang="fr-FR" sz="1600" dirty="0"/>
              <a:t>déjà vaccinées avec la séquence VPC 13- VPP 23 : 1 dose de PREVENAR 20 en respectant un délai minimal de 5 ans après la précédente injection de VPP 23.</a:t>
            </a:r>
          </a:p>
          <a:p>
            <a:pPr marL="637200" lvl="1" indent="-28575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0070C0"/>
                </a:solidFill>
              </a:rPr>
              <a:t>Stratégie à venir</a:t>
            </a:r>
          </a:p>
          <a:p>
            <a:pPr marL="377825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180000" lvl="1" indent="0">
              <a:buNone/>
            </a:pP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09D79E-8A1E-B610-AB8D-254BD2307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0"/>
            <a:ext cx="7704856" cy="53999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Schéma vaccinal du vaccin contre le pneumocoque 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25C519D8-F1FA-ECA0-7F44-9AD5EAD05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3618785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31845-BD67-5252-0A96-5030F0827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23D61C-65BF-EBE6-97BF-F30139478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51570"/>
            <a:ext cx="8424936" cy="3708412"/>
          </a:xfrm>
        </p:spPr>
        <p:txBody>
          <a:bodyPr/>
          <a:lstStyle/>
          <a:p>
            <a:r>
              <a:rPr lang="fr-FR" sz="1800" dirty="0"/>
              <a:t>Depuis décembre 2024, SHINGRIX: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65 ans et plus, quel que soit l’état de santé 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Plus de 18 ans si immunodépression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Plus efficace que ZOSTAVAX (recommandé avant 2024) :</a:t>
            </a:r>
          </a:p>
          <a:p>
            <a:pPr marL="180000" lvl="1" indent="0">
              <a:buNone/>
            </a:pPr>
            <a:r>
              <a:rPr lang="fr-FR" sz="1800" dirty="0"/>
              <a:t>	Prévention de Zona ( 79%/46%). </a:t>
            </a:r>
          </a:p>
          <a:p>
            <a:pPr marL="180000" lvl="1" indent="0">
              <a:buNone/>
            </a:pPr>
            <a:r>
              <a:rPr lang="fr-FR" sz="1800" dirty="0"/>
              <a:t>	Douleur post zostérienne ( 87%/66%).</a:t>
            </a:r>
          </a:p>
          <a:p>
            <a:r>
              <a:rPr lang="fr-FR" sz="1800" dirty="0">
                <a:solidFill>
                  <a:srgbClr val="0070C0"/>
                </a:solidFill>
              </a:rPr>
              <a:t>Schéma vaccinal: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2 doses espacées de deux mois ( possible de 1 à 6 mois).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Respecter le délai de un an après ZOSTAVAX (vaccin recommandé avant 2024, chez les 65 – 74 ans) ou après maladie Zona</a:t>
            </a:r>
          </a:p>
          <a:p>
            <a:pPr marL="180000" lvl="1" indent="0">
              <a:buNone/>
            </a:pP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B4F7D8-1A6A-0F13-292D-C9D114E5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213525"/>
            <a:ext cx="6336704" cy="53999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Schéma vaccinal du vaccin contre le zona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D21E55-1D15-7E9B-B350-462F41D9E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1014279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1923678"/>
            <a:ext cx="76328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</a:rPr>
              <a:t>Vaccination contre les Ménincoques chez l’adolescent</a:t>
            </a:r>
          </a:p>
          <a:p>
            <a:endParaRPr lang="fr-FR" sz="3000" dirty="0">
              <a:solidFill>
                <a:schemeClr val="bg1"/>
              </a:solidFill>
            </a:endParaRPr>
          </a:p>
          <a:p>
            <a:r>
              <a:rPr lang="fr-FR" sz="1600" dirty="0">
                <a:solidFill>
                  <a:schemeClr val="bg1"/>
                </a:solidFill>
              </a:rPr>
              <a:t>Dr Aymeric Sève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36296" y="4457280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</a:rPr>
              <a:t>30 avril 2026</a:t>
            </a:r>
          </a:p>
        </p:txBody>
      </p:sp>
    </p:spTree>
    <p:extLst>
      <p:ext uri="{BB962C8B-B14F-4D97-AF65-F5344CB8AC3E}">
        <p14:creationId xmlns:p14="http://schemas.microsoft.com/office/powerpoint/2010/main" val="1118642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D8E5AD6-2556-B5DE-010B-CD3715922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7C8EA6-6334-4F06-B32F-4B7C907B3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95" t="13601" r="62600" b="25750"/>
          <a:stretch/>
        </p:blipFill>
        <p:spPr>
          <a:xfrm>
            <a:off x="2797790" y="712632"/>
            <a:ext cx="6346210" cy="4363869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E5E18D-1EE8-800B-2E44-CECBDF545A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96" y="915566"/>
            <a:ext cx="2664296" cy="288032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 Bactérie à gram négatif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Portage pharyngé (15%)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5 sérogroupes responsables d’IIM: A,B,C,Y et 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Environ 600 cas par an en France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60 décès /an</a:t>
            </a:r>
          </a:p>
          <a:p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AA4D448-F64E-B635-B212-EC537A9814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cap="all" dirty="0"/>
              <a:t>30/04/2026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378799D-F34E-77ED-16E9-D0FF8B7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66999"/>
            <a:ext cx="3744416" cy="539991"/>
          </a:xfrm>
        </p:spPr>
        <p:txBody>
          <a:bodyPr/>
          <a:lstStyle/>
          <a:p>
            <a:r>
              <a:rPr lang="fr-FR" dirty="0"/>
              <a:t>Les méningocoques</a:t>
            </a:r>
          </a:p>
        </p:txBody>
      </p:sp>
    </p:spTree>
    <p:extLst>
      <p:ext uri="{BB962C8B-B14F-4D97-AF65-F5344CB8AC3E}">
        <p14:creationId xmlns:p14="http://schemas.microsoft.com/office/powerpoint/2010/main" val="2138947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A18D0C84-E87E-70C0-1E8E-074865FEEBDF}"/>
              </a:ext>
            </a:extLst>
          </p:cNvPr>
          <p:cNvGrpSpPr/>
          <p:nvPr/>
        </p:nvGrpSpPr>
        <p:grpSpPr>
          <a:xfrm>
            <a:off x="2272724" y="194742"/>
            <a:ext cx="6852331" cy="4484993"/>
            <a:chOff x="3469383" y="1311679"/>
            <a:chExt cx="5189828" cy="340021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B7178CB-6ABA-4656-AB98-F1148DEC1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138" t="51403" r="65750" b="27599"/>
            <a:stretch/>
          </p:blipFill>
          <p:spPr>
            <a:xfrm>
              <a:off x="3469383" y="1311679"/>
              <a:ext cx="5189828" cy="169211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53859C9-EDCE-41AD-B56D-5F6EEBE16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138" t="41600" r="66537" b="30401"/>
            <a:stretch/>
          </p:blipFill>
          <p:spPr>
            <a:xfrm>
              <a:off x="4321704" y="3019773"/>
              <a:ext cx="3722657" cy="1692119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D561C4B-0D8D-401D-AD09-3753661C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73B5DF-B753-4149-B3BE-4B24B06E13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843558"/>
            <a:ext cx="2199563" cy="319731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2 Pics : A moins de 5 ans et les 15-24 ans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Sérogroupe B dominant en France, suivi du W et 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Epidémies régulières en Europe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A57F9A6-776E-4A1D-BC1C-1E8B81CFA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161" y="28062"/>
            <a:ext cx="2376264" cy="539991"/>
          </a:xfrm>
        </p:spPr>
        <p:txBody>
          <a:bodyPr/>
          <a:lstStyle/>
          <a:p>
            <a:r>
              <a:rPr lang="fr-FR" dirty="0"/>
              <a:t>Epidémiologie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5B93EDE-D113-463B-BE21-CFB32DD0E7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41600" r="70475" b="44400"/>
          <a:stretch/>
        </p:blipFill>
        <p:spPr>
          <a:xfrm>
            <a:off x="6876256" y="3981471"/>
            <a:ext cx="2267744" cy="8003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9E8CDD-98E4-4185-992B-534572DC1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8001" r="71262" b="86400"/>
          <a:stretch/>
        </p:blipFill>
        <p:spPr>
          <a:xfrm>
            <a:off x="4355976" y="4588088"/>
            <a:ext cx="2095410" cy="419085"/>
          </a:xfrm>
          <a:prstGeom prst="rect">
            <a:avLst/>
          </a:prstGeom>
        </p:spPr>
      </p:pic>
      <p:sp>
        <p:nvSpPr>
          <p:cNvPr id="13" name="Espace réservé de la date 5">
            <a:extLst>
              <a:ext uri="{FF2B5EF4-FFF2-40B4-BE49-F238E27FC236}">
                <a16:creationId xmlns:a16="http://schemas.microsoft.com/office/drawing/2014/main" id="{D0A534BC-93F8-EE90-FE66-4209636A3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3850" y="4797631"/>
            <a:ext cx="1210435" cy="345869"/>
          </a:xfrm>
        </p:spPr>
        <p:txBody>
          <a:bodyPr/>
          <a:lstStyle/>
          <a:p>
            <a:r>
              <a:rPr lang="fr-FR" cap="all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34520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6641F80-C571-4182-8D0B-B431F6CA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577BA7-833A-4F87-A970-720C12A120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353" y="1059582"/>
            <a:ext cx="4392488" cy="3024336"/>
          </a:xfrm>
          <a:ln>
            <a:solidFill>
              <a:srgbClr val="0070C0"/>
            </a:solidFill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70C0"/>
                </a:solidFill>
              </a:rPr>
              <a:t>Contre les méningocoques ACWY :  </a:t>
            </a:r>
            <a:r>
              <a:rPr lang="fr-FR" sz="1600" dirty="0"/>
              <a:t>polyosidique conjugué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Nimenrix (dès l’âge de 6 semaines)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Menquadfi (dès l’âge de 12 mois)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Menveo (dès l’âge de 2 ans)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Efficacité sur le portage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Immunité de groupe</a:t>
            </a:r>
          </a:p>
          <a:p>
            <a:pPr marL="0" indent="0">
              <a:buNone/>
            </a:pPr>
            <a:endParaRPr lang="fr-FR" sz="16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C2D24C-E07B-4B20-9ACD-3D4E4EC887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5724" y="1141369"/>
            <a:ext cx="3462989" cy="2860762"/>
          </a:xfrm>
          <a:ln>
            <a:solidFill>
              <a:srgbClr val="0070C0"/>
            </a:solidFill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70C0"/>
                </a:solidFill>
              </a:rPr>
              <a:t>Contre les méningocoques B : </a:t>
            </a:r>
            <a:r>
              <a:rPr lang="fr-FR" sz="1600" dirty="0"/>
              <a:t>protéique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Bexsero (dès l’âge 2 mois)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Trumemba (dès l’âge de 10 ans)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Pas d’efficacité sur le portage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FF0000"/>
                </a:solidFill>
              </a:rPr>
              <a:t>Immunité individuelle mais pas d’immunité de groupe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3008CAD8-0F7C-4F35-9374-34972C822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195486"/>
            <a:ext cx="3672408" cy="539991"/>
          </a:xfrm>
        </p:spPr>
        <p:txBody>
          <a:bodyPr/>
          <a:lstStyle/>
          <a:p>
            <a:r>
              <a:rPr lang="fr-FR" dirty="0"/>
              <a:t>Vaccins disponibles</a:t>
            </a:r>
          </a:p>
        </p:txBody>
      </p:sp>
      <p:sp>
        <p:nvSpPr>
          <p:cNvPr id="5" name="Espace réservé de la date 5">
            <a:extLst>
              <a:ext uri="{FF2B5EF4-FFF2-40B4-BE49-F238E27FC236}">
                <a16:creationId xmlns:a16="http://schemas.microsoft.com/office/drawing/2014/main" id="{75E3C24C-21AE-CBFD-03FC-B7AFFA8EE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3850" y="4797631"/>
            <a:ext cx="1210435" cy="345869"/>
          </a:xfrm>
        </p:spPr>
        <p:txBody>
          <a:bodyPr/>
          <a:lstStyle/>
          <a:p>
            <a:r>
              <a:rPr lang="fr-FR" cap="all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782359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D176F9D-E304-4133-AF44-7CCD410ED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49FE47-9D6D-4E28-AA65-55DDBC00A7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8322" y="1563638"/>
            <a:ext cx="6676086" cy="165618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Recommandation de vaccination pour les adolescents 11-14 ans: </a:t>
            </a:r>
            <a:r>
              <a:rPr lang="fr-FR" sz="1600" b="0" dirty="0"/>
              <a:t>1 seule dose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Rattrapage entre 15 et 24 ans: </a:t>
            </a:r>
            <a:r>
              <a:rPr lang="fr-FR" sz="1600" b="0" dirty="0"/>
              <a:t>1 seule dose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Si besoin d’un rappel: </a:t>
            </a:r>
            <a:r>
              <a:rPr lang="fr-FR" sz="1600" b="0" dirty="0"/>
              <a:t>5 ans plus tard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263F6F6-B391-40AB-8479-FBEFEA00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175281"/>
            <a:ext cx="6841009" cy="539991"/>
          </a:xfrm>
        </p:spPr>
        <p:txBody>
          <a:bodyPr/>
          <a:lstStyle/>
          <a:p>
            <a:r>
              <a:rPr lang="fr-FR" dirty="0"/>
              <a:t>Vaccination contre les sérogroupes ACWY</a:t>
            </a:r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2107A575-5D5A-9A9F-DEE5-86E2A55A9B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3850" y="4797631"/>
            <a:ext cx="1210435" cy="345869"/>
          </a:xfrm>
        </p:spPr>
        <p:txBody>
          <a:bodyPr/>
          <a:lstStyle/>
          <a:p>
            <a:r>
              <a:rPr lang="fr-FR" cap="all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3896215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7CC6E52-73BD-4DB6-B88E-6F3FB8E1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C34CC1-F8BC-49D5-8F3D-739651D19F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576" y="1203598"/>
            <a:ext cx="8136904" cy="288032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Proposition de vaccination des 15-24 ans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Bexsero : M0-M1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Trumemba: M0-M6 ou M0-M1-M6 (selon le besoin d’urgence d’immunité)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Rappel pour les populations à risque (ex : drépanocytose, …) : 5 ans plus tard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Remboursé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9B25E9D5-8273-40C6-9D67-13EF1FA16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9" y="135078"/>
            <a:ext cx="5832648" cy="539991"/>
          </a:xfrm>
        </p:spPr>
        <p:txBody>
          <a:bodyPr/>
          <a:lstStyle/>
          <a:p>
            <a:r>
              <a:rPr lang="fr-FR" dirty="0"/>
              <a:t>Vaccination contre le sérogroupe B</a:t>
            </a:r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21AD2CF7-11D2-6148-AAB3-B9808D292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3850" y="4797631"/>
            <a:ext cx="1210435" cy="345869"/>
          </a:xfrm>
        </p:spPr>
        <p:txBody>
          <a:bodyPr/>
          <a:lstStyle/>
          <a:p>
            <a:r>
              <a:rPr lang="fr-FR" cap="all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4093999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3F659-93ED-E9FD-EB03-5C5E46E75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03656C-38F7-5F04-694F-D30E72C5A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4975" indent="-342900">
              <a:buFont typeface="+mj-lt"/>
              <a:buAutoNum type="arabicPeriod"/>
            </a:pPr>
            <a:r>
              <a:rPr lang="fr-FR" sz="1600" dirty="0"/>
              <a:t>Introduction : Contexte et référents vaccination en CVL </a:t>
            </a:r>
          </a:p>
          <a:p>
            <a:pPr marL="434975" indent="-342900">
              <a:buFont typeface="+mj-lt"/>
              <a:buAutoNum type="arabicPeriod"/>
            </a:pPr>
            <a:r>
              <a:rPr lang="fr-FR" sz="1600" dirty="0"/>
              <a:t>Rappel du calendrier vaccinal « hors vaccination adolescent / jeune adulte » </a:t>
            </a:r>
          </a:p>
          <a:p>
            <a:pPr marL="434975" indent="-342900">
              <a:buFont typeface="+mj-lt"/>
              <a:buAutoNum type="arabicPeriod"/>
            </a:pPr>
            <a:r>
              <a:rPr lang="fr-FR" sz="1600" b="1" dirty="0"/>
              <a:t>Focus :</a:t>
            </a:r>
            <a:r>
              <a:rPr lang="fr-FR" sz="1600" dirty="0"/>
              <a:t> </a:t>
            </a:r>
            <a:r>
              <a:rPr lang="fr-FR" sz="1600" b="1" dirty="0"/>
              <a:t>Vaccination de l’adolescent / jeune adulte </a:t>
            </a:r>
          </a:p>
          <a:p>
            <a:pPr marL="694350" lvl="1" indent="-342900">
              <a:buFont typeface="+mj-lt"/>
              <a:buAutoNum type="alphaLcPeriod"/>
            </a:pPr>
            <a:r>
              <a:rPr lang="fr-FR" sz="1600" dirty="0"/>
              <a:t>Vaccination méningo ACWY et B – Dr Sève CV45 / infectiologue</a:t>
            </a:r>
          </a:p>
          <a:p>
            <a:pPr marL="694350" lvl="1" indent="-342900">
              <a:buFont typeface="+mj-lt"/>
              <a:buAutoNum type="alphaLcPeriod"/>
            </a:pPr>
            <a:r>
              <a:rPr lang="fr-FR" sz="1600" dirty="0"/>
              <a:t>Vaccination HPV et Vaccination DTPC - Dr Maakaroun CV37 / infectiologue – pédiatre</a:t>
            </a:r>
          </a:p>
          <a:p>
            <a:pPr marL="694350" lvl="1" indent="-342900">
              <a:buFont typeface="+mj-lt"/>
              <a:buAutoNum type="alphaLcPeriod"/>
            </a:pPr>
            <a:r>
              <a:rPr lang="fr-FR" sz="1600" dirty="0"/>
              <a:t>Vaccination Rougeole - Dr Maakaroun CV37 / infectiologue – pédiatre</a:t>
            </a:r>
          </a:p>
          <a:p>
            <a:pPr marL="694350" lvl="1" indent="-342900">
              <a:buFont typeface="+mj-lt"/>
              <a:buAutoNum type="alphaLcPeriod"/>
            </a:pPr>
            <a:r>
              <a:rPr lang="fr-FR" sz="1600" dirty="0"/>
              <a:t>En bref</a:t>
            </a:r>
          </a:p>
          <a:p>
            <a:pPr lvl="1" indent="0">
              <a:buNone/>
            </a:pPr>
            <a:endParaRPr lang="fr-FR" sz="1600" dirty="0"/>
          </a:p>
          <a:p>
            <a:pPr marL="434975" indent="-342900">
              <a:buFont typeface="+mj-lt"/>
              <a:buAutoNum type="arabicPeriod"/>
            </a:pPr>
            <a:endParaRPr lang="fr-FR" dirty="0"/>
          </a:p>
          <a:p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1770E29-7170-63B5-91FF-DACDF5458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00A9DEA3-20DB-D805-450F-0A62370F4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1982049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FD62AFE-8219-45BC-BA8C-A36E9B7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2AA36EE-A2E8-4CCD-BB45-4CD51919DD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cap="all" dirty="0"/>
              <a:t>30/04/2026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40E3702C-B02F-4217-AD21-9E9F7A1D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039" y="172316"/>
            <a:ext cx="2376921" cy="539991"/>
          </a:xfrm>
        </p:spPr>
        <p:txBody>
          <a:bodyPr/>
          <a:lstStyle/>
          <a:p>
            <a:r>
              <a:rPr lang="fr-FR" dirty="0"/>
              <a:t>En résumé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59E8552-1634-6CF0-2CF4-57476EFA5A9A}"/>
              </a:ext>
            </a:extLst>
          </p:cNvPr>
          <p:cNvGrpSpPr/>
          <p:nvPr/>
        </p:nvGrpSpPr>
        <p:grpSpPr>
          <a:xfrm>
            <a:off x="564499" y="915566"/>
            <a:ext cx="8184213" cy="3516901"/>
            <a:chOff x="564500" y="1289668"/>
            <a:chExt cx="7475038" cy="3142799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37FB5A53-2E7D-4D57-B481-43FEE4EDA0A7}"/>
                </a:ext>
              </a:extLst>
            </p:cNvPr>
            <p:cNvCxnSpPr/>
            <p:nvPr/>
          </p:nvCxnSpPr>
          <p:spPr>
            <a:xfrm>
              <a:off x="611560" y="2931790"/>
              <a:ext cx="73448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FF31BDAA-BB66-421B-9393-FAE9ACBC7F11}"/>
                </a:ext>
              </a:extLst>
            </p:cNvPr>
            <p:cNvCxnSpPr/>
            <p:nvPr/>
          </p:nvCxnSpPr>
          <p:spPr>
            <a:xfrm>
              <a:off x="971600" y="278777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6D9D032-3CDD-43B2-9339-22B7943E78BE}"/>
                </a:ext>
              </a:extLst>
            </p:cNvPr>
            <p:cNvCxnSpPr/>
            <p:nvPr/>
          </p:nvCxnSpPr>
          <p:spPr>
            <a:xfrm>
              <a:off x="1331640" y="278777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5A33AC23-E29C-4986-B06A-4B4DB254D4F8}"/>
                </a:ext>
              </a:extLst>
            </p:cNvPr>
            <p:cNvCxnSpPr/>
            <p:nvPr/>
          </p:nvCxnSpPr>
          <p:spPr>
            <a:xfrm>
              <a:off x="1534285" y="278777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F54231BD-142A-4FF1-AB75-7FC1DC4D99B8}"/>
                </a:ext>
              </a:extLst>
            </p:cNvPr>
            <p:cNvCxnSpPr/>
            <p:nvPr/>
          </p:nvCxnSpPr>
          <p:spPr>
            <a:xfrm>
              <a:off x="2123728" y="278777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2255BF1-5F25-4E7C-B469-EC6DD3B6A565}"/>
                </a:ext>
              </a:extLst>
            </p:cNvPr>
            <p:cNvCxnSpPr/>
            <p:nvPr/>
          </p:nvCxnSpPr>
          <p:spPr>
            <a:xfrm>
              <a:off x="2699792" y="278777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4EC18BF0-DA7A-4B2B-B800-E4936B3E705B}"/>
                </a:ext>
              </a:extLst>
            </p:cNvPr>
            <p:cNvCxnSpPr/>
            <p:nvPr/>
          </p:nvCxnSpPr>
          <p:spPr>
            <a:xfrm>
              <a:off x="3419872" y="278777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7FF3A6AF-05BC-4930-96DE-23A40A93F74B}"/>
                </a:ext>
              </a:extLst>
            </p:cNvPr>
            <p:cNvCxnSpPr/>
            <p:nvPr/>
          </p:nvCxnSpPr>
          <p:spPr>
            <a:xfrm>
              <a:off x="5436096" y="2758470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8D818F0-C11A-486C-B7D5-1BB61EDA4ABE}"/>
                </a:ext>
              </a:extLst>
            </p:cNvPr>
            <p:cNvCxnSpPr/>
            <p:nvPr/>
          </p:nvCxnSpPr>
          <p:spPr>
            <a:xfrm>
              <a:off x="6372200" y="2758470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4907683-AAA2-4945-BC59-715A69137360}"/>
                </a:ext>
              </a:extLst>
            </p:cNvPr>
            <p:cNvCxnSpPr/>
            <p:nvPr/>
          </p:nvCxnSpPr>
          <p:spPr>
            <a:xfrm>
              <a:off x="7398713" y="2758470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33A320A-C002-48FB-9CD0-9BFFEBE28D90}"/>
                </a:ext>
              </a:extLst>
            </p:cNvPr>
            <p:cNvSpPr txBox="1"/>
            <p:nvPr/>
          </p:nvSpPr>
          <p:spPr>
            <a:xfrm>
              <a:off x="800828" y="2540793"/>
              <a:ext cx="4454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M3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4D27B6F-956E-45C8-B160-8B637EF3C3BE}"/>
                </a:ext>
              </a:extLst>
            </p:cNvPr>
            <p:cNvSpPr txBox="1"/>
            <p:nvPr/>
          </p:nvSpPr>
          <p:spPr>
            <a:xfrm>
              <a:off x="1119743" y="2560717"/>
              <a:ext cx="4454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M5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0F093DF-2E24-45DE-938E-D204B9ACEC6E}"/>
                </a:ext>
              </a:extLst>
            </p:cNvPr>
            <p:cNvSpPr txBox="1"/>
            <p:nvPr/>
          </p:nvSpPr>
          <p:spPr>
            <a:xfrm>
              <a:off x="1359073" y="2551760"/>
              <a:ext cx="4454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M6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B189318-B5C6-4F9D-90F8-8C7DC938FD29}"/>
                </a:ext>
              </a:extLst>
            </p:cNvPr>
            <p:cNvSpPr txBox="1"/>
            <p:nvPr/>
          </p:nvSpPr>
          <p:spPr>
            <a:xfrm>
              <a:off x="1890712" y="2568131"/>
              <a:ext cx="4901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M12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7E16EBC-687A-4796-BDFD-8B202DFF2984}"/>
                </a:ext>
              </a:extLst>
            </p:cNvPr>
            <p:cNvSpPr txBox="1"/>
            <p:nvPr/>
          </p:nvSpPr>
          <p:spPr>
            <a:xfrm>
              <a:off x="2442644" y="2571023"/>
              <a:ext cx="550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M24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FAD24A6-D024-4B19-9638-49FD7787E389}"/>
                </a:ext>
              </a:extLst>
            </p:cNvPr>
            <p:cNvSpPr txBox="1"/>
            <p:nvPr/>
          </p:nvSpPr>
          <p:spPr>
            <a:xfrm>
              <a:off x="3170338" y="2555323"/>
              <a:ext cx="5810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4 ans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2D707ED-48F2-4977-A0FE-541CB16DF73E}"/>
                </a:ext>
              </a:extLst>
            </p:cNvPr>
            <p:cNvSpPr txBox="1"/>
            <p:nvPr/>
          </p:nvSpPr>
          <p:spPr>
            <a:xfrm>
              <a:off x="5151233" y="2524721"/>
              <a:ext cx="6633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11 ans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1CE6FCF-D0B8-42C5-8CAD-06234E5AC23B}"/>
                </a:ext>
              </a:extLst>
            </p:cNvPr>
            <p:cNvSpPr txBox="1"/>
            <p:nvPr/>
          </p:nvSpPr>
          <p:spPr>
            <a:xfrm>
              <a:off x="6093905" y="2524720"/>
              <a:ext cx="6633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15 ans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087ED1B-2ED1-4D2F-B33E-29C8B9F514F3}"/>
                </a:ext>
              </a:extLst>
            </p:cNvPr>
            <p:cNvSpPr txBox="1"/>
            <p:nvPr/>
          </p:nvSpPr>
          <p:spPr>
            <a:xfrm>
              <a:off x="7123813" y="2555323"/>
              <a:ext cx="7069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24 ans</a:t>
              </a: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730FD291-C9D4-4E5F-BDAF-A3FF45BBC1B2}"/>
                </a:ext>
              </a:extLst>
            </p:cNvPr>
            <p:cNvCxnSpPr/>
            <p:nvPr/>
          </p:nvCxnSpPr>
          <p:spPr>
            <a:xfrm flipV="1">
              <a:off x="1534285" y="2067694"/>
              <a:ext cx="0" cy="36004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C0CD64D0-B90C-43B9-9CBD-16A122101FB1}"/>
                </a:ext>
              </a:extLst>
            </p:cNvPr>
            <p:cNvCxnSpPr/>
            <p:nvPr/>
          </p:nvCxnSpPr>
          <p:spPr>
            <a:xfrm flipV="1">
              <a:off x="2135794" y="2067694"/>
              <a:ext cx="0" cy="36004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3E9E0836-3F53-48AF-9816-73560A515FDB}"/>
                </a:ext>
              </a:extLst>
            </p:cNvPr>
            <p:cNvCxnSpPr>
              <a:cxnSpLocks/>
            </p:cNvCxnSpPr>
            <p:nvPr/>
          </p:nvCxnSpPr>
          <p:spPr>
            <a:xfrm>
              <a:off x="1534285" y="2073696"/>
              <a:ext cx="601509" cy="4006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560F610D-EA01-414F-AA6E-E33BE63B9122}"/>
                </a:ext>
              </a:extLst>
            </p:cNvPr>
            <p:cNvCxnSpPr>
              <a:cxnSpLocks/>
            </p:cNvCxnSpPr>
            <p:nvPr/>
          </p:nvCxnSpPr>
          <p:spPr>
            <a:xfrm>
              <a:off x="971600" y="3573688"/>
              <a:ext cx="1164194" cy="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33F104CF-9A20-41D2-867C-4B97FFFF9C1E}"/>
                </a:ext>
              </a:extLst>
            </p:cNvPr>
            <p:cNvCxnSpPr/>
            <p:nvPr/>
          </p:nvCxnSpPr>
          <p:spPr>
            <a:xfrm flipV="1">
              <a:off x="973068" y="3219822"/>
              <a:ext cx="0" cy="36004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52FBB605-F258-4120-8FCB-F8B584A5FED5}"/>
                </a:ext>
              </a:extLst>
            </p:cNvPr>
            <p:cNvCxnSpPr/>
            <p:nvPr/>
          </p:nvCxnSpPr>
          <p:spPr>
            <a:xfrm flipV="1">
              <a:off x="1331640" y="3219822"/>
              <a:ext cx="0" cy="36004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207A5C55-873E-45CC-85E0-C353325D6B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728" y="3213648"/>
              <a:ext cx="0" cy="36004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8A42B2FF-3FEE-4DEB-B9F8-3F954216B596}"/>
                </a:ext>
              </a:extLst>
            </p:cNvPr>
            <p:cNvCxnSpPr/>
            <p:nvPr/>
          </p:nvCxnSpPr>
          <p:spPr>
            <a:xfrm flipV="1">
              <a:off x="2442643" y="2114219"/>
              <a:ext cx="0" cy="36004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524A1309-B0A5-4F66-9080-CFDC1E2282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8089" y="2471555"/>
              <a:ext cx="481703" cy="270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9E5E6EE2-EF87-4BC0-9947-ED3D4CD088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9832" y="2102215"/>
              <a:ext cx="0" cy="360040"/>
            </a:xfrm>
            <a:prstGeom prst="line">
              <a:avLst/>
            </a:prstGeom>
            <a:ln w="190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EDCF0AA5-FFBF-4D15-A32D-2CBC08E3F31E}"/>
                </a:ext>
              </a:extLst>
            </p:cNvPr>
            <p:cNvCxnSpPr>
              <a:cxnSpLocks/>
            </p:cNvCxnSpPr>
            <p:nvPr/>
          </p:nvCxnSpPr>
          <p:spPr>
            <a:xfrm>
              <a:off x="2749492" y="2471555"/>
              <a:ext cx="670380" cy="0"/>
            </a:xfrm>
            <a:prstGeom prst="line">
              <a:avLst/>
            </a:prstGeom>
            <a:ln w="190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BB86996C-35D4-4AC9-91B4-A7FBCECB09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4538" y="2118929"/>
              <a:ext cx="0" cy="36004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A9A4F0B6-32B6-4677-A2E1-C0948E6A638A}"/>
                </a:ext>
              </a:extLst>
            </p:cNvPr>
            <p:cNvCxnSpPr>
              <a:cxnSpLocks/>
            </p:cNvCxnSpPr>
            <p:nvPr/>
          </p:nvCxnSpPr>
          <p:spPr>
            <a:xfrm>
              <a:off x="5485898" y="2474082"/>
              <a:ext cx="670380" cy="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0DB50167-E18B-4088-B82D-1ECDE611B3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6256" y="2111515"/>
              <a:ext cx="0" cy="36004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1B3C89CD-4E99-4F8C-A3C0-67AF8EAF99E2}"/>
                </a:ext>
              </a:extLst>
            </p:cNvPr>
            <p:cNvCxnSpPr>
              <a:cxnSpLocks/>
            </p:cNvCxnSpPr>
            <p:nvPr/>
          </p:nvCxnSpPr>
          <p:spPr>
            <a:xfrm>
              <a:off x="6572478" y="2478969"/>
              <a:ext cx="67038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B0335248-2C2D-47B9-BDF0-7FCFA9A83E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09" y="3219822"/>
              <a:ext cx="0" cy="360040"/>
            </a:xfrm>
            <a:prstGeom prst="line">
              <a:avLst/>
            </a:prstGeom>
            <a:ln w="19050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06540952-8C64-4AC8-B841-0DBFEB5CB7CF}"/>
                </a:ext>
              </a:extLst>
            </p:cNvPr>
            <p:cNvCxnSpPr>
              <a:cxnSpLocks/>
            </p:cNvCxnSpPr>
            <p:nvPr/>
          </p:nvCxnSpPr>
          <p:spPr>
            <a:xfrm>
              <a:off x="6541066" y="3208779"/>
              <a:ext cx="670380" cy="0"/>
            </a:xfrm>
            <a:prstGeom prst="line">
              <a:avLst/>
            </a:prstGeom>
            <a:ln w="19050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BE48E64B-9B66-4FFB-8B5F-95EB95945B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9752" y="3219822"/>
              <a:ext cx="0" cy="36004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B671A610-FC8D-4732-A89F-64B82FC46543}"/>
                </a:ext>
              </a:extLst>
            </p:cNvPr>
            <p:cNvCxnSpPr>
              <a:cxnSpLocks/>
            </p:cNvCxnSpPr>
            <p:nvPr/>
          </p:nvCxnSpPr>
          <p:spPr>
            <a:xfrm>
              <a:off x="2245846" y="3219822"/>
              <a:ext cx="45394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1B4C7C04-4EEB-4CFD-9A47-D2C64BB92D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2643" y="3213648"/>
              <a:ext cx="0" cy="36004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D1829B72-3C7D-4E29-98E5-406FA524C7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1036" y="3219822"/>
              <a:ext cx="0" cy="36004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83AD5364-0B68-4E44-AA3B-696520D631B7}"/>
                </a:ext>
              </a:extLst>
            </p:cNvPr>
            <p:cNvCxnSpPr/>
            <p:nvPr/>
          </p:nvCxnSpPr>
          <p:spPr>
            <a:xfrm>
              <a:off x="611560" y="1923678"/>
              <a:ext cx="73448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>
              <a:extLst>
                <a:ext uri="{FF2B5EF4-FFF2-40B4-BE49-F238E27FC236}">
                  <a16:creationId xmlns:a16="http://schemas.microsoft.com/office/drawing/2014/main" id="{ABED5BB8-F1D4-4E28-BA2B-101EF6144643}"/>
                </a:ext>
              </a:extLst>
            </p:cNvPr>
            <p:cNvCxnSpPr/>
            <p:nvPr/>
          </p:nvCxnSpPr>
          <p:spPr>
            <a:xfrm>
              <a:off x="2123728" y="1689767"/>
              <a:ext cx="583264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F241B768-F0EA-4642-98EC-F659FD8037D4}"/>
                </a:ext>
              </a:extLst>
            </p:cNvPr>
            <p:cNvCxnSpPr/>
            <p:nvPr/>
          </p:nvCxnSpPr>
          <p:spPr>
            <a:xfrm>
              <a:off x="2749492" y="1499332"/>
              <a:ext cx="52068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75BCC3D2-A522-425F-8E97-BE71933F6849}"/>
                </a:ext>
              </a:extLst>
            </p:cNvPr>
            <p:cNvSpPr txBox="1"/>
            <p:nvPr/>
          </p:nvSpPr>
          <p:spPr>
            <a:xfrm>
              <a:off x="564500" y="1689767"/>
              <a:ext cx="11104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/>
                <a:t>Nimenrix</a:t>
              </a:r>
              <a:endParaRPr lang="fr-FR" sz="1000" dirty="0"/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E9095D4C-5CB3-4851-B27A-D6D136B9833B}"/>
                </a:ext>
              </a:extLst>
            </p:cNvPr>
            <p:cNvSpPr txBox="1"/>
            <p:nvPr/>
          </p:nvSpPr>
          <p:spPr>
            <a:xfrm>
              <a:off x="2004656" y="1489311"/>
              <a:ext cx="11104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Menqadfi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A604B72E-4559-4590-9B78-4EF32592868A}"/>
                </a:ext>
              </a:extLst>
            </p:cNvPr>
            <p:cNvSpPr txBox="1"/>
            <p:nvPr/>
          </p:nvSpPr>
          <p:spPr>
            <a:xfrm>
              <a:off x="2695342" y="1289668"/>
              <a:ext cx="11104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Menveo</a:t>
              </a:r>
            </a:p>
          </p:txBody>
        </p:sp>
        <p:cxnSp>
          <p:nvCxnSpPr>
            <p:cNvPr id="78" name="Connecteur droit avec flèche 77">
              <a:extLst>
                <a:ext uri="{FF2B5EF4-FFF2-40B4-BE49-F238E27FC236}">
                  <a16:creationId xmlns:a16="http://schemas.microsoft.com/office/drawing/2014/main" id="{B7CB23D4-A8F6-4BE8-8395-58FF2AB7C0E9}"/>
                </a:ext>
              </a:extLst>
            </p:cNvPr>
            <p:cNvCxnSpPr>
              <a:cxnSpLocks/>
            </p:cNvCxnSpPr>
            <p:nvPr/>
          </p:nvCxnSpPr>
          <p:spPr>
            <a:xfrm>
              <a:off x="800828" y="3795886"/>
              <a:ext cx="72094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>
              <a:extLst>
                <a:ext uri="{FF2B5EF4-FFF2-40B4-BE49-F238E27FC236}">
                  <a16:creationId xmlns:a16="http://schemas.microsoft.com/office/drawing/2014/main" id="{78EF2D54-C2BA-499B-B3F9-8EFE7FD1CC5B}"/>
                </a:ext>
              </a:extLst>
            </p:cNvPr>
            <p:cNvCxnSpPr>
              <a:cxnSpLocks/>
            </p:cNvCxnSpPr>
            <p:nvPr/>
          </p:nvCxnSpPr>
          <p:spPr>
            <a:xfrm>
              <a:off x="5151233" y="4155926"/>
              <a:ext cx="28883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E174AC14-23DC-4301-989A-D8433E56329A}"/>
                </a:ext>
              </a:extLst>
            </p:cNvPr>
            <p:cNvSpPr txBox="1"/>
            <p:nvPr/>
          </p:nvSpPr>
          <p:spPr>
            <a:xfrm>
              <a:off x="691011" y="3816790"/>
              <a:ext cx="11104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/>
                <a:t>Bexsero</a:t>
              </a:r>
              <a:endParaRPr lang="fr-FR" sz="1000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5F025954-26B6-43E3-A237-45CEEE2DF93F}"/>
                </a:ext>
              </a:extLst>
            </p:cNvPr>
            <p:cNvSpPr txBox="1"/>
            <p:nvPr/>
          </p:nvSpPr>
          <p:spPr>
            <a:xfrm>
              <a:off x="5045793" y="4186246"/>
              <a:ext cx="11104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/>
                <a:t>Trumemba</a:t>
              </a:r>
              <a:endParaRPr lang="fr-FR" sz="1000" dirty="0"/>
            </a:p>
          </p:txBody>
        </p: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1201DBA4-AD5D-44FD-A2C8-C150B25E08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8264" y="3219822"/>
              <a:ext cx="0" cy="360040"/>
            </a:xfrm>
            <a:prstGeom prst="line">
              <a:avLst/>
            </a:prstGeom>
            <a:ln w="19050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8672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3AE367C-F5F2-4369-857D-B25489065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213FE5-3DE9-466A-A249-25B1BEA74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5576" y="913307"/>
            <a:ext cx="2520000" cy="3461636"/>
          </a:xfrm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solidFill>
                  <a:srgbClr val="0070C0"/>
                </a:solidFill>
              </a:rPr>
              <a:t>Contagiosité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0" dirty="0"/>
              <a:t>10 jours avant l’hospitalisation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0" dirty="0"/>
              <a:t>Arrêt dès la première injection parentérale de ceftriaxone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0" dirty="0"/>
              <a:t>ou 24h après l’administration d’un antibiotique efficace sur le portage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B6B14C-B57F-46D7-9F9E-A04443126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368" y="909934"/>
            <a:ext cx="2700160" cy="2582724"/>
          </a:xfrm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solidFill>
                  <a:srgbClr val="0070C0"/>
                </a:solidFill>
              </a:rPr>
              <a:t>Définition: </a:t>
            </a:r>
          </a:p>
          <a:p>
            <a:pPr marL="351450" lvl="1" indent="-171450">
              <a:buFont typeface="Wingdings" panose="05000000000000000000" pitchFamily="2" charset="2"/>
              <a:buChar char="Ø"/>
            </a:pPr>
            <a:r>
              <a:rPr lang="fr-FR" sz="1600" dirty="0"/>
              <a:t>présence de méningocoque dans un site stérile (sang, LCR…)</a:t>
            </a:r>
          </a:p>
          <a:p>
            <a:pPr marL="351450" lvl="1" indent="-171450">
              <a:buFont typeface="Wingdings" panose="05000000000000000000" pitchFamily="2" charset="2"/>
              <a:buChar char="Ø"/>
            </a:pPr>
            <a:r>
              <a:rPr lang="fr-FR" sz="1600" dirty="0"/>
              <a:t>Ou si Purpura fulminans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70C0"/>
                </a:solidFill>
              </a:rPr>
              <a:t>Faire déclaration à l’ARS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9A1E52-E25A-4C19-8FD7-5DADA3A755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21920" y="905468"/>
            <a:ext cx="2700160" cy="2860762"/>
          </a:xfrm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solidFill>
                  <a:srgbClr val="0070C0"/>
                </a:solidFill>
              </a:rPr>
              <a:t>Identification des contacts:</a:t>
            </a:r>
          </a:p>
          <a:p>
            <a:pPr marL="351450" lvl="1" indent="-171450">
              <a:buFont typeface="Wingdings" panose="05000000000000000000" pitchFamily="2" charset="2"/>
              <a:buChar char="Ø"/>
            </a:pPr>
            <a:r>
              <a:rPr lang="fr-FR" sz="1600" dirty="0"/>
              <a:t>Moins d’1m plus d’1h (moins si toux ou éternuements) ou Bouche à bouche</a:t>
            </a:r>
          </a:p>
          <a:p>
            <a:pPr marL="351450" lvl="1" indent="-171450">
              <a:buFont typeface="Wingdings" panose="05000000000000000000" pitchFamily="2" charset="2"/>
              <a:buChar char="Ø"/>
            </a:pPr>
            <a:r>
              <a:rPr lang="fr-FR" sz="1600" dirty="0"/>
              <a:t>Pendant la  phase de </a:t>
            </a:r>
            <a:r>
              <a:rPr lang="fr-FR" sz="1600" dirty="0">
                <a:solidFill>
                  <a:srgbClr val="0070C0"/>
                </a:solidFill>
              </a:rPr>
              <a:t>contagiosité</a:t>
            </a:r>
          </a:p>
          <a:p>
            <a:pPr marL="351450" lvl="1" indent="-171450">
              <a:buFont typeface="Wingdings" panose="05000000000000000000" pitchFamily="2" charset="2"/>
              <a:buChar char="Ø"/>
            </a:pPr>
            <a:r>
              <a:rPr lang="fr-FR" sz="1600" dirty="0"/>
              <a:t>Dans les 10 jours qui suivent le dernier contact</a:t>
            </a:r>
          </a:p>
          <a:p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61377F9B-A52C-4B19-9DA8-37C32E13D1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1C71F6-E0A6-1740-B64F-38F332886BAF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9F6DF24A-1E44-4FC2-B2E7-245E8B5BC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160286"/>
            <a:ext cx="6264696" cy="539991"/>
          </a:xfrm>
        </p:spPr>
        <p:txBody>
          <a:bodyPr>
            <a:normAutofit fontScale="90000"/>
          </a:bodyPr>
          <a:lstStyle/>
          <a:p>
            <a:r>
              <a:rPr lang="fr-FR" dirty="0"/>
              <a:t>Conduite à tenir autour d’un cas d’Infection invasive à méningocoque (IIM)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90C0A5-5BA9-4E67-8319-CA477A089876}"/>
              </a:ext>
            </a:extLst>
          </p:cNvPr>
          <p:cNvSpPr txBox="1"/>
          <p:nvPr/>
        </p:nvSpPr>
        <p:spPr>
          <a:xfrm>
            <a:off x="323528" y="4587974"/>
            <a:ext cx="6336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https://www.legifrance. gouv.fr/circulaire/id/43909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1D100D9-CFD7-84D1-E436-6ABD20DB1086}"/>
              </a:ext>
            </a:extLst>
          </p:cNvPr>
          <p:cNvCxnSpPr>
            <a:cxnSpLocks/>
          </p:cNvCxnSpPr>
          <p:nvPr/>
        </p:nvCxnSpPr>
        <p:spPr>
          <a:xfrm flipV="1">
            <a:off x="5922080" y="1059582"/>
            <a:ext cx="593496" cy="15845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C52A7F8-1578-B677-F6B5-92B2B6884A35}"/>
              </a:ext>
            </a:extLst>
          </p:cNvPr>
          <p:cNvCxnSpPr>
            <a:cxnSpLocks/>
          </p:cNvCxnSpPr>
          <p:nvPr/>
        </p:nvCxnSpPr>
        <p:spPr>
          <a:xfrm flipV="1">
            <a:off x="2843528" y="1059582"/>
            <a:ext cx="378392" cy="173081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754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1807E7F-3A7E-46E3-BF70-90B87FC1B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5E5327-EE17-4F72-8360-9986F9CAA2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851670"/>
            <a:ext cx="3816424" cy="357990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Rifampicine (en 1</a:t>
            </a:r>
            <a:r>
              <a:rPr lang="fr-FR" sz="1600" baseline="30000" dirty="0"/>
              <a:t>ère</a:t>
            </a:r>
            <a:r>
              <a:rPr lang="fr-FR" sz="1600" dirty="0"/>
              <a:t> intention) </a:t>
            </a:r>
          </a:p>
          <a:p>
            <a:pPr marL="35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600mg/12h pendant 48h</a:t>
            </a:r>
          </a:p>
          <a:p>
            <a:pPr marL="35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Enfant: 10mg/kg/12h pdt 48h</a:t>
            </a:r>
          </a:p>
          <a:p>
            <a:pPr marL="35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&lt;10 mois: 5 mg/kg</a:t>
            </a:r>
          </a:p>
          <a:p>
            <a:pPr marL="35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Préservatif dans la semaine qui suit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Ciprofloxacine (en 2è intention) </a:t>
            </a:r>
          </a:p>
          <a:p>
            <a:pPr marL="35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500mg en dose unique</a:t>
            </a:r>
          </a:p>
          <a:p>
            <a:pPr marL="35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Enfant: 20mg/kg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A1D303D-F232-4886-8B8C-E7DF6AAF45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1C71F6-E0A6-1740-B64F-38F332886BAF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E94587D-6A2D-4E2B-9EA0-255CE04A2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555526"/>
            <a:ext cx="3960440" cy="1152128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Conduite à tenir autour d’un cas d’IIM:</a:t>
            </a:r>
            <a:br>
              <a:rPr lang="fr-FR" sz="2800" dirty="0"/>
            </a:br>
            <a:r>
              <a:rPr lang="fr-FR" dirty="0">
                <a:solidFill>
                  <a:srgbClr val="0070C0"/>
                </a:solidFill>
              </a:rPr>
              <a:t>Antibioprophylaxie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03B3B86-14EE-4CE3-8BF0-0533D90E3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0" t="17064" r="66636" b="12650"/>
          <a:stretch>
            <a:fillRect/>
          </a:stretch>
        </p:blipFill>
        <p:spPr>
          <a:xfrm>
            <a:off x="3851920" y="9620"/>
            <a:ext cx="4678611" cy="51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97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2733898-811F-43BA-8A25-2ED4D9153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131984-B690-4125-9E60-0C8B27F92C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4048" y="1348184"/>
            <a:ext cx="3888432" cy="3091032"/>
          </a:xfrm>
          <a:ln>
            <a:solidFill>
              <a:srgbClr val="0070C0"/>
            </a:solidFill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70C0"/>
                </a:solidFill>
              </a:rPr>
              <a:t>Indication : 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Entourage proche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malade &lt; 1an (non immunisé)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Délai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Dans les 10 jours après le dernier contact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Si non vacciné depuis 5 ans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Dose: 1 seule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E9B4D3-A9D4-454E-905E-C0B5D67EF3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146" y="1348184"/>
            <a:ext cx="4276870" cy="2375694"/>
          </a:xfrm>
          <a:ln>
            <a:solidFill>
              <a:srgbClr val="0070C0"/>
            </a:solidFill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Vaccination contre les sérogroupes ACWY : 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b="0" dirty="0"/>
              <a:t>Systématique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Vaccination contre le sérogroupe B :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b="0" dirty="0"/>
              <a:t>En fonction de situations : E</a:t>
            </a:r>
            <a:r>
              <a:rPr lang="fr-FR" sz="1600" dirty="0"/>
              <a:t>tudiée au cas par cas </a:t>
            </a:r>
            <a:endParaRPr lang="fr-FR" sz="1600" dirty="0">
              <a:solidFill>
                <a:srgbClr val="00B050"/>
              </a:solidFill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F1E1FA1-55D7-4ACF-83FA-1A1D923725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1C71F6-E0A6-1740-B64F-38F332886BAF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4E34CD83-82C2-4461-821F-7B7C21EA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-32750"/>
            <a:ext cx="6796695" cy="1058984"/>
          </a:xfrm>
        </p:spPr>
        <p:txBody>
          <a:bodyPr>
            <a:normAutofit/>
          </a:bodyPr>
          <a:lstStyle/>
          <a:p>
            <a:r>
              <a:rPr lang="fr-FR" dirty="0"/>
              <a:t>Conduite à tenir autour d’un cas d’IIM: </a:t>
            </a:r>
            <a:br>
              <a:rPr lang="fr-FR" dirty="0"/>
            </a:br>
            <a:r>
              <a:rPr lang="fr-FR" dirty="0">
                <a:solidFill>
                  <a:srgbClr val="0070C0"/>
                </a:solidFill>
              </a:rPr>
              <a:t>Vaccination</a:t>
            </a:r>
          </a:p>
        </p:txBody>
      </p:sp>
    </p:spTree>
    <p:extLst>
      <p:ext uri="{BB962C8B-B14F-4D97-AF65-F5344CB8AC3E}">
        <p14:creationId xmlns:p14="http://schemas.microsoft.com/office/powerpoint/2010/main" val="1945659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48F4B5-D91F-41C8-BD81-5E769A88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F3A986-4151-40AE-A992-7840515A0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576" y="912439"/>
            <a:ext cx="2805476" cy="2016224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fr-FR" sz="1600" dirty="0">
                <a:solidFill>
                  <a:srgbClr val="0070C0"/>
                </a:solidFill>
              </a:rPr>
              <a:t>Antibioprophylaxie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Contacts familiaux : médecin hospitalier + médecin ARS</a:t>
            </a:r>
          </a:p>
          <a:p>
            <a:pPr marL="4657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Contacts extra familiaux : médecin ARS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E48227-69C0-49E0-A177-A2E9EF3C57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5936" y="918429"/>
            <a:ext cx="4896544" cy="2087339"/>
          </a:xfrm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solidFill>
                  <a:srgbClr val="0070C0"/>
                </a:solidFill>
              </a:rPr>
              <a:t>2. Vaccination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0" dirty="0"/>
              <a:t>Mise en œuvre du dispositif qui permet la vaccination rapide des cas contacts – déterminé avec ARS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0" dirty="0"/>
              <a:t>intervention Centre de vaccination / Professionnels libéraux / PMI / Service hospitalier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0F3C05D-D5B9-4134-8CFD-50C8141954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1C71F6-E0A6-1740-B64F-38F332886BAF}" type="datetime1">
              <a:rPr lang="fr-FR" cap="all" smtClean="0"/>
              <a:pPr/>
              <a:t>04/05/2026</a:t>
            </a:fld>
            <a:endParaRPr lang="fr-FR" cap="all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E918E1-7277-419D-B699-270B78E46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143561"/>
            <a:ext cx="6984776" cy="539991"/>
          </a:xfrm>
        </p:spPr>
        <p:txBody>
          <a:bodyPr>
            <a:normAutofit fontScale="90000"/>
          </a:bodyPr>
          <a:lstStyle/>
          <a:p>
            <a:r>
              <a:rPr lang="fr-FR" dirty="0"/>
              <a:t>Conduite à tenir autour d’un cas d’IIM: </a:t>
            </a:r>
            <a:r>
              <a:rPr lang="fr-FR" dirty="0">
                <a:solidFill>
                  <a:srgbClr val="0070C0"/>
                </a:solidFill>
              </a:rPr>
              <a:t>Organisation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3095C8C6-9292-EA52-9F86-3B9CC4CF853C}"/>
              </a:ext>
            </a:extLst>
          </p:cNvPr>
          <p:cNvSpPr txBox="1">
            <a:spLocks/>
          </p:cNvSpPr>
          <p:nvPr/>
        </p:nvSpPr>
        <p:spPr bwMode="gray">
          <a:xfrm>
            <a:off x="1914876" y="3118698"/>
            <a:ext cx="5485987" cy="154112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tabLst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SzPct val="100000"/>
              <a:buFont typeface="+mj-lt"/>
              <a:buAutoNum type="alphaL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450" indent="-17145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1450" indent="-17145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7450" indent="-17145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rgbClr val="0070C0"/>
                </a:solidFill>
              </a:rPr>
              <a:t>En conclusion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Situations très diverses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Nécessitant une expertise pluridisciplinaire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Réponse adaptée au cas par cas</a:t>
            </a:r>
          </a:p>
        </p:txBody>
      </p:sp>
    </p:spTree>
    <p:extLst>
      <p:ext uri="{BB962C8B-B14F-4D97-AF65-F5344CB8AC3E}">
        <p14:creationId xmlns:p14="http://schemas.microsoft.com/office/powerpoint/2010/main" val="3109214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0A083-DBDE-F20F-4E92-AFB2D84C3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55384C6-28AB-5EF8-7989-E2DF12518617}"/>
              </a:ext>
            </a:extLst>
          </p:cNvPr>
          <p:cNvSpPr txBox="1"/>
          <p:nvPr/>
        </p:nvSpPr>
        <p:spPr>
          <a:xfrm>
            <a:off x="1043608" y="1923678"/>
            <a:ext cx="76328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</a:rPr>
              <a:t>Vaccination contre les Papillomavirus</a:t>
            </a:r>
          </a:p>
          <a:p>
            <a:endParaRPr lang="fr-FR" sz="3000" dirty="0">
              <a:solidFill>
                <a:schemeClr val="bg1"/>
              </a:solidFill>
            </a:endParaRPr>
          </a:p>
          <a:p>
            <a:r>
              <a:rPr lang="fr-FR" sz="1600" dirty="0">
                <a:solidFill>
                  <a:schemeClr val="bg1"/>
                </a:solidFill>
              </a:rPr>
              <a:t>Dr Zoha Maakaroun-Vermesse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4CA880-F31D-BF92-F2BF-668AC5D7CE53}"/>
              </a:ext>
            </a:extLst>
          </p:cNvPr>
          <p:cNvSpPr txBox="1"/>
          <p:nvPr/>
        </p:nvSpPr>
        <p:spPr>
          <a:xfrm>
            <a:off x="7236296" y="4457280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</a:rPr>
              <a:t>30 avril 2026</a:t>
            </a:r>
          </a:p>
        </p:txBody>
      </p:sp>
    </p:spTree>
    <p:extLst>
      <p:ext uri="{BB962C8B-B14F-4D97-AF65-F5344CB8AC3E}">
        <p14:creationId xmlns:p14="http://schemas.microsoft.com/office/powerpoint/2010/main" val="705563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47432-FC3F-B25F-6C60-E5138D74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9" y="107282"/>
            <a:ext cx="6048672" cy="539991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Les papillomavirus humains (HPV)</a:t>
            </a:r>
            <a:endParaRPr lang="es-419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426C4-B369-AB9E-5F94-95DA943D4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7825" indent="-285750">
              <a:buFont typeface="Wingdings" panose="05000000000000000000" pitchFamily="2" charset="2"/>
              <a:buChar char="Ø"/>
            </a:pPr>
            <a:r>
              <a:rPr lang="es-419" sz="1800" dirty="0"/>
              <a:t>Virus de petite taille (45-50 nm)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es-419" sz="1800" dirty="0"/>
              <a:t>ADN double brin circulaire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es-419" sz="1800" dirty="0"/>
              <a:t>Non enveloppés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es-419" sz="1800" dirty="0"/>
              <a:t>Limités par une capside icosaédrique</a:t>
            </a:r>
          </a:p>
          <a:p>
            <a:pPr marL="0"/>
            <a:r>
              <a:rPr lang="es-419" sz="1800" dirty="0"/>
              <a:t>(72 capsomères contenant protéines L1 et L2)</a:t>
            </a:r>
          </a:p>
          <a:p>
            <a:endParaRPr lang="es-419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7FEABC-1DDC-1ACE-5A5E-0ACB5690978E}"/>
              </a:ext>
            </a:extLst>
          </p:cNvPr>
          <p:cNvSpPr txBox="1"/>
          <p:nvPr/>
        </p:nvSpPr>
        <p:spPr>
          <a:xfrm>
            <a:off x="5724128" y="4553186"/>
            <a:ext cx="217399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788" i="1" dirty="0" err="1"/>
              <a:t>Goodsell</a:t>
            </a:r>
            <a:r>
              <a:rPr lang="fr-FR" sz="788" i="1" dirty="0"/>
              <a:t> et al. 2020 ; </a:t>
            </a:r>
            <a:r>
              <a:rPr lang="fr-FR" sz="788" i="1" dirty="0" err="1"/>
              <a:t>Anisimovà</a:t>
            </a:r>
            <a:r>
              <a:rPr lang="fr-FR" sz="788" i="1" dirty="0"/>
              <a:t> et al., 1990</a:t>
            </a:r>
            <a:endParaRPr lang="es-419" sz="788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344C4B-7613-CF86-CF9B-2DD04753A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83" y="1455300"/>
            <a:ext cx="1425893" cy="14538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E0BCF0-69B3-28A8-3453-6D7BA9437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88" y="3106863"/>
            <a:ext cx="1425893" cy="103811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48663B-9C02-2421-1A1C-9BFF45FF1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2611690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1761" y="86676"/>
            <a:ext cx="1440160" cy="539991"/>
          </a:xfrm>
        </p:spPr>
        <p:txBody>
          <a:bodyPr/>
          <a:lstStyle/>
          <a:p>
            <a:r>
              <a:rPr lang="fr-FR" dirty="0">
                <a:solidFill>
                  <a:srgbClr val="396143"/>
                </a:solidFill>
              </a:rPr>
              <a:t>HPV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415" y="1203598"/>
            <a:ext cx="8281169" cy="2806320"/>
          </a:xfrm>
        </p:spPr>
        <p:txBody>
          <a:bodyPr>
            <a:normAutofit fontScale="40000" lnSpcReduction="20000"/>
          </a:bodyPr>
          <a:lstStyle/>
          <a:p>
            <a:pPr marL="0"/>
            <a:endParaRPr lang="mr-IN" dirty="0"/>
          </a:p>
          <a:p>
            <a:pPr marL="0"/>
            <a:endParaRPr lang="fr-FR" sz="45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500" dirty="0"/>
              <a:t>Infectent l’épithélium malpighien cutané et muqueux, Cycle de vie exclusivement intraépithélial</a:t>
            </a:r>
          </a:p>
          <a:p>
            <a:pPr marL="0"/>
            <a:endParaRPr lang="fr-FR" sz="45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500" dirty="0"/>
              <a:t>Près de 40 types viraux infectent l’épithélium des femmes et des hommes.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500" dirty="0"/>
              <a:t>2 groupes :</a:t>
            </a:r>
          </a:p>
          <a:p>
            <a:pPr marL="0"/>
            <a:r>
              <a:rPr lang="fr-FR" sz="4500" dirty="0"/>
              <a:t>	- types à faible risque à l’origine des condylomes </a:t>
            </a:r>
            <a:r>
              <a:rPr lang="nb-NO" sz="4500" dirty="0"/>
              <a:t>HPV 6 et 11</a:t>
            </a:r>
          </a:p>
          <a:p>
            <a:pPr marL="0"/>
            <a:r>
              <a:rPr lang="fr-FR" sz="4500" dirty="0"/>
              <a:t>	- types à risque élevé à l’origine de cancers : </a:t>
            </a:r>
          </a:p>
          <a:p>
            <a:pPr marL="0"/>
            <a:r>
              <a:rPr lang="fr-FR" sz="4500" dirty="0"/>
              <a:t>		</a:t>
            </a:r>
            <a:r>
              <a:rPr lang="cs-CZ" sz="4500" dirty="0"/>
              <a:t>16, 18, 31, 33, 35, 39, 45, 51, 52, 56, 58, 59, 68</a:t>
            </a:r>
          </a:p>
        </p:txBody>
      </p:sp>
      <p:pic>
        <p:nvPicPr>
          <p:cNvPr id="4" name="Image 3" descr="Capture d’écran 2016-11-15 à 22.05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7862"/>
            <a:ext cx="907256" cy="900113"/>
          </a:xfrm>
          <a:prstGeom prst="rect">
            <a:avLst/>
          </a:prstGeom>
        </p:spPr>
      </p:pic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EA1AD63-770A-1EC2-FCF4-C0E489138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3120409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DC0996-6ABF-A11B-844A-431808E72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34578"/>
            <a:ext cx="7579945" cy="539991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HPV : </a:t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>
                <a:solidFill>
                  <a:schemeClr val="accent1"/>
                </a:solidFill>
              </a:rPr>
              <a:t>Première infection sexuellement transmissible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021BC3-0198-AE96-4A9D-08F012C7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159" y="1491630"/>
            <a:ext cx="7671058" cy="2447628"/>
          </a:xfrm>
        </p:spPr>
        <p:txBody>
          <a:bodyPr/>
          <a:lstStyle/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IST la plus fréquente au monde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Exposition : 80 à 90 % des hommes et femmes sexuellement actifs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80 à 90 % éliminent le virus en 12 à 18 mois (infection asymptomatique)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D9877F-DE05-8FBD-2C92-F3B7D79C1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65" y="4371950"/>
            <a:ext cx="663648" cy="412689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3A95D9-88F9-18E3-96AB-8BCC01510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2535574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à coins arrondis 47"/>
          <p:cNvSpPr/>
          <p:nvPr/>
        </p:nvSpPr>
        <p:spPr>
          <a:xfrm>
            <a:off x="5776366" y="2463837"/>
            <a:ext cx="972773" cy="431330"/>
          </a:xfrm>
          <a:prstGeom prst="roundRect">
            <a:avLst>
              <a:gd name="adj" fmla="val 50000"/>
            </a:avLst>
          </a:prstGeom>
          <a:solidFill>
            <a:srgbClr val="FF99CC">
              <a:alpha val="40000"/>
            </a:srgbClr>
          </a:solidFill>
          <a:ln w="127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582" tIns="19291" rIns="38582" bIns="19291" rtlCol="0" anchor="ctr"/>
          <a:lstStyle/>
          <a:p>
            <a:pPr algn="ctr"/>
            <a:endParaRPr lang="fr-FR" sz="1013" kern="600" spc="13" dirty="0" err="1">
              <a:solidFill>
                <a:schemeClr val="tx1"/>
              </a:solidFill>
            </a:endParaRPr>
          </a:p>
        </p:txBody>
      </p:sp>
      <p:sp>
        <p:nvSpPr>
          <p:cNvPr id="50" name="TextBox 79"/>
          <p:cNvSpPr txBox="1">
            <a:spLocks noChangeAspect="1" noChangeArrowheads="1"/>
          </p:cNvSpPr>
          <p:nvPr/>
        </p:nvSpPr>
        <p:spPr bwMode="auto">
          <a:xfrm>
            <a:off x="5245632" y="2493418"/>
            <a:ext cx="311719" cy="15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8939" tIns="14470" rIns="28939" bIns="14470">
            <a:spAutoFit/>
          </a:bodyPr>
          <a:lstStyle>
            <a:lvl1pPr eaLnBrk="0" hangingPunct="0">
              <a:spcBef>
                <a:spcPct val="25000"/>
              </a:spcBef>
              <a:buChar char="•"/>
              <a:defRPr sz="2400">
                <a:solidFill>
                  <a:srgbClr val="522D24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5000"/>
              </a:spcBef>
              <a:buChar char="–"/>
              <a:defRPr sz="2000">
                <a:solidFill>
                  <a:srgbClr val="522D24"/>
                </a:solidFill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5000"/>
              </a:spcBef>
              <a:buChar char="•"/>
              <a:defRPr sz="2000">
                <a:solidFill>
                  <a:srgbClr val="522D24"/>
                </a:solidFill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5000"/>
              </a:spcBef>
              <a:buChar char="–"/>
              <a:defRPr sz="2000">
                <a:solidFill>
                  <a:srgbClr val="522D24"/>
                </a:solidFill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har char="»"/>
              <a:defRPr sz="2000">
                <a:solidFill>
                  <a:srgbClr val="522D24"/>
                </a:solidFill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rgbClr val="522D24"/>
                </a:solidFill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rgbClr val="522D24"/>
                </a:solidFill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rgbClr val="522D24"/>
                </a:solidFill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rgbClr val="522D24"/>
                </a:solidFill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44346" eaLnBrk="1" hangingPunct="1">
              <a:spcBef>
                <a:spcPct val="0"/>
              </a:spcBef>
              <a:buNone/>
            </a:pPr>
            <a:r>
              <a:rPr lang="en-US" altLang="en-US" sz="788" b="1" dirty="0">
                <a:solidFill>
                  <a:prstClr val="white"/>
                </a:solidFill>
                <a:latin typeface="+mn-lt"/>
              </a:rPr>
              <a:t>3 000</a:t>
            </a:r>
            <a:endParaRPr lang="en-US" altLang="en-US" sz="788" b="1" baseline="3000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59" name="Connecteur droit 58"/>
          <p:cNvCxnSpPr/>
          <p:nvPr/>
        </p:nvCxnSpPr>
        <p:spPr>
          <a:xfrm flipH="1">
            <a:off x="5463228" y="2788913"/>
            <a:ext cx="294000" cy="0"/>
          </a:xfrm>
          <a:prstGeom prst="line">
            <a:avLst/>
          </a:prstGeom>
          <a:ln w="127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2BA09D79-CC4D-BC6D-F209-F4C1094EB190}"/>
              </a:ext>
            </a:extLst>
          </p:cNvPr>
          <p:cNvGrpSpPr/>
          <p:nvPr/>
        </p:nvGrpSpPr>
        <p:grpSpPr>
          <a:xfrm>
            <a:off x="1403649" y="1491630"/>
            <a:ext cx="5976664" cy="3024336"/>
            <a:chOff x="2282814" y="1535765"/>
            <a:chExt cx="4798553" cy="2687241"/>
          </a:xfrm>
        </p:grpSpPr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4962008" y="1596356"/>
              <a:ext cx="710248" cy="2620566"/>
              <a:chOff x="863" y="1728"/>
              <a:chExt cx="638" cy="2305"/>
            </a:xfrm>
            <a:solidFill>
              <a:srgbClr val="FFC000"/>
            </a:solidFill>
          </p:grpSpPr>
          <p:sp>
            <p:nvSpPr>
              <p:cNvPr id="11" name="Freeform 16"/>
              <p:cNvSpPr>
                <a:spLocks noEditPoints="1"/>
              </p:cNvSpPr>
              <p:nvPr/>
            </p:nvSpPr>
            <p:spPr bwMode="auto">
              <a:xfrm>
                <a:off x="863" y="1728"/>
                <a:ext cx="638" cy="2305"/>
              </a:xfrm>
              <a:custGeom>
                <a:avLst/>
                <a:gdLst>
                  <a:gd name="T0" fmla="*/ 329 w 787"/>
                  <a:gd name="T1" fmla="*/ 564 h 2851"/>
                  <a:gd name="T2" fmla="*/ 315 w 787"/>
                  <a:gd name="T3" fmla="*/ 386 h 2851"/>
                  <a:gd name="T4" fmla="*/ 293 w 787"/>
                  <a:gd name="T5" fmla="*/ 225 h 2851"/>
                  <a:gd name="T6" fmla="*/ 249 w 787"/>
                  <a:gd name="T7" fmla="*/ 205 h 2851"/>
                  <a:gd name="T8" fmla="*/ 205 w 787"/>
                  <a:gd name="T9" fmla="*/ 150 h 2851"/>
                  <a:gd name="T10" fmla="*/ 215 w 787"/>
                  <a:gd name="T11" fmla="*/ 127 h 2851"/>
                  <a:gd name="T12" fmla="*/ 229 w 787"/>
                  <a:gd name="T13" fmla="*/ 124 h 2851"/>
                  <a:gd name="T14" fmla="*/ 241 w 787"/>
                  <a:gd name="T15" fmla="*/ 111 h 2851"/>
                  <a:gd name="T16" fmla="*/ 241 w 787"/>
                  <a:gd name="T17" fmla="*/ 92 h 2851"/>
                  <a:gd name="T18" fmla="*/ 238 w 787"/>
                  <a:gd name="T19" fmla="*/ 80 h 2851"/>
                  <a:gd name="T20" fmla="*/ 238 w 787"/>
                  <a:gd name="T21" fmla="*/ 68 h 2851"/>
                  <a:gd name="T22" fmla="*/ 203 w 787"/>
                  <a:gd name="T23" fmla="*/ 10 h 2851"/>
                  <a:gd name="T24" fmla="*/ 147 w 787"/>
                  <a:gd name="T25" fmla="*/ 10 h 2851"/>
                  <a:gd name="T26" fmla="*/ 101 w 787"/>
                  <a:gd name="T27" fmla="*/ 51 h 2851"/>
                  <a:gd name="T28" fmla="*/ 102 w 787"/>
                  <a:gd name="T29" fmla="*/ 76 h 2851"/>
                  <a:gd name="T30" fmla="*/ 97 w 787"/>
                  <a:gd name="T31" fmla="*/ 101 h 2851"/>
                  <a:gd name="T32" fmla="*/ 118 w 787"/>
                  <a:gd name="T33" fmla="*/ 124 h 2851"/>
                  <a:gd name="T34" fmla="*/ 129 w 787"/>
                  <a:gd name="T35" fmla="*/ 138 h 2851"/>
                  <a:gd name="T36" fmla="*/ 92 w 787"/>
                  <a:gd name="T37" fmla="*/ 205 h 2851"/>
                  <a:gd name="T38" fmla="*/ 47 w 787"/>
                  <a:gd name="T39" fmla="*/ 225 h 2851"/>
                  <a:gd name="T40" fmla="*/ 26 w 787"/>
                  <a:gd name="T41" fmla="*/ 386 h 2851"/>
                  <a:gd name="T42" fmla="*/ 11 w 787"/>
                  <a:gd name="T43" fmla="*/ 564 h 2851"/>
                  <a:gd name="T44" fmla="*/ 4 w 787"/>
                  <a:gd name="T45" fmla="*/ 671 h 2851"/>
                  <a:gd name="T46" fmla="*/ 32 w 787"/>
                  <a:gd name="T47" fmla="*/ 703 h 2851"/>
                  <a:gd name="T48" fmla="*/ 47 w 787"/>
                  <a:gd name="T49" fmla="*/ 696 h 2851"/>
                  <a:gd name="T50" fmla="*/ 44 w 787"/>
                  <a:gd name="T51" fmla="*/ 667 h 2851"/>
                  <a:gd name="T52" fmla="*/ 54 w 787"/>
                  <a:gd name="T53" fmla="*/ 521 h 2851"/>
                  <a:gd name="T54" fmla="*/ 76 w 787"/>
                  <a:gd name="T55" fmla="*/ 374 h 2851"/>
                  <a:gd name="T56" fmla="*/ 61 w 787"/>
                  <a:gd name="T57" fmla="*/ 553 h 2851"/>
                  <a:gd name="T58" fmla="*/ 91 w 787"/>
                  <a:gd name="T59" fmla="*/ 842 h 2851"/>
                  <a:gd name="T60" fmla="*/ 120 w 787"/>
                  <a:gd name="T61" fmla="*/ 1108 h 2851"/>
                  <a:gd name="T62" fmla="*/ 101 w 787"/>
                  <a:gd name="T63" fmla="*/ 1193 h 2851"/>
                  <a:gd name="T64" fmla="*/ 122 w 787"/>
                  <a:gd name="T65" fmla="*/ 1214 h 2851"/>
                  <a:gd name="T66" fmla="*/ 165 w 787"/>
                  <a:gd name="T67" fmla="*/ 1193 h 2851"/>
                  <a:gd name="T68" fmla="*/ 165 w 787"/>
                  <a:gd name="T69" fmla="*/ 1144 h 2851"/>
                  <a:gd name="T70" fmla="*/ 165 w 787"/>
                  <a:gd name="T71" fmla="*/ 925 h 2851"/>
                  <a:gd name="T72" fmla="*/ 163 w 787"/>
                  <a:gd name="T73" fmla="*/ 722 h 2851"/>
                  <a:gd name="T74" fmla="*/ 169 w 787"/>
                  <a:gd name="T75" fmla="*/ 654 h 2851"/>
                  <a:gd name="T76" fmla="*/ 176 w 787"/>
                  <a:gd name="T77" fmla="*/ 653 h 2851"/>
                  <a:gd name="T78" fmla="*/ 178 w 787"/>
                  <a:gd name="T79" fmla="*/ 871 h 2851"/>
                  <a:gd name="T80" fmla="*/ 177 w 787"/>
                  <a:gd name="T81" fmla="*/ 1123 h 2851"/>
                  <a:gd name="T82" fmla="*/ 172 w 787"/>
                  <a:gd name="T83" fmla="*/ 1177 h 2851"/>
                  <a:gd name="T84" fmla="*/ 203 w 787"/>
                  <a:gd name="T85" fmla="*/ 1214 h 2851"/>
                  <a:gd name="T86" fmla="*/ 238 w 787"/>
                  <a:gd name="T87" fmla="*/ 1203 h 2851"/>
                  <a:gd name="T88" fmla="*/ 218 w 787"/>
                  <a:gd name="T89" fmla="*/ 1146 h 2851"/>
                  <a:gd name="T90" fmla="*/ 242 w 787"/>
                  <a:gd name="T91" fmla="*/ 893 h 2851"/>
                  <a:gd name="T92" fmla="*/ 288 w 787"/>
                  <a:gd name="T93" fmla="*/ 652 h 2851"/>
                  <a:gd name="T94" fmla="*/ 260 w 787"/>
                  <a:gd name="T95" fmla="*/ 437 h 2851"/>
                  <a:gd name="T96" fmla="*/ 277 w 787"/>
                  <a:gd name="T97" fmla="*/ 436 h 2851"/>
                  <a:gd name="T98" fmla="*/ 298 w 787"/>
                  <a:gd name="T99" fmla="*/ 635 h 2851"/>
                  <a:gd name="T100" fmla="*/ 293 w 787"/>
                  <a:gd name="T101" fmla="*/ 692 h 2851"/>
                  <a:gd name="T102" fmla="*/ 293 w 787"/>
                  <a:gd name="T103" fmla="*/ 707 h 2851"/>
                  <a:gd name="T104" fmla="*/ 333 w 787"/>
                  <a:gd name="T105" fmla="*/ 680 h 2851"/>
                  <a:gd name="T106" fmla="*/ 204 w 787"/>
                  <a:gd name="T107" fmla="*/ 150 h 2851"/>
                  <a:gd name="T108" fmla="*/ 137 w 787"/>
                  <a:gd name="T109" fmla="*/ 153 h 285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787" h="2851">
                    <a:moveTo>
                      <a:pt x="784" y="1548"/>
                    </a:moveTo>
                    <a:cubicBezTo>
                      <a:pt x="781" y="1542"/>
                      <a:pt x="776" y="1498"/>
                      <a:pt x="769" y="1473"/>
                    </a:cubicBezTo>
                    <a:cubicBezTo>
                      <a:pt x="764" y="1452"/>
                      <a:pt x="758" y="1362"/>
                      <a:pt x="762" y="1321"/>
                    </a:cubicBezTo>
                    <a:cubicBezTo>
                      <a:pt x="764" y="1289"/>
                      <a:pt x="762" y="1238"/>
                      <a:pt x="763" y="1216"/>
                    </a:cubicBezTo>
                    <a:cubicBezTo>
                      <a:pt x="764" y="1093"/>
                      <a:pt x="744" y="1031"/>
                      <a:pt x="740" y="1008"/>
                    </a:cubicBezTo>
                    <a:cubicBezTo>
                      <a:pt x="735" y="985"/>
                      <a:pt x="728" y="953"/>
                      <a:pt x="728" y="904"/>
                    </a:cubicBezTo>
                    <a:cubicBezTo>
                      <a:pt x="728" y="855"/>
                      <a:pt x="731" y="787"/>
                      <a:pt x="727" y="739"/>
                    </a:cubicBezTo>
                    <a:cubicBezTo>
                      <a:pt x="725" y="712"/>
                      <a:pt x="720" y="670"/>
                      <a:pt x="714" y="634"/>
                    </a:cubicBezTo>
                    <a:cubicBezTo>
                      <a:pt x="709" y="598"/>
                      <a:pt x="693" y="543"/>
                      <a:pt x="677" y="527"/>
                    </a:cubicBezTo>
                    <a:cubicBezTo>
                      <a:pt x="662" y="510"/>
                      <a:pt x="640" y="495"/>
                      <a:pt x="618" y="487"/>
                    </a:cubicBezTo>
                    <a:cubicBezTo>
                      <a:pt x="612" y="486"/>
                      <a:pt x="605" y="482"/>
                      <a:pt x="600" y="481"/>
                    </a:cubicBezTo>
                    <a:cubicBezTo>
                      <a:pt x="591" y="479"/>
                      <a:pt x="585" y="480"/>
                      <a:pt x="577" y="479"/>
                    </a:cubicBezTo>
                    <a:cubicBezTo>
                      <a:pt x="560" y="476"/>
                      <a:pt x="546" y="474"/>
                      <a:pt x="533" y="470"/>
                    </a:cubicBezTo>
                    <a:cubicBezTo>
                      <a:pt x="504" y="460"/>
                      <a:pt x="475" y="457"/>
                      <a:pt x="475" y="351"/>
                    </a:cubicBezTo>
                    <a:cubicBezTo>
                      <a:pt x="475" y="351"/>
                      <a:pt x="475" y="351"/>
                      <a:pt x="475" y="351"/>
                    </a:cubicBezTo>
                    <a:cubicBezTo>
                      <a:pt x="483" y="341"/>
                      <a:pt x="486" y="331"/>
                      <a:pt x="489" y="323"/>
                    </a:cubicBezTo>
                    <a:cubicBezTo>
                      <a:pt x="491" y="318"/>
                      <a:pt x="493" y="307"/>
                      <a:pt x="496" y="297"/>
                    </a:cubicBezTo>
                    <a:cubicBezTo>
                      <a:pt x="497" y="297"/>
                      <a:pt x="497" y="297"/>
                      <a:pt x="497" y="297"/>
                    </a:cubicBezTo>
                    <a:cubicBezTo>
                      <a:pt x="501" y="296"/>
                      <a:pt x="504" y="293"/>
                      <a:pt x="508" y="293"/>
                    </a:cubicBezTo>
                    <a:cubicBezTo>
                      <a:pt x="513" y="292"/>
                      <a:pt x="517" y="294"/>
                      <a:pt x="523" y="293"/>
                    </a:cubicBezTo>
                    <a:cubicBezTo>
                      <a:pt x="526" y="292"/>
                      <a:pt x="528" y="290"/>
                      <a:pt x="531" y="289"/>
                    </a:cubicBezTo>
                    <a:cubicBezTo>
                      <a:pt x="536" y="287"/>
                      <a:pt x="552" y="287"/>
                      <a:pt x="556" y="282"/>
                    </a:cubicBezTo>
                    <a:cubicBezTo>
                      <a:pt x="557" y="282"/>
                      <a:pt x="557" y="282"/>
                      <a:pt x="557" y="282"/>
                    </a:cubicBezTo>
                    <a:cubicBezTo>
                      <a:pt x="561" y="275"/>
                      <a:pt x="558" y="264"/>
                      <a:pt x="557" y="259"/>
                    </a:cubicBezTo>
                    <a:cubicBezTo>
                      <a:pt x="554" y="250"/>
                      <a:pt x="556" y="240"/>
                      <a:pt x="555" y="230"/>
                    </a:cubicBezTo>
                    <a:cubicBezTo>
                      <a:pt x="555" y="229"/>
                      <a:pt x="555" y="229"/>
                      <a:pt x="555" y="229"/>
                    </a:cubicBezTo>
                    <a:cubicBezTo>
                      <a:pt x="558" y="226"/>
                      <a:pt x="559" y="224"/>
                      <a:pt x="557" y="216"/>
                    </a:cubicBezTo>
                    <a:cubicBezTo>
                      <a:pt x="557" y="214"/>
                      <a:pt x="556" y="213"/>
                      <a:pt x="556" y="211"/>
                    </a:cubicBezTo>
                    <a:cubicBezTo>
                      <a:pt x="556" y="207"/>
                      <a:pt x="556" y="203"/>
                      <a:pt x="555" y="199"/>
                    </a:cubicBezTo>
                    <a:cubicBezTo>
                      <a:pt x="555" y="194"/>
                      <a:pt x="554" y="191"/>
                      <a:pt x="553" y="187"/>
                    </a:cubicBezTo>
                    <a:cubicBezTo>
                      <a:pt x="557" y="187"/>
                      <a:pt x="560" y="186"/>
                      <a:pt x="562" y="185"/>
                    </a:cubicBezTo>
                    <a:cubicBezTo>
                      <a:pt x="561" y="178"/>
                      <a:pt x="554" y="173"/>
                      <a:pt x="552" y="167"/>
                    </a:cubicBezTo>
                    <a:cubicBezTo>
                      <a:pt x="550" y="161"/>
                      <a:pt x="549" y="159"/>
                      <a:pt x="549" y="159"/>
                    </a:cubicBezTo>
                    <a:cubicBezTo>
                      <a:pt x="549" y="158"/>
                      <a:pt x="549" y="157"/>
                      <a:pt x="549" y="157"/>
                    </a:cubicBezTo>
                    <a:cubicBezTo>
                      <a:pt x="548" y="132"/>
                      <a:pt x="531" y="97"/>
                      <a:pt x="520" y="74"/>
                    </a:cubicBezTo>
                    <a:cubicBezTo>
                      <a:pt x="509" y="52"/>
                      <a:pt x="493" y="34"/>
                      <a:pt x="472" y="22"/>
                    </a:cubicBezTo>
                    <a:cubicBezTo>
                      <a:pt x="459" y="14"/>
                      <a:pt x="445" y="9"/>
                      <a:pt x="431" y="6"/>
                    </a:cubicBezTo>
                    <a:cubicBezTo>
                      <a:pt x="423" y="4"/>
                      <a:pt x="389" y="0"/>
                      <a:pt x="370" y="4"/>
                    </a:cubicBezTo>
                    <a:cubicBezTo>
                      <a:pt x="351" y="9"/>
                      <a:pt x="343" y="17"/>
                      <a:pt x="339" y="22"/>
                    </a:cubicBezTo>
                    <a:cubicBezTo>
                      <a:pt x="339" y="22"/>
                      <a:pt x="331" y="25"/>
                      <a:pt x="315" y="29"/>
                    </a:cubicBezTo>
                    <a:cubicBezTo>
                      <a:pt x="298" y="37"/>
                      <a:pt x="282" y="49"/>
                      <a:pt x="272" y="66"/>
                    </a:cubicBezTo>
                    <a:cubicBezTo>
                      <a:pt x="262" y="83"/>
                      <a:pt x="258" y="117"/>
                      <a:pt x="234" y="120"/>
                    </a:cubicBezTo>
                    <a:cubicBezTo>
                      <a:pt x="237" y="124"/>
                      <a:pt x="245" y="125"/>
                      <a:pt x="251" y="123"/>
                    </a:cubicBezTo>
                    <a:cubicBezTo>
                      <a:pt x="248" y="138"/>
                      <a:pt x="243" y="154"/>
                      <a:pt x="232" y="164"/>
                    </a:cubicBezTo>
                    <a:cubicBezTo>
                      <a:pt x="237" y="168"/>
                      <a:pt x="236" y="173"/>
                      <a:pt x="236" y="178"/>
                    </a:cubicBezTo>
                    <a:cubicBezTo>
                      <a:pt x="235" y="181"/>
                      <a:pt x="232" y="183"/>
                      <a:pt x="232" y="185"/>
                    </a:cubicBezTo>
                    <a:cubicBezTo>
                      <a:pt x="232" y="187"/>
                      <a:pt x="235" y="187"/>
                      <a:pt x="235" y="189"/>
                    </a:cubicBezTo>
                    <a:cubicBezTo>
                      <a:pt x="237" y="204"/>
                      <a:pt x="235" y="226"/>
                      <a:pt x="225" y="238"/>
                    </a:cubicBezTo>
                    <a:cubicBezTo>
                      <a:pt x="237" y="251"/>
                      <a:pt x="223" y="271"/>
                      <a:pt x="244" y="276"/>
                    </a:cubicBezTo>
                    <a:cubicBezTo>
                      <a:pt x="251" y="278"/>
                      <a:pt x="258" y="278"/>
                      <a:pt x="264" y="281"/>
                    </a:cubicBezTo>
                    <a:cubicBezTo>
                      <a:pt x="268" y="283"/>
                      <a:pt x="270" y="287"/>
                      <a:pt x="274" y="289"/>
                    </a:cubicBezTo>
                    <a:cubicBezTo>
                      <a:pt x="279" y="292"/>
                      <a:pt x="284" y="293"/>
                      <a:pt x="289" y="292"/>
                    </a:cubicBezTo>
                    <a:cubicBezTo>
                      <a:pt x="290" y="292"/>
                      <a:pt x="290" y="292"/>
                      <a:pt x="290" y="292"/>
                    </a:cubicBezTo>
                    <a:cubicBezTo>
                      <a:pt x="293" y="304"/>
                      <a:pt x="296" y="317"/>
                      <a:pt x="299" y="323"/>
                    </a:cubicBezTo>
                    <a:cubicBezTo>
                      <a:pt x="301" y="331"/>
                      <a:pt x="305" y="341"/>
                      <a:pt x="312" y="351"/>
                    </a:cubicBezTo>
                    <a:cubicBezTo>
                      <a:pt x="312" y="457"/>
                      <a:pt x="284" y="460"/>
                      <a:pt x="255" y="470"/>
                    </a:cubicBezTo>
                    <a:cubicBezTo>
                      <a:pt x="241" y="474"/>
                      <a:pt x="227" y="476"/>
                      <a:pt x="211" y="479"/>
                    </a:cubicBezTo>
                    <a:cubicBezTo>
                      <a:pt x="203" y="480"/>
                      <a:pt x="197" y="479"/>
                      <a:pt x="188" y="481"/>
                    </a:cubicBezTo>
                    <a:cubicBezTo>
                      <a:pt x="182" y="482"/>
                      <a:pt x="175" y="486"/>
                      <a:pt x="170" y="487"/>
                    </a:cubicBezTo>
                    <a:cubicBezTo>
                      <a:pt x="147" y="495"/>
                      <a:pt x="126" y="510"/>
                      <a:pt x="110" y="527"/>
                    </a:cubicBezTo>
                    <a:cubicBezTo>
                      <a:pt x="95" y="543"/>
                      <a:pt x="79" y="598"/>
                      <a:pt x="73" y="634"/>
                    </a:cubicBezTo>
                    <a:cubicBezTo>
                      <a:pt x="68" y="670"/>
                      <a:pt x="63" y="712"/>
                      <a:pt x="60" y="739"/>
                    </a:cubicBezTo>
                    <a:cubicBezTo>
                      <a:pt x="57" y="787"/>
                      <a:pt x="59" y="855"/>
                      <a:pt x="59" y="904"/>
                    </a:cubicBezTo>
                    <a:cubicBezTo>
                      <a:pt x="59" y="953"/>
                      <a:pt x="53" y="985"/>
                      <a:pt x="48" y="1008"/>
                    </a:cubicBezTo>
                    <a:cubicBezTo>
                      <a:pt x="43" y="1031"/>
                      <a:pt x="24" y="1093"/>
                      <a:pt x="25" y="1216"/>
                    </a:cubicBezTo>
                    <a:cubicBezTo>
                      <a:pt x="25" y="1238"/>
                      <a:pt x="24" y="1289"/>
                      <a:pt x="26" y="1321"/>
                    </a:cubicBezTo>
                    <a:cubicBezTo>
                      <a:pt x="30" y="1362"/>
                      <a:pt x="24" y="1452"/>
                      <a:pt x="19" y="1473"/>
                    </a:cubicBezTo>
                    <a:cubicBezTo>
                      <a:pt x="12" y="1498"/>
                      <a:pt x="6" y="1542"/>
                      <a:pt x="3" y="1548"/>
                    </a:cubicBezTo>
                    <a:cubicBezTo>
                      <a:pt x="0" y="1555"/>
                      <a:pt x="6" y="1563"/>
                      <a:pt x="10" y="1569"/>
                    </a:cubicBezTo>
                    <a:cubicBezTo>
                      <a:pt x="13" y="1576"/>
                      <a:pt x="12" y="1582"/>
                      <a:pt x="16" y="1591"/>
                    </a:cubicBezTo>
                    <a:cubicBezTo>
                      <a:pt x="19" y="1598"/>
                      <a:pt x="29" y="1613"/>
                      <a:pt x="34" y="1621"/>
                    </a:cubicBezTo>
                    <a:cubicBezTo>
                      <a:pt x="39" y="1630"/>
                      <a:pt x="59" y="1640"/>
                      <a:pt x="75" y="1645"/>
                    </a:cubicBezTo>
                    <a:cubicBezTo>
                      <a:pt x="86" y="1649"/>
                      <a:pt x="106" y="1660"/>
                      <a:pt x="108" y="1655"/>
                    </a:cubicBezTo>
                    <a:cubicBezTo>
                      <a:pt x="111" y="1644"/>
                      <a:pt x="104" y="1637"/>
                      <a:pt x="96" y="1633"/>
                    </a:cubicBezTo>
                    <a:cubicBezTo>
                      <a:pt x="91" y="1630"/>
                      <a:pt x="106" y="1639"/>
                      <a:pt x="109" y="1629"/>
                    </a:cubicBezTo>
                    <a:cubicBezTo>
                      <a:pt x="110" y="1626"/>
                      <a:pt x="110" y="1625"/>
                      <a:pt x="107" y="1620"/>
                    </a:cubicBezTo>
                    <a:cubicBezTo>
                      <a:pt x="109" y="1614"/>
                      <a:pt x="108" y="1614"/>
                      <a:pt x="104" y="1608"/>
                    </a:cubicBezTo>
                    <a:cubicBezTo>
                      <a:pt x="111" y="1606"/>
                      <a:pt x="106" y="1575"/>
                      <a:pt x="103" y="1560"/>
                    </a:cubicBezTo>
                    <a:cubicBezTo>
                      <a:pt x="104" y="1548"/>
                      <a:pt x="105" y="1512"/>
                      <a:pt x="96" y="1487"/>
                    </a:cubicBezTo>
                    <a:cubicBezTo>
                      <a:pt x="91" y="1471"/>
                      <a:pt x="88" y="1456"/>
                      <a:pt x="88" y="1447"/>
                    </a:cubicBezTo>
                    <a:cubicBezTo>
                      <a:pt x="84" y="1424"/>
                      <a:pt x="110" y="1263"/>
                      <a:pt x="124" y="1217"/>
                    </a:cubicBezTo>
                    <a:cubicBezTo>
                      <a:pt x="153" y="1121"/>
                      <a:pt x="144" y="1038"/>
                      <a:pt x="147" y="1021"/>
                    </a:cubicBezTo>
                    <a:cubicBezTo>
                      <a:pt x="150" y="1004"/>
                      <a:pt x="169" y="915"/>
                      <a:pt x="175" y="875"/>
                    </a:cubicBezTo>
                    <a:cubicBezTo>
                      <a:pt x="176" y="876"/>
                      <a:pt x="176" y="876"/>
                      <a:pt x="176" y="876"/>
                    </a:cubicBezTo>
                    <a:cubicBezTo>
                      <a:pt x="179" y="925"/>
                      <a:pt x="184" y="998"/>
                      <a:pt x="185" y="1023"/>
                    </a:cubicBezTo>
                    <a:cubicBezTo>
                      <a:pt x="187" y="1057"/>
                      <a:pt x="209" y="1115"/>
                      <a:pt x="194" y="1143"/>
                    </a:cubicBezTo>
                    <a:cubicBezTo>
                      <a:pt x="179" y="1171"/>
                      <a:pt x="154" y="1217"/>
                      <a:pt x="141" y="1294"/>
                    </a:cubicBezTo>
                    <a:cubicBezTo>
                      <a:pt x="129" y="1354"/>
                      <a:pt x="110" y="1417"/>
                      <a:pt x="122" y="1527"/>
                    </a:cubicBezTo>
                    <a:cubicBezTo>
                      <a:pt x="130" y="1604"/>
                      <a:pt x="128" y="1655"/>
                      <a:pt x="148" y="1741"/>
                    </a:cubicBezTo>
                    <a:cubicBezTo>
                      <a:pt x="165" y="1818"/>
                      <a:pt x="200" y="1912"/>
                      <a:pt x="210" y="1969"/>
                    </a:cubicBezTo>
                    <a:cubicBezTo>
                      <a:pt x="220" y="2025"/>
                      <a:pt x="224" y="2054"/>
                      <a:pt x="227" y="2091"/>
                    </a:cubicBezTo>
                    <a:cubicBezTo>
                      <a:pt x="229" y="2128"/>
                      <a:pt x="204" y="2303"/>
                      <a:pt x="232" y="2404"/>
                    </a:cubicBezTo>
                    <a:cubicBezTo>
                      <a:pt x="259" y="2505"/>
                      <a:pt x="271" y="2569"/>
                      <a:pt x="276" y="2594"/>
                    </a:cubicBezTo>
                    <a:cubicBezTo>
                      <a:pt x="288" y="2648"/>
                      <a:pt x="277" y="2654"/>
                      <a:pt x="282" y="2681"/>
                    </a:cubicBezTo>
                    <a:cubicBezTo>
                      <a:pt x="287" y="2708"/>
                      <a:pt x="288" y="2705"/>
                      <a:pt x="274" y="2731"/>
                    </a:cubicBezTo>
                    <a:cubicBezTo>
                      <a:pt x="261" y="2748"/>
                      <a:pt x="241" y="2785"/>
                      <a:pt x="234" y="2793"/>
                    </a:cubicBezTo>
                    <a:cubicBezTo>
                      <a:pt x="228" y="2802"/>
                      <a:pt x="231" y="2810"/>
                      <a:pt x="234" y="2815"/>
                    </a:cubicBezTo>
                    <a:cubicBezTo>
                      <a:pt x="229" y="2828"/>
                      <a:pt x="244" y="2835"/>
                      <a:pt x="249" y="2835"/>
                    </a:cubicBezTo>
                    <a:cubicBezTo>
                      <a:pt x="247" y="2850"/>
                      <a:pt x="275" y="2848"/>
                      <a:pt x="281" y="2842"/>
                    </a:cubicBezTo>
                    <a:cubicBezTo>
                      <a:pt x="289" y="2850"/>
                      <a:pt x="310" y="2850"/>
                      <a:pt x="318" y="2840"/>
                    </a:cubicBezTo>
                    <a:cubicBezTo>
                      <a:pt x="331" y="2851"/>
                      <a:pt x="354" y="2851"/>
                      <a:pt x="369" y="2837"/>
                    </a:cubicBezTo>
                    <a:cubicBezTo>
                      <a:pt x="384" y="2822"/>
                      <a:pt x="385" y="2807"/>
                      <a:pt x="384" y="2792"/>
                    </a:cubicBezTo>
                    <a:cubicBezTo>
                      <a:pt x="382" y="2778"/>
                      <a:pt x="385" y="2773"/>
                      <a:pt x="389" y="2755"/>
                    </a:cubicBezTo>
                    <a:cubicBezTo>
                      <a:pt x="392" y="2736"/>
                      <a:pt x="394" y="2722"/>
                      <a:pt x="388" y="2709"/>
                    </a:cubicBezTo>
                    <a:cubicBezTo>
                      <a:pt x="381" y="2696"/>
                      <a:pt x="381" y="2690"/>
                      <a:pt x="381" y="2677"/>
                    </a:cubicBezTo>
                    <a:cubicBezTo>
                      <a:pt x="381" y="2664"/>
                      <a:pt x="385" y="2644"/>
                      <a:pt x="377" y="2628"/>
                    </a:cubicBezTo>
                    <a:cubicBezTo>
                      <a:pt x="369" y="2611"/>
                      <a:pt x="359" y="2572"/>
                      <a:pt x="361" y="2529"/>
                    </a:cubicBezTo>
                    <a:cubicBezTo>
                      <a:pt x="362" y="2486"/>
                      <a:pt x="394" y="2247"/>
                      <a:pt x="381" y="2165"/>
                    </a:cubicBezTo>
                    <a:cubicBezTo>
                      <a:pt x="367" y="2083"/>
                      <a:pt x="372" y="2066"/>
                      <a:pt x="376" y="2038"/>
                    </a:cubicBezTo>
                    <a:cubicBezTo>
                      <a:pt x="379" y="2010"/>
                      <a:pt x="387" y="1965"/>
                      <a:pt x="380" y="1906"/>
                    </a:cubicBezTo>
                    <a:cubicBezTo>
                      <a:pt x="377" y="1883"/>
                      <a:pt x="378" y="1788"/>
                      <a:pt x="378" y="1691"/>
                    </a:cubicBezTo>
                    <a:cubicBezTo>
                      <a:pt x="379" y="1629"/>
                      <a:pt x="396" y="1546"/>
                      <a:pt x="379" y="1530"/>
                    </a:cubicBezTo>
                    <a:cubicBezTo>
                      <a:pt x="380" y="1529"/>
                      <a:pt x="380" y="1529"/>
                      <a:pt x="380" y="1529"/>
                    </a:cubicBezTo>
                    <a:cubicBezTo>
                      <a:pt x="384" y="1530"/>
                      <a:pt x="388" y="1531"/>
                      <a:pt x="392" y="1531"/>
                    </a:cubicBezTo>
                    <a:cubicBezTo>
                      <a:pt x="393" y="1531"/>
                      <a:pt x="393" y="1531"/>
                      <a:pt x="393" y="1531"/>
                    </a:cubicBezTo>
                    <a:cubicBezTo>
                      <a:pt x="398" y="1531"/>
                      <a:pt x="404" y="1530"/>
                      <a:pt x="409" y="1528"/>
                    </a:cubicBezTo>
                    <a:cubicBezTo>
                      <a:pt x="408" y="1530"/>
                      <a:pt x="408" y="1530"/>
                      <a:pt x="408" y="1530"/>
                    </a:cubicBezTo>
                    <a:cubicBezTo>
                      <a:pt x="392" y="1546"/>
                      <a:pt x="409" y="1629"/>
                      <a:pt x="409" y="1691"/>
                    </a:cubicBezTo>
                    <a:cubicBezTo>
                      <a:pt x="410" y="1788"/>
                      <a:pt x="411" y="1883"/>
                      <a:pt x="408" y="1906"/>
                    </a:cubicBezTo>
                    <a:cubicBezTo>
                      <a:pt x="401" y="1965"/>
                      <a:pt x="409" y="2010"/>
                      <a:pt x="412" y="2038"/>
                    </a:cubicBezTo>
                    <a:cubicBezTo>
                      <a:pt x="415" y="2066"/>
                      <a:pt x="420" y="2083"/>
                      <a:pt x="407" y="2165"/>
                    </a:cubicBezTo>
                    <a:cubicBezTo>
                      <a:pt x="394" y="2247"/>
                      <a:pt x="425" y="2486"/>
                      <a:pt x="427" y="2529"/>
                    </a:cubicBezTo>
                    <a:cubicBezTo>
                      <a:pt x="429" y="2572"/>
                      <a:pt x="419" y="2611"/>
                      <a:pt x="410" y="2628"/>
                    </a:cubicBezTo>
                    <a:cubicBezTo>
                      <a:pt x="402" y="2644"/>
                      <a:pt x="407" y="2664"/>
                      <a:pt x="407" y="2677"/>
                    </a:cubicBezTo>
                    <a:cubicBezTo>
                      <a:pt x="407" y="2690"/>
                      <a:pt x="407" y="2696"/>
                      <a:pt x="400" y="2709"/>
                    </a:cubicBezTo>
                    <a:cubicBezTo>
                      <a:pt x="393" y="2722"/>
                      <a:pt x="396" y="2736"/>
                      <a:pt x="399" y="2755"/>
                    </a:cubicBezTo>
                    <a:cubicBezTo>
                      <a:pt x="402" y="2773"/>
                      <a:pt x="405" y="2778"/>
                      <a:pt x="404" y="2792"/>
                    </a:cubicBezTo>
                    <a:cubicBezTo>
                      <a:pt x="402" y="2807"/>
                      <a:pt x="404" y="2822"/>
                      <a:pt x="419" y="2837"/>
                    </a:cubicBezTo>
                    <a:cubicBezTo>
                      <a:pt x="433" y="2851"/>
                      <a:pt x="457" y="2851"/>
                      <a:pt x="470" y="2840"/>
                    </a:cubicBezTo>
                    <a:cubicBezTo>
                      <a:pt x="478" y="2850"/>
                      <a:pt x="499" y="2850"/>
                      <a:pt x="506" y="2842"/>
                    </a:cubicBezTo>
                    <a:cubicBezTo>
                      <a:pt x="513" y="2848"/>
                      <a:pt x="540" y="2850"/>
                      <a:pt x="539" y="2835"/>
                    </a:cubicBezTo>
                    <a:cubicBezTo>
                      <a:pt x="544" y="2835"/>
                      <a:pt x="558" y="2828"/>
                      <a:pt x="553" y="2815"/>
                    </a:cubicBezTo>
                    <a:cubicBezTo>
                      <a:pt x="557" y="2810"/>
                      <a:pt x="560" y="2802"/>
                      <a:pt x="553" y="2793"/>
                    </a:cubicBezTo>
                    <a:cubicBezTo>
                      <a:pt x="547" y="2785"/>
                      <a:pt x="526" y="2748"/>
                      <a:pt x="514" y="2731"/>
                    </a:cubicBezTo>
                    <a:cubicBezTo>
                      <a:pt x="500" y="2705"/>
                      <a:pt x="501" y="2708"/>
                      <a:pt x="505" y="2681"/>
                    </a:cubicBezTo>
                    <a:cubicBezTo>
                      <a:pt x="510" y="2654"/>
                      <a:pt x="500" y="2648"/>
                      <a:pt x="512" y="2594"/>
                    </a:cubicBezTo>
                    <a:cubicBezTo>
                      <a:pt x="517" y="2569"/>
                      <a:pt x="529" y="2505"/>
                      <a:pt x="556" y="2404"/>
                    </a:cubicBezTo>
                    <a:cubicBezTo>
                      <a:pt x="583" y="2303"/>
                      <a:pt x="559" y="2128"/>
                      <a:pt x="561" y="2091"/>
                    </a:cubicBezTo>
                    <a:cubicBezTo>
                      <a:pt x="563" y="2054"/>
                      <a:pt x="568" y="2025"/>
                      <a:pt x="578" y="1969"/>
                    </a:cubicBezTo>
                    <a:cubicBezTo>
                      <a:pt x="587" y="1912"/>
                      <a:pt x="623" y="1818"/>
                      <a:pt x="640" y="1741"/>
                    </a:cubicBezTo>
                    <a:cubicBezTo>
                      <a:pt x="660" y="1655"/>
                      <a:pt x="658" y="1604"/>
                      <a:pt x="666" y="1527"/>
                    </a:cubicBezTo>
                    <a:cubicBezTo>
                      <a:pt x="677" y="1417"/>
                      <a:pt x="658" y="1354"/>
                      <a:pt x="646" y="1294"/>
                    </a:cubicBezTo>
                    <a:cubicBezTo>
                      <a:pt x="633" y="1217"/>
                      <a:pt x="608" y="1171"/>
                      <a:pt x="594" y="1143"/>
                    </a:cubicBezTo>
                    <a:cubicBezTo>
                      <a:pt x="579" y="1115"/>
                      <a:pt x="601" y="1057"/>
                      <a:pt x="602" y="1023"/>
                    </a:cubicBezTo>
                    <a:cubicBezTo>
                      <a:pt x="604" y="997"/>
                      <a:pt x="609" y="922"/>
                      <a:pt x="612" y="874"/>
                    </a:cubicBezTo>
                    <a:cubicBezTo>
                      <a:pt x="612" y="874"/>
                      <a:pt x="612" y="874"/>
                      <a:pt x="612" y="874"/>
                    </a:cubicBezTo>
                    <a:cubicBezTo>
                      <a:pt x="618" y="914"/>
                      <a:pt x="638" y="1004"/>
                      <a:pt x="641" y="1021"/>
                    </a:cubicBezTo>
                    <a:cubicBezTo>
                      <a:pt x="644" y="1038"/>
                      <a:pt x="635" y="1121"/>
                      <a:pt x="663" y="1217"/>
                    </a:cubicBezTo>
                    <a:cubicBezTo>
                      <a:pt x="678" y="1263"/>
                      <a:pt x="704" y="1424"/>
                      <a:pt x="699" y="1447"/>
                    </a:cubicBezTo>
                    <a:cubicBezTo>
                      <a:pt x="700" y="1456"/>
                      <a:pt x="697" y="1471"/>
                      <a:pt x="691" y="1487"/>
                    </a:cubicBezTo>
                    <a:cubicBezTo>
                      <a:pt x="683" y="1512"/>
                      <a:pt x="684" y="1548"/>
                      <a:pt x="685" y="1560"/>
                    </a:cubicBezTo>
                    <a:cubicBezTo>
                      <a:pt x="682" y="1575"/>
                      <a:pt x="676" y="1606"/>
                      <a:pt x="684" y="1608"/>
                    </a:cubicBezTo>
                    <a:cubicBezTo>
                      <a:pt x="680" y="1614"/>
                      <a:pt x="678" y="1614"/>
                      <a:pt x="680" y="1620"/>
                    </a:cubicBezTo>
                    <a:cubicBezTo>
                      <a:pt x="678" y="1625"/>
                      <a:pt x="678" y="1626"/>
                      <a:pt x="679" y="1629"/>
                    </a:cubicBezTo>
                    <a:cubicBezTo>
                      <a:pt x="682" y="1639"/>
                      <a:pt x="696" y="1630"/>
                      <a:pt x="691" y="1633"/>
                    </a:cubicBezTo>
                    <a:cubicBezTo>
                      <a:pt x="683" y="1637"/>
                      <a:pt x="676" y="1644"/>
                      <a:pt x="680" y="1655"/>
                    </a:cubicBezTo>
                    <a:cubicBezTo>
                      <a:pt x="682" y="1660"/>
                      <a:pt x="702" y="1649"/>
                      <a:pt x="713" y="1645"/>
                    </a:cubicBezTo>
                    <a:cubicBezTo>
                      <a:pt x="729" y="1640"/>
                      <a:pt x="748" y="1630"/>
                      <a:pt x="753" y="1621"/>
                    </a:cubicBezTo>
                    <a:cubicBezTo>
                      <a:pt x="758" y="1613"/>
                      <a:pt x="768" y="1598"/>
                      <a:pt x="771" y="1591"/>
                    </a:cubicBezTo>
                    <a:cubicBezTo>
                      <a:pt x="776" y="1582"/>
                      <a:pt x="775" y="1576"/>
                      <a:pt x="778" y="1569"/>
                    </a:cubicBezTo>
                    <a:cubicBezTo>
                      <a:pt x="781" y="1563"/>
                      <a:pt x="787" y="1555"/>
                      <a:pt x="784" y="1548"/>
                    </a:cubicBezTo>
                    <a:close/>
                    <a:moveTo>
                      <a:pt x="474" y="353"/>
                    </a:moveTo>
                    <a:cubicBezTo>
                      <a:pt x="473" y="354"/>
                      <a:pt x="472" y="355"/>
                      <a:pt x="470" y="357"/>
                    </a:cubicBezTo>
                    <a:cubicBezTo>
                      <a:pt x="472" y="355"/>
                      <a:pt x="473" y="354"/>
                      <a:pt x="474" y="353"/>
                    </a:cubicBezTo>
                    <a:close/>
                    <a:moveTo>
                      <a:pt x="317" y="357"/>
                    </a:moveTo>
                    <a:cubicBezTo>
                      <a:pt x="316" y="355"/>
                      <a:pt x="315" y="354"/>
                      <a:pt x="314" y="353"/>
                    </a:cubicBezTo>
                    <a:cubicBezTo>
                      <a:pt x="315" y="354"/>
                      <a:pt x="316" y="355"/>
                      <a:pt x="317" y="3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13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863" y="1728"/>
                <a:ext cx="638" cy="2305"/>
              </a:xfrm>
              <a:custGeom>
                <a:avLst/>
                <a:gdLst>
                  <a:gd name="T0" fmla="*/ 329 w 787"/>
                  <a:gd name="T1" fmla="*/ 564 h 2851"/>
                  <a:gd name="T2" fmla="*/ 315 w 787"/>
                  <a:gd name="T3" fmla="*/ 386 h 2851"/>
                  <a:gd name="T4" fmla="*/ 293 w 787"/>
                  <a:gd name="T5" fmla="*/ 225 h 2851"/>
                  <a:gd name="T6" fmla="*/ 249 w 787"/>
                  <a:gd name="T7" fmla="*/ 205 h 2851"/>
                  <a:gd name="T8" fmla="*/ 205 w 787"/>
                  <a:gd name="T9" fmla="*/ 150 h 2851"/>
                  <a:gd name="T10" fmla="*/ 215 w 787"/>
                  <a:gd name="T11" fmla="*/ 127 h 2851"/>
                  <a:gd name="T12" fmla="*/ 229 w 787"/>
                  <a:gd name="T13" fmla="*/ 124 h 2851"/>
                  <a:gd name="T14" fmla="*/ 241 w 787"/>
                  <a:gd name="T15" fmla="*/ 111 h 2851"/>
                  <a:gd name="T16" fmla="*/ 241 w 787"/>
                  <a:gd name="T17" fmla="*/ 92 h 2851"/>
                  <a:gd name="T18" fmla="*/ 238 w 787"/>
                  <a:gd name="T19" fmla="*/ 80 h 2851"/>
                  <a:gd name="T20" fmla="*/ 238 w 787"/>
                  <a:gd name="T21" fmla="*/ 68 h 2851"/>
                  <a:gd name="T22" fmla="*/ 203 w 787"/>
                  <a:gd name="T23" fmla="*/ 10 h 2851"/>
                  <a:gd name="T24" fmla="*/ 147 w 787"/>
                  <a:gd name="T25" fmla="*/ 10 h 2851"/>
                  <a:gd name="T26" fmla="*/ 101 w 787"/>
                  <a:gd name="T27" fmla="*/ 51 h 2851"/>
                  <a:gd name="T28" fmla="*/ 102 w 787"/>
                  <a:gd name="T29" fmla="*/ 76 h 2851"/>
                  <a:gd name="T30" fmla="*/ 97 w 787"/>
                  <a:gd name="T31" fmla="*/ 101 h 2851"/>
                  <a:gd name="T32" fmla="*/ 118 w 787"/>
                  <a:gd name="T33" fmla="*/ 124 h 2851"/>
                  <a:gd name="T34" fmla="*/ 129 w 787"/>
                  <a:gd name="T35" fmla="*/ 138 h 2851"/>
                  <a:gd name="T36" fmla="*/ 92 w 787"/>
                  <a:gd name="T37" fmla="*/ 205 h 2851"/>
                  <a:gd name="T38" fmla="*/ 47 w 787"/>
                  <a:gd name="T39" fmla="*/ 225 h 2851"/>
                  <a:gd name="T40" fmla="*/ 26 w 787"/>
                  <a:gd name="T41" fmla="*/ 386 h 2851"/>
                  <a:gd name="T42" fmla="*/ 11 w 787"/>
                  <a:gd name="T43" fmla="*/ 564 h 2851"/>
                  <a:gd name="T44" fmla="*/ 4 w 787"/>
                  <a:gd name="T45" fmla="*/ 671 h 2851"/>
                  <a:gd name="T46" fmla="*/ 32 w 787"/>
                  <a:gd name="T47" fmla="*/ 703 h 2851"/>
                  <a:gd name="T48" fmla="*/ 47 w 787"/>
                  <a:gd name="T49" fmla="*/ 696 h 2851"/>
                  <a:gd name="T50" fmla="*/ 44 w 787"/>
                  <a:gd name="T51" fmla="*/ 667 h 2851"/>
                  <a:gd name="T52" fmla="*/ 54 w 787"/>
                  <a:gd name="T53" fmla="*/ 521 h 2851"/>
                  <a:gd name="T54" fmla="*/ 76 w 787"/>
                  <a:gd name="T55" fmla="*/ 374 h 2851"/>
                  <a:gd name="T56" fmla="*/ 61 w 787"/>
                  <a:gd name="T57" fmla="*/ 553 h 2851"/>
                  <a:gd name="T58" fmla="*/ 91 w 787"/>
                  <a:gd name="T59" fmla="*/ 842 h 2851"/>
                  <a:gd name="T60" fmla="*/ 120 w 787"/>
                  <a:gd name="T61" fmla="*/ 1108 h 2851"/>
                  <a:gd name="T62" fmla="*/ 101 w 787"/>
                  <a:gd name="T63" fmla="*/ 1193 h 2851"/>
                  <a:gd name="T64" fmla="*/ 122 w 787"/>
                  <a:gd name="T65" fmla="*/ 1214 h 2851"/>
                  <a:gd name="T66" fmla="*/ 165 w 787"/>
                  <a:gd name="T67" fmla="*/ 1193 h 2851"/>
                  <a:gd name="T68" fmla="*/ 165 w 787"/>
                  <a:gd name="T69" fmla="*/ 1144 h 2851"/>
                  <a:gd name="T70" fmla="*/ 165 w 787"/>
                  <a:gd name="T71" fmla="*/ 925 h 2851"/>
                  <a:gd name="T72" fmla="*/ 163 w 787"/>
                  <a:gd name="T73" fmla="*/ 722 h 2851"/>
                  <a:gd name="T74" fmla="*/ 169 w 787"/>
                  <a:gd name="T75" fmla="*/ 654 h 2851"/>
                  <a:gd name="T76" fmla="*/ 176 w 787"/>
                  <a:gd name="T77" fmla="*/ 653 h 2851"/>
                  <a:gd name="T78" fmla="*/ 178 w 787"/>
                  <a:gd name="T79" fmla="*/ 871 h 2851"/>
                  <a:gd name="T80" fmla="*/ 177 w 787"/>
                  <a:gd name="T81" fmla="*/ 1123 h 2851"/>
                  <a:gd name="T82" fmla="*/ 172 w 787"/>
                  <a:gd name="T83" fmla="*/ 1177 h 2851"/>
                  <a:gd name="T84" fmla="*/ 203 w 787"/>
                  <a:gd name="T85" fmla="*/ 1214 h 2851"/>
                  <a:gd name="T86" fmla="*/ 238 w 787"/>
                  <a:gd name="T87" fmla="*/ 1203 h 2851"/>
                  <a:gd name="T88" fmla="*/ 218 w 787"/>
                  <a:gd name="T89" fmla="*/ 1146 h 2851"/>
                  <a:gd name="T90" fmla="*/ 242 w 787"/>
                  <a:gd name="T91" fmla="*/ 893 h 2851"/>
                  <a:gd name="T92" fmla="*/ 288 w 787"/>
                  <a:gd name="T93" fmla="*/ 652 h 2851"/>
                  <a:gd name="T94" fmla="*/ 260 w 787"/>
                  <a:gd name="T95" fmla="*/ 437 h 2851"/>
                  <a:gd name="T96" fmla="*/ 277 w 787"/>
                  <a:gd name="T97" fmla="*/ 436 h 2851"/>
                  <a:gd name="T98" fmla="*/ 298 w 787"/>
                  <a:gd name="T99" fmla="*/ 635 h 2851"/>
                  <a:gd name="T100" fmla="*/ 293 w 787"/>
                  <a:gd name="T101" fmla="*/ 692 h 2851"/>
                  <a:gd name="T102" fmla="*/ 293 w 787"/>
                  <a:gd name="T103" fmla="*/ 707 h 2851"/>
                  <a:gd name="T104" fmla="*/ 333 w 787"/>
                  <a:gd name="T105" fmla="*/ 680 h 28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787" h="2851">
                    <a:moveTo>
                      <a:pt x="784" y="1548"/>
                    </a:moveTo>
                    <a:cubicBezTo>
                      <a:pt x="781" y="1542"/>
                      <a:pt x="776" y="1498"/>
                      <a:pt x="769" y="1473"/>
                    </a:cubicBezTo>
                    <a:cubicBezTo>
                      <a:pt x="764" y="1452"/>
                      <a:pt x="758" y="1362"/>
                      <a:pt x="762" y="1321"/>
                    </a:cubicBezTo>
                    <a:cubicBezTo>
                      <a:pt x="764" y="1289"/>
                      <a:pt x="762" y="1238"/>
                      <a:pt x="763" y="1216"/>
                    </a:cubicBezTo>
                    <a:cubicBezTo>
                      <a:pt x="764" y="1093"/>
                      <a:pt x="744" y="1031"/>
                      <a:pt x="740" y="1008"/>
                    </a:cubicBezTo>
                    <a:cubicBezTo>
                      <a:pt x="735" y="985"/>
                      <a:pt x="728" y="953"/>
                      <a:pt x="728" y="904"/>
                    </a:cubicBezTo>
                    <a:cubicBezTo>
                      <a:pt x="728" y="855"/>
                      <a:pt x="731" y="787"/>
                      <a:pt x="727" y="739"/>
                    </a:cubicBezTo>
                    <a:cubicBezTo>
                      <a:pt x="725" y="712"/>
                      <a:pt x="720" y="670"/>
                      <a:pt x="714" y="634"/>
                    </a:cubicBezTo>
                    <a:cubicBezTo>
                      <a:pt x="709" y="598"/>
                      <a:pt x="693" y="543"/>
                      <a:pt x="677" y="527"/>
                    </a:cubicBezTo>
                    <a:cubicBezTo>
                      <a:pt x="662" y="510"/>
                      <a:pt x="640" y="495"/>
                      <a:pt x="618" y="487"/>
                    </a:cubicBezTo>
                    <a:cubicBezTo>
                      <a:pt x="612" y="486"/>
                      <a:pt x="605" y="482"/>
                      <a:pt x="600" y="481"/>
                    </a:cubicBezTo>
                    <a:cubicBezTo>
                      <a:pt x="591" y="479"/>
                      <a:pt x="585" y="480"/>
                      <a:pt x="577" y="479"/>
                    </a:cubicBezTo>
                    <a:cubicBezTo>
                      <a:pt x="560" y="476"/>
                      <a:pt x="546" y="474"/>
                      <a:pt x="533" y="470"/>
                    </a:cubicBezTo>
                    <a:cubicBezTo>
                      <a:pt x="504" y="460"/>
                      <a:pt x="475" y="457"/>
                      <a:pt x="475" y="351"/>
                    </a:cubicBezTo>
                    <a:cubicBezTo>
                      <a:pt x="475" y="351"/>
                      <a:pt x="475" y="351"/>
                      <a:pt x="475" y="351"/>
                    </a:cubicBezTo>
                    <a:cubicBezTo>
                      <a:pt x="483" y="341"/>
                      <a:pt x="486" y="331"/>
                      <a:pt x="489" y="323"/>
                    </a:cubicBezTo>
                    <a:cubicBezTo>
                      <a:pt x="491" y="318"/>
                      <a:pt x="493" y="307"/>
                      <a:pt x="496" y="297"/>
                    </a:cubicBezTo>
                    <a:cubicBezTo>
                      <a:pt x="497" y="297"/>
                      <a:pt x="497" y="297"/>
                      <a:pt x="497" y="297"/>
                    </a:cubicBezTo>
                    <a:cubicBezTo>
                      <a:pt x="501" y="296"/>
                      <a:pt x="504" y="293"/>
                      <a:pt x="508" y="293"/>
                    </a:cubicBezTo>
                    <a:cubicBezTo>
                      <a:pt x="513" y="292"/>
                      <a:pt x="517" y="294"/>
                      <a:pt x="523" y="293"/>
                    </a:cubicBezTo>
                    <a:cubicBezTo>
                      <a:pt x="526" y="292"/>
                      <a:pt x="528" y="290"/>
                      <a:pt x="531" y="289"/>
                    </a:cubicBezTo>
                    <a:cubicBezTo>
                      <a:pt x="536" y="287"/>
                      <a:pt x="552" y="287"/>
                      <a:pt x="556" y="282"/>
                    </a:cubicBezTo>
                    <a:cubicBezTo>
                      <a:pt x="557" y="282"/>
                      <a:pt x="557" y="282"/>
                      <a:pt x="557" y="282"/>
                    </a:cubicBezTo>
                    <a:cubicBezTo>
                      <a:pt x="561" y="275"/>
                      <a:pt x="558" y="264"/>
                      <a:pt x="557" y="259"/>
                    </a:cubicBezTo>
                    <a:cubicBezTo>
                      <a:pt x="554" y="250"/>
                      <a:pt x="556" y="240"/>
                      <a:pt x="555" y="230"/>
                    </a:cubicBezTo>
                    <a:cubicBezTo>
                      <a:pt x="555" y="229"/>
                      <a:pt x="555" y="229"/>
                      <a:pt x="555" y="229"/>
                    </a:cubicBezTo>
                    <a:cubicBezTo>
                      <a:pt x="558" y="226"/>
                      <a:pt x="559" y="224"/>
                      <a:pt x="557" y="216"/>
                    </a:cubicBezTo>
                    <a:cubicBezTo>
                      <a:pt x="557" y="214"/>
                      <a:pt x="556" y="213"/>
                      <a:pt x="556" y="211"/>
                    </a:cubicBezTo>
                    <a:cubicBezTo>
                      <a:pt x="556" y="207"/>
                      <a:pt x="556" y="203"/>
                      <a:pt x="555" y="199"/>
                    </a:cubicBezTo>
                    <a:cubicBezTo>
                      <a:pt x="555" y="194"/>
                      <a:pt x="554" y="191"/>
                      <a:pt x="553" y="187"/>
                    </a:cubicBezTo>
                    <a:cubicBezTo>
                      <a:pt x="557" y="187"/>
                      <a:pt x="560" y="186"/>
                      <a:pt x="562" y="185"/>
                    </a:cubicBezTo>
                    <a:cubicBezTo>
                      <a:pt x="561" y="178"/>
                      <a:pt x="554" y="173"/>
                      <a:pt x="552" y="167"/>
                    </a:cubicBezTo>
                    <a:cubicBezTo>
                      <a:pt x="550" y="161"/>
                      <a:pt x="549" y="159"/>
                      <a:pt x="549" y="159"/>
                    </a:cubicBezTo>
                    <a:cubicBezTo>
                      <a:pt x="549" y="158"/>
                      <a:pt x="549" y="157"/>
                      <a:pt x="549" y="157"/>
                    </a:cubicBezTo>
                    <a:cubicBezTo>
                      <a:pt x="548" y="132"/>
                      <a:pt x="531" y="97"/>
                      <a:pt x="520" y="74"/>
                    </a:cubicBezTo>
                    <a:cubicBezTo>
                      <a:pt x="509" y="52"/>
                      <a:pt x="493" y="34"/>
                      <a:pt x="472" y="22"/>
                    </a:cubicBezTo>
                    <a:cubicBezTo>
                      <a:pt x="459" y="14"/>
                      <a:pt x="445" y="9"/>
                      <a:pt x="431" y="6"/>
                    </a:cubicBezTo>
                    <a:cubicBezTo>
                      <a:pt x="423" y="4"/>
                      <a:pt x="389" y="0"/>
                      <a:pt x="370" y="4"/>
                    </a:cubicBezTo>
                    <a:cubicBezTo>
                      <a:pt x="351" y="9"/>
                      <a:pt x="343" y="17"/>
                      <a:pt x="339" y="22"/>
                    </a:cubicBezTo>
                    <a:cubicBezTo>
                      <a:pt x="339" y="22"/>
                      <a:pt x="331" y="25"/>
                      <a:pt x="315" y="29"/>
                    </a:cubicBezTo>
                    <a:cubicBezTo>
                      <a:pt x="298" y="37"/>
                      <a:pt x="282" y="49"/>
                      <a:pt x="272" y="66"/>
                    </a:cubicBezTo>
                    <a:cubicBezTo>
                      <a:pt x="262" y="83"/>
                      <a:pt x="258" y="117"/>
                      <a:pt x="234" y="120"/>
                    </a:cubicBezTo>
                    <a:cubicBezTo>
                      <a:pt x="237" y="124"/>
                      <a:pt x="245" y="125"/>
                      <a:pt x="251" y="123"/>
                    </a:cubicBezTo>
                    <a:cubicBezTo>
                      <a:pt x="248" y="138"/>
                      <a:pt x="243" y="154"/>
                      <a:pt x="232" y="164"/>
                    </a:cubicBezTo>
                    <a:cubicBezTo>
                      <a:pt x="237" y="168"/>
                      <a:pt x="236" y="173"/>
                      <a:pt x="236" y="178"/>
                    </a:cubicBezTo>
                    <a:cubicBezTo>
                      <a:pt x="235" y="181"/>
                      <a:pt x="232" y="183"/>
                      <a:pt x="232" y="185"/>
                    </a:cubicBezTo>
                    <a:cubicBezTo>
                      <a:pt x="232" y="187"/>
                      <a:pt x="235" y="187"/>
                      <a:pt x="235" y="189"/>
                    </a:cubicBezTo>
                    <a:cubicBezTo>
                      <a:pt x="237" y="204"/>
                      <a:pt x="235" y="226"/>
                      <a:pt x="225" y="238"/>
                    </a:cubicBezTo>
                    <a:cubicBezTo>
                      <a:pt x="237" y="251"/>
                      <a:pt x="223" y="271"/>
                      <a:pt x="244" y="276"/>
                    </a:cubicBezTo>
                    <a:cubicBezTo>
                      <a:pt x="251" y="278"/>
                      <a:pt x="258" y="278"/>
                      <a:pt x="264" y="281"/>
                    </a:cubicBezTo>
                    <a:cubicBezTo>
                      <a:pt x="268" y="283"/>
                      <a:pt x="270" y="287"/>
                      <a:pt x="274" y="289"/>
                    </a:cubicBezTo>
                    <a:cubicBezTo>
                      <a:pt x="279" y="292"/>
                      <a:pt x="284" y="293"/>
                      <a:pt x="289" y="292"/>
                    </a:cubicBezTo>
                    <a:cubicBezTo>
                      <a:pt x="290" y="292"/>
                      <a:pt x="290" y="292"/>
                      <a:pt x="290" y="292"/>
                    </a:cubicBezTo>
                    <a:cubicBezTo>
                      <a:pt x="293" y="304"/>
                      <a:pt x="296" y="317"/>
                      <a:pt x="299" y="323"/>
                    </a:cubicBezTo>
                    <a:cubicBezTo>
                      <a:pt x="301" y="331"/>
                      <a:pt x="305" y="341"/>
                      <a:pt x="312" y="351"/>
                    </a:cubicBezTo>
                    <a:cubicBezTo>
                      <a:pt x="312" y="457"/>
                      <a:pt x="284" y="460"/>
                      <a:pt x="255" y="470"/>
                    </a:cubicBezTo>
                    <a:cubicBezTo>
                      <a:pt x="241" y="474"/>
                      <a:pt x="227" y="476"/>
                      <a:pt x="211" y="479"/>
                    </a:cubicBezTo>
                    <a:cubicBezTo>
                      <a:pt x="203" y="480"/>
                      <a:pt x="197" y="479"/>
                      <a:pt x="188" y="481"/>
                    </a:cubicBezTo>
                    <a:cubicBezTo>
                      <a:pt x="182" y="482"/>
                      <a:pt x="175" y="486"/>
                      <a:pt x="170" y="487"/>
                    </a:cubicBezTo>
                    <a:cubicBezTo>
                      <a:pt x="147" y="495"/>
                      <a:pt x="126" y="510"/>
                      <a:pt x="110" y="527"/>
                    </a:cubicBezTo>
                    <a:cubicBezTo>
                      <a:pt x="95" y="543"/>
                      <a:pt x="79" y="598"/>
                      <a:pt x="73" y="634"/>
                    </a:cubicBezTo>
                    <a:cubicBezTo>
                      <a:pt x="68" y="670"/>
                      <a:pt x="63" y="712"/>
                      <a:pt x="60" y="739"/>
                    </a:cubicBezTo>
                    <a:cubicBezTo>
                      <a:pt x="57" y="787"/>
                      <a:pt x="59" y="855"/>
                      <a:pt x="59" y="904"/>
                    </a:cubicBezTo>
                    <a:cubicBezTo>
                      <a:pt x="59" y="953"/>
                      <a:pt x="53" y="985"/>
                      <a:pt x="48" y="1008"/>
                    </a:cubicBezTo>
                    <a:cubicBezTo>
                      <a:pt x="43" y="1031"/>
                      <a:pt x="24" y="1093"/>
                      <a:pt x="25" y="1216"/>
                    </a:cubicBezTo>
                    <a:cubicBezTo>
                      <a:pt x="25" y="1238"/>
                      <a:pt x="24" y="1289"/>
                      <a:pt x="26" y="1321"/>
                    </a:cubicBezTo>
                    <a:cubicBezTo>
                      <a:pt x="30" y="1362"/>
                      <a:pt x="24" y="1452"/>
                      <a:pt x="19" y="1473"/>
                    </a:cubicBezTo>
                    <a:cubicBezTo>
                      <a:pt x="12" y="1498"/>
                      <a:pt x="6" y="1542"/>
                      <a:pt x="3" y="1548"/>
                    </a:cubicBezTo>
                    <a:cubicBezTo>
                      <a:pt x="0" y="1555"/>
                      <a:pt x="6" y="1563"/>
                      <a:pt x="10" y="1569"/>
                    </a:cubicBezTo>
                    <a:cubicBezTo>
                      <a:pt x="13" y="1576"/>
                      <a:pt x="12" y="1582"/>
                      <a:pt x="16" y="1591"/>
                    </a:cubicBezTo>
                    <a:cubicBezTo>
                      <a:pt x="19" y="1598"/>
                      <a:pt x="29" y="1613"/>
                      <a:pt x="34" y="1621"/>
                    </a:cubicBezTo>
                    <a:cubicBezTo>
                      <a:pt x="39" y="1630"/>
                      <a:pt x="59" y="1640"/>
                      <a:pt x="75" y="1645"/>
                    </a:cubicBezTo>
                    <a:cubicBezTo>
                      <a:pt x="86" y="1649"/>
                      <a:pt x="106" y="1660"/>
                      <a:pt x="108" y="1655"/>
                    </a:cubicBezTo>
                    <a:cubicBezTo>
                      <a:pt x="111" y="1644"/>
                      <a:pt x="104" y="1637"/>
                      <a:pt x="96" y="1633"/>
                    </a:cubicBezTo>
                    <a:cubicBezTo>
                      <a:pt x="91" y="1630"/>
                      <a:pt x="106" y="1639"/>
                      <a:pt x="109" y="1629"/>
                    </a:cubicBezTo>
                    <a:cubicBezTo>
                      <a:pt x="110" y="1626"/>
                      <a:pt x="110" y="1625"/>
                      <a:pt x="107" y="1620"/>
                    </a:cubicBezTo>
                    <a:cubicBezTo>
                      <a:pt x="109" y="1614"/>
                      <a:pt x="108" y="1614"/>
                      <a:pt x="104" y="1608"/>
                    </a:cubicBezTo>
                    <a:cubicBezTo>
                      <a:pt x="111" y="1606"/>
                      <a:pt x="106" y="1575"/>
                      <a:pt x="103" y="1560"/>
                    </a:cubicBezTo>
                    <a:cubicBezTo>
                      <a:pt x="104" y="1548"/>
                      <a:pt x="105" y="1512"/>
                      <a:pt x="96" y="1487"/>
                    </a:cubicBezTo>
                    <a:cubicBezTo>
                      <a:pt x="91" y="1471"/>
                      <a:pt x="88" y="1456"/>
                      <a:pt x="88" y="1447"/>
                    </a:cubicBezTo>
                    <a:cubicBezTo>
                      <a:pt x="84" y="1424"/>
                      <a:pt x="110" y="1263"/>
                      <a:pt x="124" y="1217"/>
                    </a:cubicBezTo>
                    <a:cubicBezTo>
                      <a:pt x="153" y="1121"/>
                      <a:pt x="144" y="1038"/>
                      <a:pt x="147" y="1021"/>
                    </a:cubicBezTo>
                    <a:cubicBezTo>
                      <a:pt x="150" y="1004"/>
                      <a:pt x="169" y="915"/>
                      <a:pt x="175" y="875"/>
                    </a:cubicBezTo>
                    <a:cubicBezTo>
                      <a:pt x="176" y="876"/>
                      <a:pt x="176" y="876"/>
                      <a:pt x="176" y="876"/>
                    </a:cubicBezTo>
                    <a:cubicBezTo>
                      <a:pt x="179" y="925"/>
                      <a:pt x="184" y="998"/>
                      <a:pt x="185" y="1023"/>
                    </a:cubicBezTo>
                    <a:cubicBezTo>
                      <a:pt x="187" y="1057"/>
                      <a:pt x="209" y="1115"/>
                      <a:pt x="194" y="1143"/>
                    </a:cubicBezTo>
                    <a:cubicBezTo>
                      <a:pt x="179" y="1171"/>
                      <a:pt x="154" y="1217"/>
                      <a:pt x="141" y="1294"/>
                    </a:cubicBezTo>
                    <a:cubicBezTo>
                      <a:pt x="129" y="1354"/>
                      <a:pt x="110" y="1417"/>
                      <a:pt x="122" y="1527"/>
                    </a:cubicBezTo>
                    <a:cubicBezTo>
                      <a:pt x="130" y="1604"/>
                      <a:pt x="128" y="1655"/>
                      <a:pt x="148" y="1741"/>
                    </a:cubicBezTo>
                    <a:cubicBezTo>
                      <a:pt x="165" y="1818"/>
                      <a:pt x="200" y="1912"/>
                      <a:pt x="210" y="1969"/>
                    </a:cubicBezTo>
                    <a:cubicBezTo>
                      <a:pt x="220" y="2025"/>
                      <a:pt x="224" y="2054"/>
                      <a:pt x="227" y="2091"/>
                    </a:cubicBezTo>
                    <a:cubicBezTo>
                      <a:pt x="229" y="2128"/>
                      <a:pt x="204" y="2303"/>
                      <a:pt x="232" y="2404"/>
                    </a:cubicBezTo>
                    <a:cubicBezTo>
                      <a:pt x="259" y="2505"/>
                      <a:pt x="271" y="2569"/>
                      <a:pt x="276" y="2594"/>
                    </a:cubicBezTo>
                    <a:cubicBezTo>
                      <a:pt x="288" y="2648"/>
                      <a:pt x="277" y="2654"/>
                      <a:pt x="282" y="2681"/>
                    </a:cubicBezTo>
                    <a:cubicBezTo>
                      <a:pt x="287" y="2708"/>
                      <a:pt x="288" y="2705"/>
                      <a:pt x="274" y="2731"/>
                    </a:cubicBezTo>
                    <a:cubicBezTo>
                      <a:pt x="261" y="2748"/>
                      <a:pt x="241" y="2785"/>
                      <a:pt x="234" y="2793"/>
                    </a:cubicBezTo>
                    <a:cubicBezTo>
                      <a:pt x="228" y="2802"/>
                      <a:pt x="231" y="2810"/>
                      <a:pt x="234" y="2815"/>
                    </a:cubicBezTo>
                    <a:cubicBezTo>
                      <a:pt x="229" y="2828"/>
                      <a:pt x="244" y="2835"/>
                      <a:pt x="249" y="2835"/>
                    </a:cubicBezTo>
                    <a:cubicBezTo>
                      <a:pt x="247" y="2850"/>
                      <a:pt x="275" y="2848"/>
                      <a:pt x="281" y="2842"/>
                    </a:cubicBezTo>
                    <a:cubicBezTo>
                      <a:pt x="289" y="2850"/>
                      <a:pt x="310" y="2850"/>
                      <a:pt x="318" y="2840"/>
                    </a:cubicBezTo>
                    <a:cubicBezTo>
                      <a:pt x="331" y="2851"/>
                      <a:pt x="354" y="2851"/>
                      <a:pt x="369" y="2837"/>
                    </a:cubicBezTo>
                    <a:cubicBezTo>
                      <a:pt x="384" y="2822"/>
                      <a:pt x="385" y="2807"/>
                      <a:pt x="384" y="2792"/>
                    </a:cubicBezTo>
                    <a:cubicBezTo>
                      <a:pt x="382" y="2778"/>
                      <a:pt x="385" y="2773"/>
                      <a:pt x="389" y="2755"/>
                    </a:cubicBezTo>
                    <a:cubicBezTo>
                      <a:pt x="392" y="2736"/>
                      <a:pt x="394" y="2722"/>
                      <a:pt x="388" y="2709"/>
                    </a:cubicBezTo>
                    <a:cubicBezTo>
                      <a:pt x="381" y="2696"/>
                      <a:pt x="381" y="2690"/>
                      <a:pt x="381" y="2677"/>
                    </a:cubicBezTo>
                    <a:cubicBezTo>
                      <a:pt x="381" y="2664"/>
                      <a:pt x="385" y="2644"/>
                      <a:pt x="377" y="2628"/>
                    </a:cubicBezTo>
                    <a:cubicBezTo>
                      <a:pt x="369" y="2611"/>
                      <a:pt x="359" y="2572"/>
                      <a:pt x="361" y="2529"/>
                    </a:cubicBezTo>
                    <a:cubicBezTo>
                      <a:pt x="362" y="2486"/>
                      <a:pt x="394" y="2247"/>
                      <a:pt x="381" y="2165"/>
                    </a:cubicBezTo>
                    <a:cubicBezTo>
                      <a:pt x="367" y="2083"/>
                      <a:pt x="372" y="2066"/>
                      <a:pt x="376" y="2038"/>
                    </a:cubicBezTo>
                    <a:cubicBezTo>
                      <a:pt x="379" y="2010"/>
                      <a:pt x="387" y="1965"/>
                      <a:pt x="380" y="1906"/>
                    </a:cubicBezTo>
                    <a:cubicBezTo>
                      <a:pt x="377" y="1883"/>
                      <a:pt x="378" y="1788"/>
                      <a:pt x="378" y="1691"/>
                    </a:cubicBezTo>
                    <a:cubicBezTo>
                      <a:pt x="379" y="1629"/>
                      <a:pt x="396" y="1546"/>
                      <a:pt x="379" y="1530"/>
                    </a:cubicBezTo>
                    <a:cubicBezTo>
                      <a:pt x="380" y="1529"/>
                      <a:pt x="380" y="1529"/>
                      <a:pt x="380" y="1529"/>
                    </a:cubicBezTo>
                    <a:cubicBezTo>
                      <a:pt x="384" y="1530"/>
                      <a:pt x="388" y="1531"/>
                      <a:pt x="392" y="1531"/>
                    </a:cubicBezTo>
                    <a:cubicBezTo>
                      <a:pt x="393" y="1531"/>
                      <a:pt x="393" y="1531"/>
                      <a:pt x="393" y="1531"/>
                    </a:cubicBezTo>
                    <a:cubicBezTo>
                      <a:pt x="398" y="1531"/>
                      <a:pt x="404" y="1530"/>
                      <a:pt x="409" y="1528"/>
                    </a:cubicBezTo>
                    <a:cubicBezTo>
                      <a:pt x="408" y="1530"/>
                      <a:pt x="408" y="1530"/>
                      <a:pt x="408" y="1530"/>
                    </a:cubicBezTo>
                    <a:cubicBezTo>
                      <a:pt x="392" y="1546"/>
                      <a:pt x="409" y="1629"/>
                      <a:pt x="409" y="1691"/>
                    </a:cubicBezTo>
                    <a:cubicBezTo>
                      <a:pt x="410" y="1788"/>
                      <a:pt x="411" y="1883"/>
                      <a:pt x="408" y="1906"/>
                    </a:cubicBezTo>
                    <a:cubicBezTo>
                      <a:pt x="401" y="1965"/>
                      <a:pt x="409" y="2010"/>
                      <a:pt x="412" y="2038"/>
                    </a:cubicBezTo>
                    <a:cubicBezTo>
                      <a:pt x="415" y="2066"/>
                      <a:pt x="420" y="2083"/>
                      <a:pt x="407" y="2165"/>
                    </a:cubicBezTo>
                    <a:cubicBezTo>
                      <a:pt x="394" y="2247"/>
                      <a:pt x="425" y="2486"/>
                      <a:pt x="427" y="2529"/>
                    </a:cubicBezTo>
                    <a:cubicBezTo>
                      <a:pt x="429" y="2572"/>
                      <a:pt x="419" y="2611"/>
                      <a:pt x="410" y="2628"/>
                    </a:cubicBezTo>
                    <a:cubicBezTo>
                      <a:pt x="402" y="2644"/>
                      <a:pt x="407" y="2664"/>
                      <a:pt x="407" y="2677"/>
                    </a:cubicBezTo>
                    <a:cubicBezTo>
                      <a:pt x="407" y="2690"/>
                      <a:pt x="407" y="2696"/>
                      <a:pt x="400" y="2709"/>
                    </a:cubicBezTo>
                    <a:cubicBezTo>
                      <a:pt x="393" y="2722"/>
                      <a:pt x="396" y="2736"/>
                      <a:pt x="399" y="2755"/>
                    </a:cubicBezTo>
                    <a:cubicBezTo>
                      <a:pt x="402" y="2773"/>
                      <a:pt x="405" y="2778"/>
                      <a:pt x="404" y="2792"/>
                    </a:cubicBezTo>
                    <a:cubicBezTo>
                      <a:pt x="402" y="2807"/>
                      <a:pt x="404" y="2822"/>
                      <a:pt x="419" y="2837"/>
                    </a:cubicBezTo>
                    <a:cubicBezTo>
                      <a:pt x="433" y="2851"/>
                      <a:pt x="457" y="2851"/>
                      <a:pt x="470" y="2840"/>
                    </a:cubicBezTo>
                    <a:cubicBezTo>
                      <a:pt x="478" y="2850"/>
                      <a:pt x="499" y="2850"/>
                      <a:pt x="506" y="2842"/>
                    </a:cubicBezTo>
                    <a:cubicBezTo>
                      <a:pt x="513" y="2848"/>
                      <a:pt x="540" y="2850"/>
                      <a:pt x="539" y="2835"/>
                    </a:cubicBezTo>
                    <a:cubicBezTo>
                      <a:pt x="544" y="2835"/>
                      <a:pt x="558" y="2828"/>
                      <a:pt x="553" y="2815"/>
                    </a:cubicBezTo>
                    <a:cubicBezTo>
                      <a:pt x="557" y="2810"/>
                      <a:pt x="560" y="2802"/>
                      <a:pt x="553" y="2793"/>
                    </a:cubicBezTo>
                    <a:cubicBezTo>
                      <a:pt x="547" y="2785"/>
                      <a:pt x="526" y="2748"/>
                      <a:pt x="514" y="2731"/>
                    </a:cubicBezTo>
                    <a:cubicBezTo>
                      <a:pt x="500" y="2705"/>
                      <a:pt x="501" y="2708"/>
                      <a:pt x="505" y="2681"/>
                    </a:cubicBezTo>
                    <a:cubicBezTo>
                      <a:pt x="510" y="2654"/>
                      <a:pt x="500" y="2648"/>
                      <a:pt x="512" y="2594"/>
                    </a:cubicBezTo>
                    <a:cubicBezTo>
                      <a:pt x="517" y="2569"/>
                      <a:pt x="529" y="2505"/>
                      <a:pt x="556" y="2404"/>
                    </a:cubicBezTo>
                    <a:cubicBezTo>
                      <a:pt x="583" y="2303"/>
                      <a:pt x="559" y="2128"/>
                      <a:pt x="561" y="2091"/>
                    </a:cubicBezTo>
                    <a:cubicBezTo>
                      <a:pt x="563" y="2054"/>
                      <a:pt x="568" y="2025"/>
                      <a:pt x="578" y="1969"/>
                    </a:cubicBezTo>
                    <a:cubicBezTo>
                      <a:pt x="587" y="1912"/>
                      <a:pt x="623" y="1818"/>
                      <a:pt x="640" y="1741"/>
                    </a:cubicBezTo>
                    <a:cubicBezTo>
                      <a:pt x="660" y="1655"/>
                      <a:pt x="658" y="1604"/>
                      <a:pt x="666" y="1527"/>
                    </a:cubicBezTo>
                    <a:cubicBezTo>
                      <a:pt x="677" y="1417"/>
                      <a:pt x="658" y="1354"/>
                      <a:pt x="646" y="1294"/>
                    </a:cubicBezTo>
                    <a:cubicBezTo>
                      <a:pt x="633" y="1217"/>
                      <a:pt x="608" y="1171"/>
                      <a:pt x="594" y="1143"/>
                    </a:cubicBezTo>
                    <a:cubicBezTo>
                      <a:pt x="579" y="1115"/>
                      <a:pt x="601" y="1057"/>
                      <a:pt x="602" y="1023"/>
                    </a:cubicBezTo>
                    <a:cubicBezTo>
                      <a:pt x="604" y="997"/>
                      <a:pt x="609" y="922"/>
                      <a:pt x="612" y="874"/>
                    </a:cubicBezTo>
                    <a:cubicBezTo>
                      <a:pt x="612" y="874"/>
                      <a:pt x="612" y="874"/>
                      <a:pt x="612" y="874"/>
                    </a:cubicBezTo>
                    <a:cubicBezTo>
                      <a:pt x="618" y="914"/>
                      <a:pt x="638" y="1004"/>
                      <a:pt x="641" y="1021"/>
                    </a:cubicBezTo>
                    <a:cubicBezTo>
                      <a:pt x="644" y="1038"/>
                      <a:pt x="635" y="1121"/>
                      <a:pt x="663" y="1217"/>
                    </a:cubicBezTo>
                    <a:cubicBezTo>
                      <a:pt x="678" y="1263"/>
                      <a:pt x="704" y="1424"/>
                      <a:pt x="699" y="1447"/>
                    </a:cubicBezTo>
                    <a:cubicBezTo>
                      <a:pt x="700" y="1456"/>
                      <a:pt x="697" y="1471"/>
                      <a:pt x="691" y="1487"/>
                    </a:cubicBezTo>
                    <a:cubicBezTo>
                      <a:pt x="683" y="1512"/>
                      <a:pt x="684" y="1548"/>
                      <a:pt x="685" y="1560"/>
                    </a:cubicBezTo>
                    <a:cubicBezTo>
                      <a:pt x="682" y="1575"/>
                      <a:pt x="676" y="1606"/>
                      <a:pt x="684" y="1608"/>
                    </a:cubicBezTo>
                    <a:cubicBezTo>
                      <a:pt x="680" y="1614"/>
                      <a:pt x="678" y="1614"/>
                      <a:pt x="680" y="1620"/>
                    </a:cubicBezTo>
                    <a:cubicBezTo>
                      <a:pt x="678" y="1625"/>
                      <a:pt x="678" y="1626"/>
                      <a:pt x="679" y="1629"/>
                    </a:cubicBezTo>
                    <a:cubicBezTo>
                      <a:pt x="682" y="1639"/>
                      <a:pt x="696" y="1630"/>
                      <a:pt x="691" y="1633"/>
                    </a:cubicBezTo>
                    <a:cubicBezTo>
                      <a:pt x="683" y="1637"/>
                      <a:pt x="676" y="1644"/>
                      <a:pt x="680" y="1655"/>
                    </a:cubicBezTo>
                    <a:cubicBezTo>
                      <a:pt x="682" y="1660"/>
                      <a:pt x="702" y="1649"/>
                      <a:pt x="713" y="1645"/>
                    </a:cubicBezTo>
                    <a:cubicBezTo>
                      <a:pt x="729" y="1640"/>
                      <a:pt x="748" y="1630"/>
                      <a:pt x="753" y="1621"/>
                    </a:cubicBezTo>
                    <a:cubicBezTo>
                      <a:pt x="758" y="1613"/>
                      <a:pt x="768" y="1598"/>
                      <a:pt x="771" y="1591"/>
                    </a:cubicBezTo>
                    <a:cubicBezTo>
                      <a:pt x="776" y="1582"/>
                      <a:pt x="775" y="1576"/>
                      <a:pt x="778" y="1569"/>
                    </a:cubicBezTo>
                    <a:cubicBezTo>
                      <a:pt x="781" y="1563"/>
                      <a:pt x="787" y="1555"/>
                      <a:pt x="784" y="1548"/>
                    </a:cubicBezTo>
                    <a:close/>
                  </a:path>
                </a:pathLst>
              </a:custGeom>
              <a:noFill/>
              <a:ln w="4763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13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" name="Freeform 17"/>
            <p:cNvSpPr>
              <a:spLocks noEditPoints="1"/>
            </p:cNvSpPr>
            <p:nvPr/>
          </p:nvSpPr>
          <p:spPr bwMode="auto">
            <a:xfrm>
              <a:off x="3343872" y="1535765"/>
              <a:ext cx="735293" cy="2687241"/>
            </a:xfrm>
            <a:custGeom>
              <a:avLst/>
              <a:gdLst>
                <a:gd name="T0" fmla="*/ 213 w 989"/>
                <a:gd name="T1" fmla="*/ 48 h 3051"/>
                <a:gd name="T2" fmla="*/ 190 w 989"/>
                <a:gd name="T3" fmla="*/ 5 h 3051"/>
                <a:gd name="T4" fmla="*/ 157 w 989"/>
                <a:gd name="T5" fmla="*/ 1 h 3051"/>
                <a:gd name="T6" fmla="*/ 140 w 989"/>
                <a:gd name="T7" fmla="*/ 4 h 3051"/>
                <a:gd name="T8" fmla="*/ 128 w 989"/>
                <a:gd name="T9" fmla="*/ 11 h 3051"/>
                <a:gd name="T10" fmla="*/ 116 w 989"/>
                <a:gd name="T11" fmla="*/ 50 h 3051"/>
                <a:gd name="T12" fmla="*/ 116 w 989"/>
                <a:gd name="T13" fmla="*/ 73 h 3051"/>
                <a:gd name="T14" fmla="*/ 122 w 989"/>
                <a:gd name="T15" fmla="*/ 87 h 3051"/>
                <a:gd name="T16" fmla="*/ 125 w 989"/>
                <a:gd name="T17" fmla="*/ 91 h 3051"/>
                <a:gd name="T18" fmla="*/ 126 w 989"/>
                <a:gd name="T19" fmla="*/ 95 h 3051"/>
                <a:gd name="T20" fmla="*/ 126 w 989"/>
                <a:gd name="T21" fmla="*/ 100 h 3051"/>
                <a:gd name="T22" fmla="*/ 128 w 989"/>
                <a:gd name="T23" fmla="*/ 104 h 3051"/>
                <a:gd name="T24" fmla="*/ 131 w 989"/>
                <a:gd name="T25" fmla="*/ 134 h 3051"/>
                <a:gd name="T26" fmla="*/ 17 w 989"/>
                <a:gd name="T27" fmla="*/ 324 h 3051"/>
                <a:gd name="T28" fmla="*/ 3 w 989"/>
                <a:gd name="T29" fmla="*/ 473 h 3051"/>
                <a:gd name="T30" fmla="*/ 2 w 989"/>
                <a:gd name="T31" fmla="*/ 495 h 3051"/>
                <a:gd name="T32" fmla="*/ 30 w 989"/>
                <a:gd name="T33" fmla="*/ 581 h 3051"/>
                <a:gd name="T34" fmla="*/ 39 w 989"/>
                <a:gd name="T35" fmla="*/ 584 h 3051"/>
                <a:gd name="T36" fmla="*/ 58 w 989"/>
                <a:gd name="T37" fmla="*/ 572 h 3051"/>
                <a:gd name="T38" fmla="*/ 57 w 989"/>
                <a:gd name="T39" fmla="*/ 557 h 3051"/>
                <a:gd name="T40" fmla="*/ 33 w 989"/>
                <a:gd name="T41" fmla="*/ 530 h 3051"/>
                <a:gd name="T42" fmla="*/ 49 w 989"/>
                <a:gd name="T43" fmla="*/ 517 h 3051"/>
                <a:gd name="T44" fmla="*/ 49 w 989"/>
                <a:gd name="T45" fmla="*/ 427 h 3051"/>
                <a:gd name="T46" fmla="*/ 67 w 989"/>
                <a:gd name="T47" fmla="*/ 363 h 3051"/>
                <a:gd name="T48" fmla="*/ 87 w 989"/>
                <a:gd name="T49" fmla="*/ 708 h 3051"/>
                <a:gd name="T50" fmla="*/ 104 w 989"/>
                <a:gd name="T51" fmla="*/ 954 h 3051"/>
                <a:gd name="T52" fmla="*/ 88 w 989"/>
                <a:gd name="T53" fmla="*/ 981 h 3051"/>
                <a:gd name="T54" fmla="*/ 122 w 989"/>
                <a:gd name="T55" fmla="*/ 988 h 3051"/>
                <a:gd name="T56" fmla="*/ 151 w 989"/>
                <a:gd name="T57" fmla="*/ 975 h 3051"/>
                <a:gd name="T58" fmla="*/ 150 w 989"/>
                <a:gd name="T59" fmla="*/ 849 h 3051"/>
                <a:gd name="T60" fmla="*/ 165 w 989"/>
                <a:gd name="T61" fmla="*/ 557 h 3051"/>
                <a:gd name="T62" fmla="*/ 181 w 989"/>
                <a:gd name="T63" fmla="*/ 902 h 3051"/>
                <a:gd name="T64" fmla="*/ 181 w 989"/>
                <a:gd name="T65" fmla="*/ 984 h 3051"/>
                <a:gd name="T66" fmla="*/ 207 w 989"/>
                <a:gd name="T67" fmla="*/ 986 h 3051"/>
                <a:gd name="T68" fmla="*/ 241 w 989"/>
                <a:gd name="T69" fmla="*/ 981 h 3051"/>
                <a:gd name="T70" fmla="*/ 212 w 989"/>
                <a:gd name="T71" fmla="*/ 932 h 3051"/>
                <a:gd name="T72" fmla="*/ 235 w 989"/>
                <a:gd name="T73" fmla="*/ 736 h 3051"/>
                <a:gd name="T74" fmla="*/ 260 w 989"/>
                <a:gd name="T75" fmla="*/ 490 h 3051"/>
                <a:gd name="T76" fmla="*/ 260 w 989"/>
                <a:gd name="T77" fmla="*/ 312 h 3051"/>
                <a:gd name="T78" fmla="*/ 294 w 989"/>
                <a:gd name="T79" fmla="*/ 480 h 3051"/>
                <a:gd name="T80" fmla="*/ 277 w 989"/>
                <a:gd name="T81" fmla="*/ 518 h 3051"/>
                <a:gd name="T82" fmla="*/ 295 w 989"/>
                <a:gd name="T83" fmla="*/ 522 h 3051"/>
                <a:gd name="T84" fmla="*/ 282 w 989"/>
                <a:gd name="T85" fmla="*/ 555 h 3051"/>
                <a:gd name="T86" fmla="*/ 276 w 989"/>
                <a:gd name="T87" fmla="*/ 560 h 3051"/>
                <a:gd name="T88" fmla="*/ 271 w 989"/>
                <a:gd name="T89" fmla="*/ 579 h 3051"/>
                <a:gd name="T90" fmla="*/ 289 w 989"/>
                <a:gd name="T91" fmla="*/ 585 h 3051"/>
                <a:gd name="T92" fmla="*/ 317 w 989"/>
                <a:gd name="T93" fmla="*/ 554 h 3051"/>
                <a:gd name="T94" fmla="*/ 327 w 989"/>
                <a:gd name="T95" fmla="*/ 474 h 3051"/>
                <a:gd name="T96" fmla="*/ 295 w 989"/>
                <a:gd name="T97" fmla="*/ 196 h 3051"/>
                <a:gd name="T98" fmla="*/ 195 w 989"/>
                <a:gd name="T99" fmla="*/ 113 h 3051"/>
                <a:gd name="T100" fmla="*/ 201 w 989"/>
                <a:gd name="T101" fmla="*/ 100 h 3051"/>
                <a:gd name="T102" fmla="*/ 203 w 989"/>
                <a:gd name="T103" fmla="*/ 93 h 3051"/>
                <a:gd name="T104" fmla="*/ 205 w 989"/>
                <a:gd name="T105" fmla="*/ 88 h 3051"/>
                <a:gd name="T106" fmla="*/ 207 w 989"/>
                <a:gd name="T107" fmla="*/ 85 h 3051"/>
                <a:gd name="T108" fmla="*/ 216 w 989"/>
                <a:gd name="T109" fmla="*/ 51 h 3051"/>
                <a:gd name="T110" fmla="*/ 53 w 989"/>
                <a:gd name="T111" fmla="*/ 563 h 3051"/>
                <a:gd name="T112" fmla="*/ 274 w 989"/>
                <a:gd name="T113" fmla="*/ 563 h 30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89" h="3051">
                  <a:moveTo>
                    <a:pt x="888" y="1603"/>
                  </a:moveTo>
                  <a:cubicBezTo>
                    <a:pt x="888" y="1602"/>
                    <a:pt x="888" y="1602"/>
                    <a:pt x="888" y="1602"/>
                  </a:cubicBezTo>
                  <a:cubicBezTo>
                    <a:pt x="888" y="1602"/>
                    <a:pt x="886" y="1602"/>
                    <a:pt x="888" y="1603"/>
                  </a:cubicBezTo>
                  <a:close/>
                  <a:moveTo>
                    <a:pt x="638" y="169"/>
                  </a:moveTo>
                  <a:cubicBezTo>
                    <a:pt x="638" y="166"/>
                    <a:pt x="639" y="163"/>
                    <a:pt x="639" y="160"/>
                  </a:cubicBezTo>
                  <a:cubicBezTo>
                    <a:pt x="639" y="160"/>
                    <a:pt x="639" y="159"/>
                    <a:pt x="639" y="159"/>
                  </a:cubicBezTo>
                  <a:cubicBezTo>
                    <a:pt x="640" y="156"/>
                    <a:pt x="640" y="153"/>
                    <a:pt x="640" y="149"/>
                  </a:cubicBezTo>
                  <a:cubicBezTo>
                    <a:pt x="641" y="148"/>
                    <a:pt x="641" y="146"/>
                    <a:pt x="641" y="144"/>
                  </a:cubicBezTo>
                  <a:cubicBezTo>
                    <a:pt x="641" y="143"/>
                    <a:pt x="641" y="143"/>
                    <a:pt x="641" y="143"/>
                  </a:cubicBezTo>
                  <a:cubicBezTo>
                    <a:pt x="642" y="127"/>
                    <a:pt x="641" y="101"/>
                    <a:pt x="630" y="76"/>
                  </a:cubicBezTo>
                  <a:cubicBezTo>
                    <a:pt x="630" y="74"/>
                    <a:pt x="630" y="73"/>
                    <a:pt x="629" y="71"/>
                  </a:cubicBezTo>
                  <a:cubicBezTo>
                    <a:pt x="625" y="55"/>
                    <a:pt x="616" y="40"/>
                    <a:pt x="599" y="33"/>
                  </a:cubicBezTo>
                  <a:cubicBezTo>
                    <a:pt x="602" y="35"/>
                    <a:pt x="605" y="36"/>
                    <a:pt x="608" y="37"/>
                  </a:cubicBezTo>
                  <a:cubicBezTo>
                    <a:pt x="599" y="28"/>
                    <a:pt x="583" y="17"/>
                    <a:pt x="570" y="15"/>
                  </a:cubicBezTo>
                  <a:cubicBezTo>
                    <a:pt x="577" y="15"/>
                    <a:pt x="584" y="21"/>
                    <a:pt x="592" y="21"/>
                  </a:cubicBezTo>
                  <a:cubicBezTo>
                    <a:pt x="586" y="15"/>
                    <a:pt x="575" y="9"/>
                    <a:pt x="566" y="8"/>
                  </a:cubicBezTo>
                  <a:cubicBezTo>
                    <a:pt x="560" y="7"/>
                    <a:pt x="551" y="12"/>
                    <a:pt x="544" y="12"/>
                  </a:cubicBezTo>
                  <a:cubicBezTo>
                    <a:pt x="543" y="11"/>
                    <a:pt x="542" y="11"/>
                    <a:pt x="541" y="11"/>
                  </a:cubicBezTo>
                  <a:cubicBezTo>
                    <a:pt x="539" y="10"/>
                    <a:pt x="537" y="9"/>
                    <a:pt x="535" y="8"/>
                  </a:cubicBezTo>
                  <a:cubicBezTo>
                    <a:pt x="528" y="4"/>
                    <a:pt x="521" y="4"/>
                    <a:pt x="513" y="2"/>
                  </a:cubicBezTo>
                  <a:cubicBezTo>
                    <a:pt x="499" y="0"/>
                    <a:pt x="486" y="0"/>
                    <a:pt x="472" y="1"/>
                  </a:cubicBezTo>
                  <a:cubicBezTo>
                    <a:pt x="475" y="1"/>
                    <a:pt x="478" y="3"/>
                    <a:pt x="482" y="4"/>
                  </a:cubicBezTo>
                  <a:cubicBezTo>
                    <a:pt x="480" y="3"/>
                    <a:pt x="478" y="3"/>
                    <a:pt x="476" y="3"/>
                  </a:cubicBezTo>
                  <a:cubicBezTo>
                    <a:pt x="472" y="4"/>
                    <a:pt x="469" y="4"/>
                    <a:pt x="465" y="5"/>
                  </a:cubicBezTo>
                  <a:cubicBezTo>
                    <a:pt x="463" y="5"/>
                    <a:pt x="462" y="6"/>
                    <a:pt x="460" y="6"/>
                  </a:cubicBezTo>
                  <a:cubicBezTo>
                    <a:pt x="457" y="7"/>
                    <a:pt x="453" y="7"/>
                    <a:pt x="450" y="7"/>
                  </a:cubicBezTo>
                  <a:cubicBezTo>
                    <a:pt x="442" y="8"/>
                    <a:pt x="433" y="8"/>
                    <a:pt x="425" y="10"/>
                  </a:cubicBezTo>
                  <a:cubicBezTo>
                    <a:pt x="424" y="10"/>
                    <a:pt x="422" y="10"/>
                    <a:pt x="421" y="11"/>
                  </a:cubicBezTo>
                  <a:cubicBezTo>
                    <a:pt x="422" y="12"/>
                    <a:pt x="423" y="12"/>
                    <a:pt x="424" y="12"/>
                  </a:cubicBezTo>
                  <a:cubicBezTo>
                    <a:pt x="425" y="12"/>
                    <a:pt x="426" y="12"/>
                    <a:pt x="427" y="12"/>
                  </a:cubicBezTo>
                  <a:cubicBezTo>
                    <a:pt x="427" y="12"/>
                    <a:pt x="428" y="12"/>
                    <a:pt x="429" y="12"/>
                  </a:cubicBezTo>
                  <a:cubicBezTo>
                    <a:pt x="423" y="14"/>
                    <a:pt x="418" y="16"/>
                    <a:pt x="413" y="18"/>
                  </a:cubicBezTo>
                  <a:cubicBezTo>
                    <a:pt x="410" y="19"/>
                    <a:pt x="407" y="20"/>
                    <a:pt x="404" y="21"/>
                  </a:cubicBezTo>
                  <a:cubicBezTo>
                    <a:pt x="394" y="25"/>
                    <a:pt x="387" y="33"/>
                    <a:pt x="378" y="39"/>
                  </a:cubicBezTo>
                  <a:cubicBezTo>
                    <a:pt x="380" y="37"/>
                    <a:pt x="383" y="36"/>
                    <a:pt x="385" y="35"/>
                  </a:cubicBezTo>
                  <a:cubicBezTo>
                    <a:pt x="381" y="40"/>
                    <a:pt x="374" y="43"/>
                    <a:pt x="370" y="48"/>
                  </a:cubicBezTo>
                  <a:cubicBezTo>
                    <a:pt x="368" y="52"/>
                    <a:pt x="367" y="56"/>
                    <a:pt x="366" y="60"/>
                  </a:cubicBezTo>
                  <a:cubicBezTo>
                    <a:pt x="343" y="95"/>
                    <a:pt x="348" y="137"/>
                    <a:pt x="349" y="147"/>
                  </a:cubicBezTo>
                  <a:cubicBezTo>
                    <a:pt x="349" y="147"/>
                    <a:pt x="349" y="148"/>
                    <a:pt x="349" y="148"/>
                  </a:cubicBezTo>
                  <a:cubicBezTo>
                    <a:pt x="350" y="149"/>
                    <a:pt x="350" y="149"/>
                    <a:pt x="350" y="150"/>
                  </a:cubicBezTo>
                  <a:cubicBezTo>
                    <a:pt x="350" y="150"/>
                    <a:pt x="350" y="150"/>
                    <a:pt x="350" y="150"/>
                  </a:cubicBezTo>
                  <a:cubicBezTo>
                    <a:pt x="350" y="151"/>
                    <a:pt x="350" y="153"/>
                    <a:pt x="350" y="153"/>
                  </a:cubicBezTo>
                  <a:cubicBezTo>
                    <a:pt x="352" y="166"/>
                    <a:pt x="352" y="166"/>
                    <a:pt x="352" y="166"/>
                  </a:cubicBezTo>
                  <a:cubicBezTo>
                    <a:pt x="351" y="164"/>
                    <a:pt x="350" y="162"/>
                    <a:pt x="350" y="160"/>
                  </a:cubicBezTo>
                  <a:cubicBezTo>
                    <a:pt x="350" y="160"/>
                    <a:pt x="350" y="160"/>
                    <a:pt x="350" y="160"/>
                  </a:cubicBezTo>
                  <a:cubicBezTo>
                    <a:pt x="350" y="158"/>
                    <a:pt x="346" y="155"/>
                    <a:pt x="346" y="155"/>
                  </a:cubicBezTo>
                  <a:cubicBezTo>
                    <a:pt x="341" y="152"/>
                    <a:pt x="337" y="158"/>
                    <a:pt x="337" y="166"/>
                  </a:cubicBezTo>
                  <a:cubicBezTo>
                    <a:pt x="337" y="174"/>
                    <a:pt x="343" y="190"/>
                    <a:pt x="343" y="196"/>
                  </a:cubicBezTo>
                  <a:cubicBezTo>
                    <a:pt x="343" y="202"/>
                    <a:pt x="345" y="217"/>
                    <a:pt x="349" y="226"/>
                  </a:cubicBezTo>
                  <a:cubicBezTo>
                    <a:pt x="352" y="236"/>
                    <a:pt x="351" y="240"/>
                    <a:pt x="354" y="246"/>
                  </a:cubicBezTo>
                  <a:cubicBezTo>
                    <a:pt x="357" y="251"/>
                    <a:pt x="359" y="256"/>
                    <a:pt x="362" y="261"/>
                  </a:cubicBezTo>
                  <a:cubicBezTo>
                    <a:pt x="362" y="261"/>
                    <a:pt x="363" y="262"/>
                    <a:pt x="363" y="263"/>
                  </a:cubicBezTo>
                  <a:cubicBezTo>
                    <a:pt x="364" y="263"/>
                    <a:pt x="364" y="263"/>
                    <a:pt x="364" y="263"/>
                  </a:cubicBezTo>
                  <a:cubicBezTo>
                    <a:pt x="364" y="264"/>
                    <a:pt x="365" y="264"/>
                    <a:pt x="365" y="264"/>
                  </a:cubicBezTo>
                  <a:cubicBezTo>
                    <a:pt x="365" y="265"/>
                    <a:pt x="366" y="265"/>
                    <a:pt x="366" y="265"/>
                  </a:cubicBezTo>
                  <a:cubicBezTo>
                    <a:pt x="366" y="266"/>
                    <a:pt x="367" y="266"/>
                    <a:pt x="367" y="266"/>
                  </a:cubicBezTo>
                  <a:cubicBezTo>
                    <a:pt x="368" y="267"/>
                    <a:pt x="368" y="267"/>
                    <a:pt x="369" y="267"/>
                  </a:cubicBezTo>
                  <a:cubicBezTo>
                    <a:pt x="369" y="267"/>
                    <a:pt x="369" y="268"/>
                    <a:pt x="369" y="268"/>
                  </a:cubicBezTo>
                  <a:cubicBezTo>
                    <a:pt x="372" y="270"/>
                    <a:pt x="374" y="271"/>
                    <a:pt x="376" y="272"/>
                  </a:cubicBezTo>
                  <a:cubicBezTo>
                    <a:pt x="376" y="272"/>
                    <a:pt x="376" y="272"/>
                    <a:pt x="376" y="272"/>
                  </a:cubicBezTo>
                  <a:cubicBezTo>
                    <a:pt x="376" y="274"/>
                    <a:pt x="376" y="276"/>
                    <a:pt x="376" y="278"/>
                  </a:cubicBezTo>
                  <a:cubicBezTo>
                    <a:pt x="376" y="278"/>
                    <a:pt x="376" y="278"/>
                    <a:pt x="376" y="278"/>
                  </a:cubicBezTo>
                  <a:cubicBezTo>
                    <a:pt x="377" y="279"/>
                    <a:pt x="377" y="280"/>
                    <a:pt x="377" y="281"/>
                  </a:cubicBezTo>
                  <a:cubicBezTo>
                    <a:pt x="377" y="281"/>
                    <a:pt x="377" y="281"/>
                    <a:pt x="377" y="281"/>
                  </a:cubicBezTo>
                  <a:cubicBezTo>
                    <a:pt x="377" y="282"/>
                    <a:pt x="377" y="283"/>
                    <a:pt x="377" y="285"/>
                  </a:cubicBezTo>
                  <a:cubicBezTo>
                    <a:pt x="377" y="285"/>
                    <a:pt x="377" y="285"/>
                    <a:pt x="377" y="285"/>
                  </a:cubicBezTo>
                  <a:cubicBezTo>
                    <a:pt x="377" y="286"/>
                    <a:pt x="377" y="287"/>
                    <a:pt x="378" y="288"/>
                  </a:cubicBezTo>
                  <a:cubicBezTo>
                    <a:pt x="378" y="288"/>
                    <a:pt x="378" y="289"/>
                    <a:pt x="378" y="289"/>
                  </a:cubicBezTo>
                  <a:cubicBezTo>
                    <a:pt x="378" y="290"/>
                    <a:pt x="378" y="291"/>
                    <a:pt x="378" y="292"/>
                  </a:cubicBezTo>
                  <a:cubicBezTo>
                    <a:pt x="378" y="292"/>
                    <a:pt x="378" y="293"/>
                    <a:pt x="378" y="293"/>
                  </a:cubicBezTo>
                  <a:cubicBezTo>
                    <a:pt x="378" y="294"/>
                    <a:pt x="378" y="295"/>
                    <a:pt x="379" y="296"/>
                  </a:cubicBezTo>
                  <a:cubicBezTo>
                    <a:pt x="379" y="296"/>
                    <a:pt x="379" y="297"/>
                    <a:pt x="379" y="297"/>
                  </a:cubicBezTo>
                  <a:cubicBezTo>
                    <a:pt x="379" y="298"/>
                    <a:pt x="379" y="299"/>
                    <a:pt x="379" y="300"/>
                  </a:cubicBezTo>
                  <a:cubicBezTo>
                    <a:pt x="379" y="300"/>
                    <a:pt x="379" y="301"/>
                    <a:pt x="379" y="301"/>
                  </a:cubicBezTo>
                  <a:cubicBezTo>
                    <a:pt x="380" y="302"/>
                    <a:pt x="380" y="303"/>
                    <a:pt x="380" y="304"/>
                  </a:cubicBezTo>
                  <a:cubicBezTo>
                    <a:pt x="380" y="304"/>
                    <a:pt x="380" y="305"/>
                    <a:pt x="380" y="305"/>
                  </a:cubicBezTo>
                  <a:cubicBezTo>
                    <a:pt x="380" y="306"/>
                    <a:pt x="381" y="307"/>
                    <a:pt x="381" y="307"/>
                  </a:cubicBezTo>
                  <a:cubicBezTo>
                    <a:pt x="381" y="308"/>
                    <a:pt x="381" y="309"/>
                    <a:pt x="381" y="309"/>
                  </a:cubicBezTo>
                  <a:cubicBezTo>
                    <a:pt x="381" y="310"/>
                    <a:pt x="381" y="311"/>
                    <a:pt x="382" y="311"/>
                  </a:cubicBezTo>
                  <a:cubicBezTo>
                    <a:pt x="382" y="312"/>
                    <a:pt x="382" y="312"/>
                    <a:pt x="382" y="313"/>
                  </a:cubicBezTo>
                  <a:cubicBezTo>
                    <a:pt x="382" y="313"/>
                    <a:pt x="382" y="314"/>
                    <a:pt x="382" y="315"/>
                  </a:cubicBezTo>
                  <a:cubicBezTo>
                    <a:pt x="383" y="315"/>
                    <a:pt x="383" y="316"/>
                    <a:pt x="383" y="316"/>
                  </a:cubicBezTo>
                  <a:cubicBezTo>
                    <a:pt x="383" y="317"/>
                    <a:pt x="383" y="318"/>
                    <a:pt x="383" y="318"/>
                  </a:cubicBezTo>
                  <a:cubicBezTo>
                    <a:pt x="384" y="319"/>
                    <a:pt x="384" y="319"/>
                    <a:pt x="384" y="320"/>
                  </a:cubicBezTo>
                  <a:cubicBezTo>
                    <a:pt x="384" y="320"/>
                    <a:pt x="384" y="321"/>
                    <a:pt x="384" y="321"/>
                  </a:cubicBezTo>
                  <a:cubicBezTo>
                    <a:pt x="385" y="322"/>
                    <a:pt x="385" y="322"/>
                    <a:pt x="385" y="323"/>
                  </a:cubicBezTo>
                  <a:cubicBezTo>
                    <a:pt x="385" y="323"/>
                    <a:pt x="385" y="324"/>
                    <a:pt x="385" y="324"/>
                  </a:cubicBezTo>
                  <a:cubicBezTo>
                    <a:pt x="386" y="325"/>
                    <a:pt x="386" y="326"/>
                    <a:pt x="387" y="327"/>
                  </a:cubicBezTo>
                  <a:cubicBezTo>
                    <a:pt x="389" y="330"/>
                    <a:pt x="392" y="336"/>
                    <a:pt x="397" y="343"/>
                  </a:cubicBezTo>
                  <a:cubicBezTo>
                    <a:pt x="397" y="350"/>
                    <a:pt x="399" y="360"/>
                    <a:pt x="399" y="371"/>
                  </a:cubicBezTo>
                  <a:cubicBezTo>
                    <a:pt x="400" y="385"/>
                    <a:pt x="398" y="401"/>
                    <a:pt x="393" y="415"/>
                  </a:cubicBezTo>
                  <a:cubicBezTo>
                    <a:pt x="386" y="432"/>
                    <a:pt x="373" y="448"/>
                    <a:pt x="349" y="461"/>
                  </a:cubicBezTo>
                  <a:cubicBezTo>
                    <a:pt x="346" y="462"/>
                    <a:pt x="342" y="464"/>
                    <a:pt x="338" y="465"/>
                  </a:cubicBezTo>
                  <a:cubicBezTo>
                    <a:pt x="309" y="477"/>
                    <a:pt x="270" y="497"/>
                    <a:pt x="244" y="502"/>
                  </a:cubicBezTo>
                  <a:cubicBezTo>
                    <a:pt x="224" y="505"/>
                    <a:pt x="117" y="546"/>
                    <a:pt x="96" y="637"/>
                  </a:cubicBezTo>
                  <a:cubicBezTo>
                    <a:pt x="87" y="666"/>
                    <a:pt x="78" y="702"/>
                    <a:pt x="76" y="737"/>
                  </a:cubicBezTo>
                  <a:cubicBezTo>
                    <a:pt x="75" y="753"/>
                    <a:pt x="75" y="768"/>
                    <a:pt x="77" y="784"/>
                  </a:cubicBezTo>
                  <a:cubicBezTo>
                    <a:pt x="79" y="818"/>
                    <a:pt x="54" y="883"/>
                    <a:pt x="51" y="996"/>
                  </a:cubicBezTo>
                  <a:cubicBezTo>
                    <a:pt x="52" y="1036"/>
                    <a:pt x="48" y="1064"/>
                    <a:pt x="43" y="1082"/>
                  </a:cubicBezTo>
                  <a:cubicBezTo>
                    <a:pt x="41" y="1086"/>
                    <a:pt x="40" y="1090"/>
                    <a:pt x="39" y="1094"/>
                  </a:cubicBezTo>
                  <a:cubicBezTo>
                    <a:pt x="19" y="1158"/>
                    <a:pt x="19" y="1301"/>
                    <a:pt x="18" y="1338"/>
                  </a:cubicBezTo>
                  <a:cubicBezTo>
                    <a:pt x="17" y="1362"/>
                    <a:pt x="16" y="1396"/>
                    <a:pt x="12" y="1413"/>
                  </a:cubicBezTo>
                  <a:cubicBezTo>
                    <a:pt x="9" y="1426"/>
                    <a:pt x="10" y="1438"/>
                    <a:pt x="9" y="1450"/>
                  </a:cubicBezTo>
                  <a:cubicBezTo>
                    <a:pt x="9" y="1450"/>
                    <a:pt x="9" y="1450"/>
                    <a:pt x="9" y="1450"/>
                  </a:cubicBezTo>
                  <a:cubicBezTo>
                    <a:pt x="9" y="1451"/>
                    <a:pt x="9" y="1453"/>
                    <a:pt x="8" y="1454"/>
                  </a:cubicBezTo>
                  <a:cubicBezTo>
                    <a:pt x="8" y="1455"/>
                    <a:pt x="8" y="1457"/>
                    <a:pt x="7" y="1458"/>
                  </a:cubicBezTo>
                  <a:cubicBezTo>
                    <a:pt x="7" y="1459"/>
                    <a:pt x="7" y="1460"/>
                    <a:pt x="7" y="1461"/>
                  </a:cubicBezTo>
                  <a:cubicBezTo>
                    <a:pt x="5" y="1467"/>
                    <a:pt x="3" y="1469"/>
                    <a:pt x="4" y="1477"/>
                  </a:cubicBezTo>
                  <a:cubicBezTo>
                    <a:pt x="5" y="1498"/>
                    <a:pt x="5" y="1498"/>
                    <a:pt x="5" y="1498"/>
                  </a:cubicBezTo>
                  <a:cubicBezTo>
                    <a:pt x="5" y="1499"/>
                    <a:pt x="5" y="1500"/>
                    <a:pt x="4" y="1501"/>
                  </a:cubicBezTo>
                  <a:cubicBezTo>
                    <a:pt x="5" y="1502"/>
                    <a:pt x="5" y="1519"/>
                    <a:pt x="5" y="1523"/>
                  </a:cubicBezTo>
                  <a:cubicBezTo>
                    <a:pt x="6" y="1523"/>
                    <a:pt x="6" y="1523"/>
                    <a:pt x="6" y="1523"/>
                  </a:cubicBezTo>
                  <a:cubicBezTo>
                    <a:pt x="6" y="1541"/>
                    <a:pt x="7" y="1569"/>
                    <a:pt x="4" y="1585"/>
                  </a:cubicBezTo>
                  <a:cubicBezTo>
                    <a:pt x="0" y="1611"/>
                    <a:pt x="3" y="1626"/>
                    <a:pt x="4" y="1642"/>
                  </a:cubicBezTo>
                  <a:cubicBezTo>
                    <a:pt x="6" y="1658"/>
                    <a:pt x="22" y="1682"/>
                    <a:pt x="26" y="1701"/>
                  </a:cubicBezTo>
                  <a:cubicBezTo>
                    <a:pt x="36" y="1743"/>
                    <a:pt x="48" y="1744"/>
                    <a:pt x="57" y="1757"/>
                  </a:cubicBezTo>
                  <a:cubicBezTo>
                    <a:pt x="65" y="1770"/>
                    <a:pt x="85" y="1779"/>
                    <a:pt x="91" y="1784"/>
                  </a:cubicBezTo>
                  <a:cubicBezTo>
                    <a:pt x="91" y="1784"/>
                    <a:pt x="91" y="1784"/>
                    <a:pt x="91" y="1784"/>
                  </a:cubicBezTo>
                  <a:cubicBezTo>
                    <a:pt x="92" y="1785"/>
                    <a:pt x="92" y="1785"/>
                    <a:pt x="92" y="1785"/>
                  </a:cubicBezTo>
                  <a:cubicBezTo>
                    <a:pt x="92" y="1785"/>
                    <a:pt x="93" y="1785"/>
                    <a:pt x="93" y="1785"/>
                  </a:cubicBezTo>
                  <a:cubicBezTo>
                    <a:pt x="96" y="1789"/>
                    <a:pt x="104" y="1796"/>
                    <a:pt x="114" y="1797"/>
                  </a:cubicBezTo>
                  <a:cubicBezTo>
                    <a:pt x="114" y="1797"/>
                    <a:pt x="114" y="1797"/>
                    <a:pt x="114" y="1797"/>
                  </a:cubicBezTo>
                  <a:cubicBezTo>
                    <a:pt x="114" y="1798"/>
                    <a:pt x="114" y="1798"/>
                    <a:pt x="115" y="1798"/>
                  </a:cubicBezTo>
                  <a:cubicBezTo>
                    <a:pt x="115" y="1798"/>
                    <a:pt x="115" y="1798"/>
                    <a:pt x="115" y="1798"/>
                  </a:cubicBezTo>
                  <a:cubicBezTo>
                    <a:pt x="116" y="1798"/>
                    <a:pt x="117" y="1798"/>
                    <a:pt x="117" y="1798"/>
                  </a:cubicBezTo>
                  <a:cubicBezTo>
                    <a:pt x="118" y="1797"/>
                    <a:pt x="119" y="1798"/>
                    <a:pt x="119" y="1797"/>
                  </a:cubicBezTo>
                  <a:cubicBezTo>
                    <a:pt x="121" y="1797"/>
                    <a:pt x="122" y="1797"/>
                    <a:pt x="123" y="1796"/>
                  </a:cubicBezTo>
                  <a:cubicBezTo>
                    <a:pt x="130" y="1793"/>
                    <a:pt x="130" y="1785"/>
                    <a:pt x="130" y="1783"/>
                  </a:cubicBezTo>
                  <a:cubicBezTo>
                    <a:pt x="131" y="1783"/>
                    <a:pt x="134" y="1784"/>
                    <a:pt x="138" y="1784"/>
                  </a:cubicBezTo>
                  <a:cubicBezTo>
                    <a:pt x="142" y="1784"/>
                    <a:pt x="156" y="1785"/>
                    <a:pt x="163" y="1783"/>
                  </a:cubicBezTo>
                  <a:cubicBezTo>
                    <a:pt x="165" y="1783"/>
                    <a:pt x="167" y="1782"/>
                    <a:pt x="167" y="1781"/>
                  </a:cubicBezTo>
                  <a:cubicBezTo>
                    <a:pt x="179" y="1770"/>
                    <a:pt x="164" y="1759"/>
                    <a:pt x="163" y="1758"/>
                  </a:cubicBezTo>
                  <a:cubicBezTo>
                    <a:pt x="174" y="1757"/>
                    <a:pt x="174" y="1757"/>
                    <a:pt x="174" y="1757"/>
                  </a:cubicBezTo>
                  <a:cubicBezTo>
                    <a:pt x="174" y="1757"/>
                    <a:pt x="174" y="1757"/>
                    <a:pt x="175" y="1757"/>
                  </a:cubicBezTo>
                  <a:cubicBezTo>
                    <a:pt x="175" y="1756"/>
                    <a:pt x="175" y="1756"/>
                    <a:pt x="175" y="1756"/>
                  </a:cubicBezTo>
                  <a:cubicBezTo>
                    <a:pt x="189" y="1748"/>
                    <a:pt x="171" y="1732"/>
                    <a:pt x="171" y="1732"/>
                  </a:cubicBezTo>
                  <a:cubicBezTo>
                    <a:pt x="171" y="1731"/>
                    <a:pt x="170" y="1731"/>
                    <a:pt x="167" y="1730"/>
                  </a:cubicBezTo>
                  <a:cubicBezTo>
                    <a:pt x="151" y="1721"/>
                    <a:pt x="151" y="1721"/>
                    <a:pt x="151" y="1721"/>
                  </a:cubicBezTo>
                  <a:cubicBezTo>
                    <a:pt x="160" y="1718"/>
                    <a:pt x="172" y="1715"/>
                    <a:pt x="172" y="1713"/>
                  </a:cubicBezTo>
                  <a:cubicBezTo>
                    <a:pt x="171" y="1713"/>
                    <a:pt x="171" y="1713"/>
                    <a:pt x="171" y="1712"/>
                  </a:cubicBezTo>
                  <a:cubicBezTo>
                    <a:pt x="172" y="1712"/>
                    <a:pt x="172" y="1712"/>
                    <a:pt x="172" y="1712"/>
                  </a:cubicBezTo>
                  <a:cubicBezTo>
                    <a:pt x="171" y="1697"/>
                    <a:pt x="165" y="1694"/>
                    <a:pt x="158" y="1694"/>
                  </a:cubicBezTo>
                  <a:cubicBezTo>
                    <a:pt x="151" y="1695"/>
                    <a:pt x="144" y="1698"/>
                    <a:pt x="139" y="1701"/>
                  </a:cubicBezTo>
                  <a:cubicBezTo>
                    <a:pt x="137" y="1702"/>
                    <a:pt x="136" y="1702"/>
                    <a:pt x="135" y="1703"/>
                  </a:cubicBezTo>
                  <a:cubicBezTo>
                    <a:pt x="133" y="1703"/>
                    <a:pt x="132" y="1704"/>
                    <a:pt x="131" y="1703"/>
                  </a:cubicBezTo>
                  <a:cubicBezTo>
                    <a:pt x="123" y="1692"/>
                    <a:pt x="116" y="1696"/>
                    <a:pt x="111" y="1694"/>
                  </a:cubicBezTo>
                  <a:cubicBezTo>
                    <a:pt x="99" y="1629"/>
                    <a:pt x="99" y="1629"/>
                    <a:pt x="99" y="1629"/>
                  </a:cubicBezTo>
                  <a:cubicBezTo>
                    <a:pt x="99" y="1629"/>
                    <a:pt x="99" y="1628"/>
                    <a:pt x="99" y="1627"/>
                  </a:cubicBezTo>
                  <a:cubicBezTo>
                    <a:pt x="105" y="1618"/>
                    <a:pt x="92" y="1598"/>
                    <a:pt x="92" y="1598"/>
                  </a:cubicBezTo>
                  <a:cubicBezTo>
                    <a:pt x="92" y="1598"/>
                    <a:pt x="101" y="1603"/>
                    <a:pt x="109" y="1612"/>
                  </a:cubicBezTo>
                  <a:cubicBezTo>
                    <a:pt x="110" y="1614"/>
                    <a:pt x="111" y="1616"/>
                    <a:pt x="112" y="1618"/>
                  </a:cubicBezTo>
                  <a:cubicBezTo>
                    <a:pt x="117" y="1631"/>
                    <a:pt x="129" y="1652"/>
                    <a:pt x="143" y="1658"/>
                  </a:cubicBezTo>
                  <a:cubicBezTo>
                    <a:pt x="150" y="1661"/>
                    <a:pt x="157" y="1661"/>
                    <a:pt x="165" y="1656"/>
                  </a:cubicBezTo>
                  <a:cubicBezTo>
                    <a:pt x="184" y="1644"/>
                    <a:pt x="165" y="1611"/>
                    <a:pt x="148" y="1590"/>
                  </a:cubicBezTo>
                  <a:cubicBezTo>
                    <a:pt x="144" y="1585"/>
                    <a:pt x="139" y="1580"/>
                    <a:pt x="136" y="1577"/>
                  </a:cubicBezTo>
                  <a:cubicBezTo>
                    <a:pt x="134" y="1575"/>
                    <a:pt x="133" y="1574"/>
                    <a:pt x="132" y="1573"/>
                  </a:cubicBezTo>
                  <a:cubicBezTo>
                    <a:pt x="121" y="1556"/>
                    <a:pt x="119" y="1528"/>
                    <a:pt x="115" y="1510"/>
                  </a:cubicBezTo>
                  <a:cubicBezTo>
                    <a:pt x="114" y="1496"/>
                    <a:pt x="106" y="1481"/>
                    <a:pt x="106" y="1476"/>
                  </a:cubicBezTo>
                  <a:cubicBezTo>
                    <a:pt x="107" y="1475"/>
                    <a:pt x="107" y="1473"/>
                    <a:pt x="108" y="1471"/>
                  </a:cubicBezTo>
                  <a:cubicBezTo>
                    <a:pt x="110" y="1464"/>
                    <a:pt x="113" y="1450"/>
                    <a:pt x="116" y="1436"/>
                  </a:cubicBezTo>
                  <a:cubicBezTo>
                    <a:pt x="117" y="1426"/>
                    <a:pt x="134" y="1366"/>
                    <a:pt x="148" y="1311"/>
                  </a:cubicBezTo>
                  <a:cubicBezTo>
                    <a:pt x="159" y="1275"/>
                    <a:pt x="168" y="1242"/>
                    <a:pt x="169" y="1232"/>
                  </a:cubicBezTo>
                  <a:cubicBezTo>
                    <a:pt x="178" y="1188"/>
                    <a:pt x="188" y="1163"/>
                    <a:pt x="191" y="1137"/>
                  </a:cubicBezTo>
                  <a:cubicBezTo>
                    <a:pt x="193" y="1125"/>
                    <a:pt x="193" y="1113"/>
                    <a:pt x="191" y="1098"/>
                  </a:cubicBezTo>
                  <a:cubicBezTo>
                    <a:pt x="192" y="1066"/>
                    <a:pt x="204" y="980"/>
                    <a:pt x="207" y="961"/>
                  </a:cubicBezTo>
                  <a:cubicBezTo>
                    <a:pt x="207" y="969"/>
                    <a:pt x="207" y="976"/>
                    <a:pt x="207" y="984"/>
                  </a:cubicBezTo>
                  <a:cubicBezTo>
                    <a:pt x="207" y="984"/>
                    <a:pt x="207" y="984"/>
                    <a:pt x="207" y="984"/>
                  </a:cubicBezTo>
                  <a:cubicBezTo>
                    <a:pt x="197" y="1045"/>
                    <a:pt x="200" y="1084"/>
                    <a:pt x="202" y="1117"/>
                  </a:cubicBezTo>
                  <a:cubicBezTo>
                    <a:pt x="202" y="1120"/>
                    <a:pt x="202" y="1125"/>
                    <a:pt x="202" y="1131"/>
                  </a:cubicBezTo>
                  <a:cubicBezTo>
                    <a:pt x="193" y="1258"/>
                    <a:pt x="214" y="1421"/>
                    <a:pt x="213" y="1459"/>
                  </a:cubicBezTo>
                  <a:cubicBezTo>
                    <a:pt x="210" y="1478"/>
                    <a:pt x="205" y="1504"/>
                    <a:pt x="203" y="1547"/>
                  </a:cubicBezTo>
                  <a:cubicBezTo>
                    <a:pt x="202" y="1562"/>
                    <a:pt x="202" y="1588"/>
                    <a:pt x="203" y="1625"/>
                  </a:cubicBezTo>
                  <a:cubicBezTo>
                    <a:pt x="203" y="1725"/>
                    <a:pt x="212" y="1867"/>
                    <a:pt x="247" y="2046"/>
                  </a:cubicBezTo>
                  <a:cubicBezTo>
                    <a:pt x="249" y="2058"/>
                    <a:pt x="251" y="2069"/>
                    <a:pt x="253" y="2081"/>
                  </a:cubicBezTo>
                  <a:cubicBezTo>
                    <a:pt x="256" y="2097"/>
                    <a:pt x="258" y="2150"/>
                    <a:pt x="264" y="2179"/>
                  </a:cubicBezTo>
                  <a:cubicBezTo>
                    <a:pt x="265" y="2186"/>
                    <a:pt x="280" y="2220"/>
                    <a:pt x="281" y="2266"/>
                  </a:cubicBezTo>
                  <a:cubicBezTo>
                    <a:pt x="283" y="2340"/>
                    <a:pt x="274" y="2437"/>
                    <a:pt x="277" y="2490"/>
                  </a:cubicBezTo>
                  <a:cubicBezTo>
                    <a:pt x="280" y="2576"/>
                    <a:pt x="317" y="2656"/>
                    <a:pt x="331" y="2712"/>
                  </a:cubicBezTo>
                  <a:cubicBezTo>
                    <a:pt x="344" y="2768"/>
                    <a:pt x="350" y="2812"/>
                    <a:pt x="347" y="2823"/>
                  </a:cubicBezTo>
                  <a:cubicBezTo>
                    <a:pt x="345" y="2833"/>
                    <a:pt x="342" y="2851"/>
                    <a:pt x="351" y="2867"/>
                  </a:cubicBezTo>
                  <a:cubicBezTo>
                    <a:pt x="351" y="2867"/>
                    <a:pt x="351" y="2867"/>
                    <a:pt x="351" y="2867"/>
                  </a:cubicBezTo>
                  <a:cubicBezTo>
                    <a:pt x="347" y="2877"/>
                    <a:pt x="325" y="2923"/>
                    <a:pt x="312" y="2932"/>
                  </a:cubicBezTo>
                  <a:cubicBezTo>
                    <a:pt x="300" y="2942"/>
                    <a:pt x="296" y="2950"/>
                    <a:pt x="286" y="2956"/>
                  </a:cubicBezTo>
                  <a:cubicBezTo>
                    <a:pt x="276" y="2962"/>
                    <a:pt x="270" y="2967"/>
                    <a:pt x="266" y="2978"/>
                  </a:cubicBezTo>
                  <a:cubicBezTo>
                    <a:pt x="264" y="2984"/>
                    <a:pt x="260" y="2990"/>
                    <a:pt x="258" y="2996"/>
                  </a:cubicBezTo>
                  <a:cubicBezTo>
                    <a:pt x="257" y="3000"/>
                    <a:pt x="256" y="3004"/>
                    <a:pt x="260" y="3007"/>
                  </a:cubicBezTo>
                  <a:cubicBezTo>
                    <a:pt x="261" y="3008"/>
                    <a:pt x="263" y="3009"/>
                    <a:pt x="263" y="3010"/>
                  </a:cubicBezTo>
                  <a:cubicBezTo>
                    <a:pt x="264" y="3009"/>
                    <a:pt x="264" y="3009"/>
                    <a:pt x="264" y="3009"/>
                  </a:cubicBezTo>
                  <a:cubicBezTo>
                    <a:pt x="263" y="3013"/>
                    <a:pt x="263" y="3015"/>
                    <a:pt x="265" y="3017"/>
                  </a:cubicBezTo>
                  <a:cubicBezTo>
                    <a:pt x="269" y="3025"/>
                    <a:pt x="276" y="3026"/>
                    <a:pt x="286" y="3025"/>
                  </a:cubicBezTo>
                  <a:cubicBezTo>
                    <a:pt x="287" y="3024"/>
                    <a:pt x="287" y="3024"/>
                    <a:pt x="287" y="3024"/>
                  </a:cubicBezTo>
                  <a:cubicBezTo>
                    <a:pt x="287" y="3027"/>
                    <a:pt x="288" y="3029"/>
                    <a:pt x="290" y="3032"/>
                  </a:cubicBezTo>
                  <a:cubicBezTo>
                    <a:pt x="296" y="3041"/>
                    <a:pt x="317" y="3045"/>
                    <a:pt x="325" y="3037"/>
                  </a:cubicBezTo>
                  <a:cubicBezTo>
                    <a:pt x="336" y="3043"/>
                    <a:pt x="358" y="3044"/>
                    <a:pt x="366" y="3034"/>
                  </a:cubicBezTo>
                  <a:cubicBezTo>
                    <a:pt x="367" y="3035"/>
                    <a:pt x="367" y="3036"/>
                    <a:pt x="367" y="3036"/>
                  </a:cubicBezTo>
                  <a:cubicBezTo>
                    <a:pt x="367" y="3036"/>
                    <a:pt x="367" y="3036"/>
                    <a:pt x="367" y="3036"/>
                  </a:cubicBezTo>
                  <a:cubicBezTo>
                    <a:pt x="374" y="3051"/>
                    <a:pt x="398" y="3048"/>
                    <a:pt x="412" y="3045"/>
                  </a:cubicBezTo>
                  <a:cubicBezTo>
                    <a:pt x="425" y="3043"/>
                    <a:pt x="431" y="3036"/>
                    <a:pt x="438" y="3030"/>
                  </a:cubicBezTo>
                  <a:cubicBezTo>
                    <a:pt x="438" y="3030"/>
                    <a:pt x="438" y="3030"/>
                    <a:pt x="438" y="3030"/>
                  </a:cubicBezTo>
                  <a:cubicBezTo>
                    <a:pt x="439" y="3030"/>
                    <a:pt x="439" y="3029"/>
                    <a:pt x="439" y="3029"/>
                  </a:cubicBezTo>
                  <a:cubicBezTo>
                    <a:pt x="440" y="3028"/>
                    <a:pt x="441" y="3028"/>
                    <a:pt x="442" y="3027"/>
                  </a:cubicBezTo>
                  <a:cubicBezTo>
                    <a:pt x="447" y="3023"/>
                    <a:pt x="452" y="3018"/>
                    <a:pt x="453" y="3012"/>
                  </a:cubicBezTo>
                  <a:cubicBezTo>
                    <a:pt x="455" y="3008"/>
                    <a:pt x="455" y="3003"/>
                    <a:pt x="454" y="2997"/>
                  </a:cubicBezTo>
                  <a:cubicBezTo>
                    <a:pt x="452" y="2981"/>
                    <a:pt x="454" y="2981"/>
                    <a:pt x="456" y="2962"/>
                  </a:cubicBezTo>
                  <a:cubicBezTo>
                    <a:pt x="456" y="2961"/>
                    <a:pt x="456" y="2960"/>
                    <a:pt x="456" y="2959"/>
                  </a:cubicBezTo>
                  <a:cubicBezTo>
                    <a:pt x="459" y="2953"/>
                    <a:pt x="464" y="2948"/>
                    <a:pt x="466" y="2939"/>
                  </a:cubicBezTo>
                  <a:cubicBezTo>
                    <a:pt x="467" y="2936"/>
                    <a:pt x="468" y="2933"/>
                    <a:pt x="468" y="2929"/>
                  </a:cubicBezTo>
                  <a:cubicBezTo>
                    <a:pt x="469" y="2914"/>
                    <a:pt x="458" y="2851"/>
                    <a:pt x="459" y="2843"/>
                  </a:cubicBezTo>
                  <a:cubicBezTo>
                    <a:pt x="462" y="2823"/>
                    <a:pt x="448" y="2807"/>
                    <a:pt x="444" y="2775"/>
                  </a:cubicBezTo>
                  <a:cubicBezTo>
                    <a:pt x="439" y="2742"/>
                    <a:pt x="452" y="2632"/>
                    <a:pt x="452" y="2612"/>
                  </a:cubicBezTo>
                  <a:cubicBezTo>
                    <a:pt x="452" y="2574"/>
                    <a:pt x="472" y="2511"/>
                    <a:pt x="467" y="2434"/>
                  </a:cubicBezTo>
                  <a:cubicBezTo>
                    <a:pt x="463" y="2389"/>
                    <a:pt x="441" y="2252"/>
                    <a:pt x="441" y="2221"/>
                  </a:cubicBezTo>
                  <a:cubicBezTo>
                    <a:pt x="441" y="2215"/>
                    <a:pt x="440" y="2181"/>
                    <a:pt x="442" y="2175"/>
                  </a:cubicBezTo>
                  <a:cubicBezTo>
                    <a:pt x="448" y="2155"/>
                    <a:pt x="465" y="1903"/>
                    <a:pt x="465" y="1900"/>
                  </a:cubicBezTo>
                  <a:cubicBezTo>
                    <a:pt x="468" y="1870"/>
                    <a:pt x="489" y="1711"/>
                    <a:pt x="489" y="1711"/>
                  </a:cubicBezTo>
                  <a:cubicBezTo>
                    <a:pt x="490" y="1711"/>
                    <a:pt x="490" y="1711"/>
                    <a:pt x="490" y="1711"/>
                  </a:cubicBezTo>
                  <a:cubicBezTo>
                    <a:pt x="492" y="1711"/>
                    <a:pt x="494" y="1712"/>
                    <a:pt x="496" y="1712"/>
                  </a:cubicBezTo>
                  <a:cubicBezTo>
                    <a:pt x="497" y="1712"/>
                    <a:pt x="498" y="1712"/>
                    <a:pt x="499" y="1712"/>
                  </a:cubicBezTo>
                  <a:cubicBezTo>
                    <a:pt x="500" y="1719"/>
                    <a:pt x="523" y="1868"/>
                    <a:pt x="525" y="1897"/>
                  </a:cubicBezTo>
                  <a:cubicBezTo>
                    <a:pt x="525" y="1900"/>
                    <a:pt x="539" y="2156"/>
                    <a:pt x="546" y="2177"/>
                  </a:cubicBezTo>
                  <a:cubicBezTo>
                    <a:pt x="548" y="2183"/>
                    <a:pt x="546" y="2217"/>
                    <a:pt x="546" y="2223"/>
                  </a:cubicBezTo>
                  <a:cubicBezTo>
                    <a:pt x="546" y="2254"/>
                    <a:pt x="524" y="2390"/>
                    <a:pt x="521" y="2435"/>
                  </a:cubicBezTo>
                  <a:cubicBezTo>
                    <a:pt x="516" y="2513"/>
                    <a:pt x="536" y="2576"/>
                    <a:pt x="536" y="2613"/>
                  </a:cubicBezTo>
                  <a:cubicBezTo>
                    <a:pt x="536" y="2634"/>
                    <a:pt x="549" y="2744"/>
                    <a:pt x="544" y="2776"/>
                  </a:cubicBezTo>
                  <a:cubicBezTo>
                    <a:pt x="543" y="2784"/>
                    <a:pt x="541" y="2791"/>
                    <a:pt x="539" y="2798"/>
                  </a:cubicBezTo>
                  <a:cubicBezTo>
                    <a:pt x="537" y="2807"/>
                    <a:pt x="533" y="2815"/>
                    <a:pt x="531" y="2822"/>
                  </a:cubicBezTo>
                  <a:cubicBezTo>
                    <a:pt x="529" y="2829"/>
                    <a:pt x="528" y="2837"/>
                    <a:pt x="529" y="2844"/>
                  </a:cubicBezTo>
                  <a:cubicBezTo>
                    <a:pt x="530" y="2853"/>
                    <a:pt x="518" y="2916"/>
                    <a:pt x="519" y="2931"/>
                  </a:cubicBezTo>
                  <a:cubicBezTo>
                    <a:pt x="521" y="2949"/>
                    <a:pt x="531" y="2953"/>
                    <a:pt x="532" y="2963"/>
                  </a:cubicBezTo>
                  <a:cubicBezTo>
                    <a:pt x="534" y="2983"/>
                    <a:pt x="536" y="2983"/>
                    <a:pt x="533" y="2999"/>
                  </a:cubicBezTo>
                  <a:cubicBezTo>
                    <a:pt x="531" y="3014"/>
                    <a:pt x="537" y="3020"/>
                    <a:pt x="545" y="3027"/>
                  </a:cubicBezTo>
                  <a:cubicBezTo>
                    <a:pt x="546" y="3028"/>
                    <a:pt x="547" y="3028"/>
                    <a:pt x="548" y="3029"/>
                  </a:cubicBezTo>
                  <a:cubicBezTo>
                    <a:pt x="548" y="3029"/>
                    <a:pt x="549" y="3030"/>
                    <a:pt x="549" y="3030"/>
                  </a:cubicBezTo>
                  <a:cubicBezTo>
                    <a:pt x="549" y="3030"/>
                    <a:pt x="549" y="3030"/>
                    <a:pt x="549" y="3030"/>
                  </a:cubicBezTo>
                  <a:cubicBezTo>
                    <a:pt x="556" y="3036"/>
                    <a:pt x="562" y="3043"/>
                    <a:pt x="575" y="3045"/>
                  </a:cubicBezTo>
                  <a:cubicBezTo>
                    <a:pt x="589" y="3048"/>
                    <a:pt x="613" y="3050"/>
                    <a:pt x="620" y="3036"/>
                  </a:cubicBezTo>
                  <a:cubicBezTo>
                    <a:pt x="620" y="3036"/>
                    <a:pt x="620" y="3036"/>
                    <a:pt x="620" y="3036"/>
                  </a:cubicBezTo>
                  <a:cubicBezTo>
                    <a:pt x="620" y="3035"/>
                    <a:pt x="620" y="3035"/>
                    <a:pt x="621" y="3034"/>
                  </a:cubicBezTo>
                  <a:cubicBezTo>
                    <a:pt x="629" y="3044"/>
                    <a:pt x="651" y="3043"/>
                    <a:pt x="662" y="3037"/>
                  </a:cubicBezTo>
                  <a:cubicBezTo>
                    <a:pt x="670" y="3045"/>
                    <a:pt x="691" y="3041"/>
                    <a:pt x="697" y="3032"/>
                  </a:cubicBezTo>
                  <a:cubicBezTo>
                    <a:pt x="699" y="3030"/>
                    <a:pt x="699" y="3028"/>
                    <a:pt x="700" y="3027"/>
                  </a:cubicBezTo>
                  <a:cubicBezTo>
                    <a:pt x="700" y="3026"/>
                    <a:pt x="700" y="3025"/>
                    <a:pt x="701" y="3024"/>
                  </a:cubicBezTo>
                  <a:cubicBezTo>
                    <a:pt x="701" y="3025"/>
                    <a:pt x="701" y="3025"/>
                    <a:pt x="701" y="3025"/>
                  </a:cubicBezTo>
                  <a:cubicBezTo>
                    <a:pt x="711" y="3026"/>
                    <a:pt x="721" y="3023"/>
                    <a:pt x="723" y="3017"/>
                  </a:cubicBezTo>
                  <a:cubicBezTo>
                    <a:pt x="723" y="3017"/>
                    <a:pt x="723" y="3016"/>
                    <a:pt x="724" y="3015"/>
                  </a:cubicBezTo>
                  <a:cubicBezTo>
                    <a:pt x="724" y="3013"/>
                    <a:pt x="724" y="3011"/>
                    <a:pt x="724" y="3009"/>
                  </a:cubicBezTo>
                  <a:cubicBezTo>
                    <a:pt x="725" y="3009"/>
                    <a:pt x="726" y="3008"/>
                    <a:pt x="727" y="3007"/>
                  </a:cubicBezTo>
                  <a:cubicBezTo>
                    <a:pt x="729" y="3006"/>
                    <a:pt x="730" y="3005"/>
                    <a:pt x="730" y="3003"/>
                  </a:cubicBezTo>
                  <a:cubicBezTo>
                    <a:pt x="733" y="2996"/>
                    <a:pt x="725" y="2986"/>
                    <a:pt x="722" y="2978"/>
                  </a:cubicBezTo>
                  <a:cubicBezTo>
                    <a:pt x="718" y="2967"/>
                    <a:pt x="713" y="2962"/>
                    <a:pt x="702" y="2956"/>
                  </a:cubicBezTo>
                  <a:cubicBezTo>
                    <a:pt x="692" y="2950"/>
                    <a:pt x="689" y="2942"/>
                    <a:pt x="676" y="2932"/>
                  </a:cubicBezTo>
                  <a:cubicBezTo>
                    <a:pt x="662" y="2922"/>
                    <a:pt x="638" y="2869"/>
                    <a:pt x="637" y="2865"/>
                  </a:cubicBezTo>
                  <a:cubicBezTo>
                    <a:pt x="638" y="2863"/>
                    <a:pt x="639" y="2861"/>
                    <a:pt x="640" y="2859"/>
                  </a:cubicBezTo>
                  <a:cubicBezTo>
                    <a:pt x="645" y="2845"/>
                    <a:pt x="642" y="2830"/>
                    <a:pt x="640" y="2822"/>
                  </a:cubicBezTo>
                  <a:cubicBezTo>
                    <a:pt x="638" y="2810"/>
                    <a:pt x="643" y="2766"/>
                    <a:pt x="657" y="2710"/>
                  </a:cubicBezTo>
                  <a:cubicBezTo>
                    <a:pt x="659" y="2703"/>
                    <a:pt x="661" y="2696"/>
                    <a:pt x="663" y="2689"/>
                  </a:cubicBezTo>
                  <a:cubicBezTo>
                    <a:pt x="670" y="2666"/>
                    <a:pt x="679" y="2640"/>
                    <a:pt x="687" y="2612"/>
                  </a:cubicBezTo>
                  <a:cubicBezTo>
                    <a:pt x="699" y="2574"/>
                    <a:pt x="709" y="2532"/>
                    <a:pt x="711" y="2488"/>
                  </a:cubicBezTo>
                  <a:cubicBezTo>
                    <a:pt x="713" y="2435"/>
                    <a:pt x="705" y="2339"/>
                    <a:pt x="706" y="2265"/>
                  </a:cubicBezTo>
                  <a:cubicBezTo>
                    <a:pt x="707" y="2236"/>
                    <a:pt x="713" y="2213"/>
                    <a:pt x="718" y="2197"/>
                  </a:cubicBezTo>
                  <a:cubicBezTo>
                    <a:pt x="720" y="2189"/>
                    <a:pt x="722" y="2184"/>
                    <a:pt x="723" y="2181"/>
                  </a:cubicBezTo>
                  <a:cubicBezTo>
                    <a:pt x="723" y="2179"/>
                    <a:pt x="724" y="2178"/>
                    <a:pt x="724" y="2177"/>
                  </a:cubicBezTo>
                  <a:cubicBezTo>
                    <a:pt x="730" y="2148"/>
                    <a:pt x="732" y="2095"/>
                    <a:pt x="735" y="2079"/>
                  </a:cubicBezTo>
                  <a:cubicBezTo>
                    <a:pt x="778" y="1831"/>
                    <a:pt x="786" y="1666"/>
                    <a:pt x="786" y="1588"/>
                  </a:cubicBezTo>
                  <a:cubicBezTo>
                    <a:pt x="786" y="1570"/>
                    <a:pt x="786" y="1555"/>
                    <a:pt x="786" y="1546"/>
                  </a:cubicBezTo>
                  <a:cubicBezTo>
                    <a:pt x="786" y="1546"/>
                    <a:pt x="783" y="1527"/>
                    <a:pt x="781" y="1506"/>
                  </a:cubicBezTo>
                  <a:cubicBezTo>
                    <a:pt x="779" y="1486"/>
                    <a:pt x="777" y="1466"/>
                    <a:pt x="775" y="1458"/>
                  </a:cubicBezTo>
                  <a:cubicBezTo>
                    <a:pt x="775" y="1453"/>
                    <a:pt x="775" y="1443"/>
                    <a:pt x="775" y="1430"/>
                  </a:cubicBezTo>
                  <a:cubicBezTo>
                    <a:pt x="778" y="1367"/>
                    <a:pt x="788" y="1235"/>
                    <a:pt x="784" y="1147"/>
                  </a:cubicBezTo>
                  <a:cubicBezTo>
                    <a:pt x="785" y="1125"/>
                    <a:pt x="784" y="1112"/>
                    <a:pt x="784" y="1110"/>
                  </a:cubicBezTo>
                  <a:cubicBezTo>
                    <a:pt x="785" y="1084"/>
                    <a:pt x="783" y="1044"/>
                    <a:pt x="781" y="1012"/>
                  </a:cubicBezTo>
                  <a:cubicBezTo>
                    <a:pt x="781" y="1004"/>
                    <a:pt x="781" y="997"/>
                    <a:pt x="780" y="988"/>
                  </a:cubicBezTo>
                  <a:cubicBezTo>
                    <a:pt x="781" y="978"/>
                    <a:pt x="781" y="968"/>
                    <a:pt x="780" y="959"/>
                  </a:cubicBezTo>
                  <a:cubicBezTo>
                    <a:pt x="780" y="960"/>
                    <a:pt x="781" y="961"/>
                    <a:pt x="781" y="962"/>
                  </a:cubicBezTo>
                  <a:cubicBezTo>
                    <a:pt x="783" y="978"/>
                    <a:pt x="796" y="1067"/>
                    <a:pt x="797" y="1100"/>
                  </a:cubicBezTo>
                  <a:cubicBezTo>
                    <a:pt x="794" y="1125"/>
                    <a:pt x="798" y="1143"/>
                    <a:pt x="804" y="1166"/>
                  </a:cubicBezTo>
                  <a:cubicBezTo>
                    <a:pt x="808" y="1183"/>
                    <a:pt x="814" y="1202"/>
                    <a:pt x="819" y="1228"/>
                  </a:cubicBezTo>
                  <a:cubicBezTo>
                    <a:pt x="820" y="1233"/>
                    <a:pt x="823" y="1245"/>
                    <a:pt x="827" y="1260"/>
                  </a:cubicBezTo>
                  <a:cubicBezTo>
                    <a:pt x="840" y="1317"/>
                    <a:pt x="870" y="1424"/>
                    <a:pt x="872" y="1438"/>
                  </a:cubicBezTo>
                  <a:cubicBezTo>
                    <a:pt x="875" y="1455"/>
                    <a:pt x="880" y="1473"/>
                    <a:pt x="882" y="1477"/>
                  </a:cubicBezTo>
                  <a:cubicBezTo>
                    <a:pt x="882" y="1477"/>
                    <a:pt x="882" y="1478"/>
                    <a:pt x="882" y="1480"/>
                  </a:cubicBezTo>
                  <a:cubicBezTo>
                    <a:pt x="880" y="1485"/>
                    <a:pt x="877" y="1493"/>
                    <a:pt x="875" y="1501"/>
                  </a:cubicBezTo>
                  <a:cubicBezTo>
                    <a:pt x="874" y="1501"/>
                    <a:pt x="874" y="1501"/>
                    <a:pt x="874" y="1501"/>
                  </a:cubicBezTo>
                  <a:cubicBezTo>
                    <a:pt x="873" y="1503"/>
                    <a:pt x="872" y="1505"/>
                    <a:pt x="871" y="1507"/>
                  </a:cubicBezTo>
                  <a:cubicBezTo>
                    <a:pt x="861" y="1522"/>
                    <a:pt x="861" y="1558"/>
                    <a:pt x="848" y="1576"/>
                  </a:cubicBezTo>
                  <a:cubicBezTo>
                    <a:pt x="848" y="1577"/>
                    <a:pt x="847" y="1578"/>
                    <a:pt x="846" y="1579"/>
                  </a:cubicBezTo>
                  <a:cubicBezTo>
                    <a:pt x="843" y="1582"/>
                    <a:pt x="838" y="1587"/>
                    <a:pt x="834" y="1592"/>
                  </a:cubicBezTo>
                  <a:cubicBezTo>
                    <a:pt x="817" y="1613"/>
                    <a:pt x="798" y="1646"/>
                    <a:pt x="817" y="1658"/>
                  </a:cubicBezTo>
                  <a:cubicBezTo>
                    <a:pt x="825" y="1663"/>
                    <a:pt x="832" y="1663"/>
                    <a:pt x="839" y="1660"/>
                  </a:cubicBezTo>
                  <a:cubicBezTo>
                    <a:pt x="854" y="1654"/>
                    <a:pt x="865" y="1633"/>
                    <a:pt x="870" y="1620"/>
                  </a:cubicBezTo>
                  <a:cubicBezTo>
                    <a:pt x="871" y="1618"/>
                    <a:pt x="872" y="1616"/>
                    <a:pt x="873" y="1615"/>
                  </a:cubicBezTo>
                  <a:cubicBezTo>
                    <a:pt x="881" y="1605"/>
                    <a:pt x="890" y="1600"/>
                    <a:pt x="890" y="1600"/>
                  </a:cubicBezTo>
                  <a:cubicBezTo>
                    <a:pt x="890" y="1600"/>
                    <a:pt x="889" y="1601"/>
                    <a:pt x="888" y="1603"/>
                  </a:cubicBezTo>
                  <a:cubicBezTo>
                    <a:pt x="888" y="1603"/>
                    <a:pt x="888" y="1603"/>
                    <a:pt x="888" y="1603"/>
                  </a:cubicBezTo>
                  <a:cubicBezTo>
                    <a:pt x="888" y="1604"/>
                    <a:pt x="888" y="1604"/>
                    <a:pt x="888" y="1604"/>
                  </a:cubicBezTo>
                  <a:cubicBezTo>
                    <a:pt x="885" y="1610"/>
                    <a:pt x="879" y="1622"/>
                    <a:pt x="883" y="1629"/>
                  </a:cubicBezTo>
                  <a:cubicBezTo>
                    <a:pt x="883" y="1630"/>
                    <a:pt x="883" y="1630"/>
                    <a:pt x="884" y="1631"/>
                  </a:cubicBezTo>
                  <a:cubicBezTo>
                    <a:pt x="871" y="1696"/>
                    <a:pt x="871" y="1696"/>
                    <a:pt x="871" y="1696"/>
                  </a:cubicBezTo>
                  <a:cubicBezTo>
                    <a:pt x="866" y="1698"/>
                    <a:pt x="859" y="1693"/>
                    <a:pt x="851" y="1705"/>
                  </a:cubicBezTo>
                  <a:cubicBezTo>
                    <a:pt x="850" y="1705"/>
                    <a:pt x="849" y="1705"/>
                    <a:pt x="848" y="1705"/>
                  </a:cubicBezTo>
                  <a:cubicBezTo>
                    <a:pt x="848" y="1705"/>
                    <a:pt x="848" y="1705"/>
                    <a:pt x="848" y="1705"/>
                  </a:cubicBezTo>
                  <a:cubicBezTo>
                    <a:pt x="848" y="1705"/>
                    <a:pt x="848" y="1705"/>
                    <a:pt x="848" y="1705"/>
                  </a:cubicBezTo>
                  <a:cubicBezTo>
                    <a:pt x="846" y="1704"/>
                    <a:pt x="844" y="1704"/>
                    <a:pt x="843" y="1703"/>
                  </a:cubicBezTo>
                  <a:cubicBezTo>
                    <a:pt x="837" y="1700"/>
                    <a:pt x="830" y="1696"/>
                    <a:pt x="824" y="1696"/>
                  </a:cubicBezTo>
                  <a:cubicBezTo>
                    <a:pt x="817" y="1696"/>
                    <a:pt x="811" y="1699"/>
                    <a:pt x="810" y="1714"/>
                  </a:cubicBezTo>
                  <a:cubicBezTo>
                    <a:pt x="810" y="1714"/>
                    <a:pt x="811" y="1714"/>
                    <a:pt x="811" y="1714"/>
                  </a:cubicBezTo>
                  <a:cubicBezTo>
                    <a:pt x="811" y="1715"/>
                    <a:pt x="811" y="1715"/>
                    <a:pt x="811" y="1715"/>
                  </a:cubicBezTo>
                  <a:cubicBezTo>
                    <a:pt x="810" y="1717"/>
                    <a:pt x="822" y="1720"/>
                    <a:pt x="831" y="1723"/>
                  </a:cubicBezTo>
                  <a:cubicBezTo>
                    <a:pt x="815" y="1732"/>
                    <a:pt x="815" y="1732"/>
                    <a:pt x="815" y="1732"/>
                  </a:cubicBezTo>
                  <a:cubicBezTo>
                    <a:pt x="812" y="1733"/>
                    <a:pt x="811" y="1733"/>
                    <a:pt x="811" y="1734"/>
                  </a:cubicBezTo>
                  <a:cubicBezTo>
                    <a:pt x="811" y="1734"/>
                    <a:pt x="793" y="1750"/>
                    <a:pt x="807" y="1758"/>
                  </a:cubicBezTo>
                  <a:cubicBezTo>
                    <a:pt x="808" y="1758"/>
                    <a:pt x="808" y="1758"/>
                    <a:pt x="808" y="1758"/>
                  </a:cubicBezTo>
                  <a:cubicBezTo>
                    <a:pt x="808" y="1758"/>
                    <a:pt x="808" y="1759"/>
                    <a:pt x="808" y="1759"/>
                  </a:cubicBezTo>
                  <a:cubicBezTo>
                    <a:pt x="819" y="1760"/>
                    <a:pt x="819" y="1760"/>
                    <a:pt x="819" y="1760"/>
                  </a:cubicBezTo>
                  <a:cubicBezTo>
                    <a:pt x="818" y="1761"/>
                    <a:pt x="803" y="1772"/>
                    <a:pt x="815" y="1783"/>
                  </a:cubicBezTo>
                  <a:cubicBezTo>
                    <a:pt x="815" y="1784"/>
                    <a:pt x="817" y="1785"/>
                    <a:pt x="819" y="1785"/>
                  </a:cubicBezTo>
                  <a:cubicBezTo>
                    <a:pt x="826" y="1787"/>
                    <a:pt x="840" y="1786"/>
                    <a:pt x="844" y="1786"/>
                  </a:cubicBezTo>
                  <a:cubicBezTo>
                    <a:pt x="848" y="1786"/>
                    <a:pt x="851" y="1785"/>
                    <a:pt x="852" y="1785"/>
                  </a:cubicBezTo>
                  <a:cubicBezTo>
                    <a:pt x="852" y="1787"/>
                    <a:pt x="852" y="1795"/>
                    <a:pt x="859" y="1798"/>
                  </a:cubicBezTo>
                  <a:cubicBezTo>
                    <a:pt x="860" y="1799"/>
                    <a:pt x="861" y="1799"/>
                    <a:pt x="863" y="1799"/>
                  </a:cubicBezTo>
                  <a:cubicBezTo>
                    <a:pt x="863" y="1799"/>
                    <a:pt x="864" y="1799"/>
                    <a:pt x="864" y="1799"/>
                  </a:cubicBezTo>
                  <a:cubicBezTo>
                    <a:pt x="865" y="1800"/>
                    <a:pt x="866" y="1800"/>
                    <a:pt x="868" y="1799"/>
                  </a:cubicBezTo>
                  <a:cubicBezTo>
                    <a:pt x="868" y="1799"/>
                    <a:pt x="868" y="1799"/>
                    <a:pt x="868" y="1799"/>
                  </a:cubicBezTo>
                  <a:cubicBezTo>
                    <a:pt x="878" y="1798"/>
                    <a:pt x="886" y="1791"/>
                    <a:pt x="889" y="1787"/>
                  </a:cubicBezTo>
                  <a:cubicBezTo>
                    <a:pt x="889" y="1787"/>
                    <a:pt x="890" y="1787"/>
                    <a:pt x="890" y="1787"/>
                  </a:cubicBezTo>
                  <a:cubicBezTo>
                    <a:pt x="891" y="1786"/>
                    <a:pt x="891" y="1786"/>
                    <a:pt x="891" y="1786"/>
                  </a:cubicBezTo>
                  <a:cubicBezTo>
                    <a:pt x="891" y="1786"/>
                    <a:pt x="891" y="1786"/>
                    <a:pt x="891" y="1786"/>
                  </a:cubicBezTo>
                  <a:cubicBezTo>
                    <a:pt x="897" y="1781"/>
                    <a:pt x="917" y="1772"/>
                    <a:pt x="925" y="1759"/>
                  </a:cubicBezTo>
                  <a:cubicBezTo>
                    <a:pt x="934" y="1746"/>
                    <a:pt x="946" y="1745"/>
                    <a:pt x="956" y="1703"/>
                  </a:cubicBezTo>
                  <a:cubicBezTo>
                    <a:pt x="960" y="1684"/>
                    <a:pt x="976" y="1659"/>
                    <a:pt x="978" y="1644"/>
                  </a:cubicBezTo>
                  <a:cubicBezTo>
                    <a:pt x="979" y="1628"/>
                    <a:pt x="982" y="1613"/>
                    <a:pt x="978" y="1587"/>
                  </a:cubicBezTo>
                  <a:cubicBezTo>
                    <a:pt x="975" y="1569"/>
                    <a:pt x="980" y="1528"/>
                    <a:pt x="983" y="1501"/>
                  </a:cubicBezTo>
                  <a:cubicBezTo>
                    <a:pt x="989" y="1500"/>
                    <a:pt x="989" y="1500"/>
                    <a:pt x="989" y="1500"/>
                  </a:cubicBezTo>
                  <a:cubicBezTo>
                    <a:pt x="987" y="1497"/>
                    <a:pt x="987" y="1487"/>
                    <a:pt x="986" y="1476"/>
                  </a:cubicBezTo>
                  <a:cubicBezTo>
                    <a:pt x="986" y="1476"/>
                    <a:pt x="986" y="1476"/>
                    <a:pt x="986" y="1475"/>
                  </a:cubicBezTo>
                  <a:cubicBezTo>
                    <a:pt x="986" y="1470"/>
                    <a:pt x="985" y="1464"/>
                    <a:pt x="983" y="1459"/>
                  </a:cubicBezTo>
                  <a:cubicBezTo>
                    <a:pt x="979" y="1444"/>
                    <a:pt x="980" y="1429"/>
                    <a:pt x="976" y="1412"/>
                  </a:cubicBezTo>
                  <a:cubicBezTo>
                    <a:pt x="972" y="1395"/>
                    <a:pt x="971" y="1360"/>
                    <a:pt x="970" y="1337"/>
                  </a:cubicBezTo>
                  <a:cubicBezTo>
                    <a:pt x="969" y="1297"/>
                    <a:pt x="969" y="1139"/>
                    <a:pt x="946" y="1082"/>
                  </a:cubicBezTo>
                  <a:cubicBezTo>
                    <a:pt x="941" y="1064"/>
                    <a:pt x="936" y="1035"/>
                    <a:pt x="937" y="994"/>
                  </a:cubicBezTo>
                  <a:cubicBezTo>
                    <a:pt x="934" y="881"/>
                    <a:pt x="909" y="816"/>
                    <a:pt x="911" y="782"/>
                  </a:cubicBezTo>
                  <a:cubicBezTo>
                    <a:pt x="918" y="731"/>
                    <a:pt x="909" y="681"/>
                    <a:pt x="899" y="638"/>
                  </a:cubicBezTo>
                  <a:cubicBezTo>
                    <a:pt x="896" y="626"/>
                    <a:pt x="892" y="615"/>
                    <a:pt x="886" y="604"/>
                  </a:cubicBezTo>
                  <a:cubicBezTo>
                    <a:pt x="852" y="537"/>
                    <a:pt x="771" y="512"/>
                    <a:pt x="741" y="505"/>
                  </a:cubicBezTo>
                  <a:cubicBezTo>
                    <a:pt x="718" y="499"/>
                    <a:pt x="656" y="468"/>
                    <a:pt x="636" y="459"/>
                  </a:cubicBezTo>
                  <a:cubicBezTo>
                    <a:pt x="634" y="458"/>
                    <a:pt x="632" y="457"/>
                    <a:pt x="630" y="456"/>
                  </a:cubicBezTo>
                  <a:cubicBezTo>
                    <a:pt x="627" y="454"/>
                    <a:pt x="624" y="453"/>
                    <a:pt x="621" y="451"/>
                  </a:cubicBezTo>
                  <a:cubicBezTo>
                    <a:pt x="620" y="450"/>
                    <a:pt x="618" y="449"/>
                    <a:pt x="616" y="448"/>
                  </a:cubicBezTo>
                  <a:cubicBezTo>
                    <a:pt x="589" y="427"/>
                    <a:pt x="583" y="399"/>
                    <a:pt x="584" y="375"/>
                  </a:cubicBezTo>
                  <a:cubicBezTo>
                    <a:pt x="585" y="364"/>
                    <a:pt x="587" y="354"/>
                    <a:pt x="588" y="349"/>
                  </a:cubicBezTo>
                  <a:cubicBezTo>
                    <a:pt x="588" y="349"/>
                    <a:pt x="588" y="348"/>
                    <a:pt x="588" y="348"/>
                  </a:cubicBezTo>
                  <a:cubicBezTo>
                    <a:pt x="594" y="340"/>
                    <a:pt x="598" y="332"/>
                    <a:pt x="600" y="327"/>
                  </a:cubicBezTo>
                  <a:cubicBezTo>
                    <a:pt x="600" y="325"/>
                    <a:pt x="601" y="323"/>
                    <a:pt x="602" y="321"/>
                  </a:cubicBezTo>
                  <a:cubicBezTo>
                    <a:pt x="602" y="321"/>
                    <a:pt x="602" y="321"/>
                    <a:pt x="602" y="321"/>
                  </a:cubicBezTo>
                  <a:cubicBezTo>
                    <a:pt x="603" y="319"/>
                    <a:pt x="603" y="317"/>
                    <a:pt x="604" y="315"/>
                  </a:cubicBezTo>
                  <a:cubicBezTo>
                    <a:pt x="604" y="315"/>
                    <a:pt x="604" y="314"/>
                    <a:pt x="604" y="314"/>
                  </a:cubicBezTo>
                  <a:cubicBezTo>
                    <a:pt x="605" y="312"/>
                    <a:pt x="605" y="310"/>
                    <a:pt x="606" y="308"/>
                  </a:cubicBezTo>
                  <a:cubicBezTo>
                    <a:pt x="606" y="308"/>
                    <a:pt x="606" y="307"/>
                    <a:pt x="606" y="307"/>
                  </a:cubicBezTo>
                  <a:cubicBezTo>
                    <a:pt x="606" y="305"/>
                    <a:pt x="607" y="303"/>
                    <a:pt x="608" y="300"/>
                  </a:cubicBezTo>
                  <a:cubicBezTo>
                    <a:pt x="608" y="300"/>
                    <a:pt x="608" y="300"/>
                    <a:pt x="608" y="300"/>
                  </a:cubicBezTo>
                  <a:cubicBezTo>
                    <a:pt x="608" y="298"/>
                    <a:pt x="609" y="295"/>
                    <a:pt x="609" y="293"/>
                  </a:cubicBezTo>
                  <a:cubicBezTo>
                    <a:pt x="609" y="293"/>
                    <a:pt x="609" y="293"/>
                    <a:pt x="609" y="293"/>
                  </a:cubicBezTo>
                  <a:cubicBezTo>
                    <a:pt x="610" y="290"/>
                    <a:pt x="610" y="288"/>
                    <a:pt x="611" y="286"/>
                  </a:cubicBezTo>
                  <a:cubicBezTo>
                    <a:pt x="611" y="286"/>
                    <a:pt x="611" y="286"/>
                    <a:pt x="611" y="286"/>
                  </a:cubicBezTo>
                  <a:cubicBezTo>
                    <a:pt x="611" y="283"/>
                    <a:pt x="611" y="281"/>
                    <a:pt x="612" y="279"/>
                  </a:cubicBezTo>
                  <a:cubicBezTo>
                    <a:pt x="612" y="279"/>
                    <a:pt x="612" y="279"/>
                    <a:pt x="612" y="279"/>
                  </a:cubicBezTo>
                  <a:cubicBezTo>
                    <a:pt x="612" y="277"/>
                    <a:pt x="612" y="275"/>
                    <a:pt x="612" y="273"/>
                  </a:cubicBezTo>
                  <a:cubicBezTo>
                    <a:pt x="612" y="273"/>
                    <a:pt x="612" y="273"/>
                    <a:pt x="612" y="273"/>
                  </a:cubicBezTo>
                  <a:cubicBezTo>
                    <a:pt x="612" y="273"/>
                    <a:pt x="613" y="272"/>
                    <a:pt x="613" y="272"/>
                  </a:cubicBezTo>
                  <a:cubicBezTo>
                    <a:pt x="613" y="272"/>
                    <a:pt x="613" y="272"/>
                    <a:pt x="613" y="272"/>
                  </a:cubicBezTo>
                  <a:cubicBezTo>
                    <a:pt x="614" y="271"/>
                    <a:pt x="616" y="270"/>
                    <a:pt x="618" y="269"/>
                  </a:cubicBezTo>
                  <a:cubicBezTo>
                    <a:pt x="618" y="269"/>
                    <a:pt x="618" y="269"/>
                    <a:pt x="618" y="269"/>
                  </a:cubicBezTo>
                  <a:cubicBezTo>
                    <a:pt x="618" y="268"/>
                    <a:pt x="619" y="268"/>
                    <a:pt x="620" y="268"/>
                  </a:cubicBezTo>
                  <a:cubicBezTo>
                    <a:pt x="620" y="267"/>
                    <a:pt x="620" y="267"/>
                    <a:pt x="620" y="267"/>
                  </a:cubicBezTo>
                  <a:cubicBezTo>
                    <a:pt x="621" y="267"/>
                    <a:pt x="621" y="266"/>
                    <a:pt x="622" y="266"/>
                  </a:cubicBezTo>
                  <a:cubicBezTo>
                    <a:pt x="622" y="266"/>
                    <a:pt x="622" y="265"/>
                    <a:pt x="622" y="265"/>
                  </a:cubicBezTo>
                  <a:cubicBezTo>
                    <a:pt x="623" y="265"/>
                    <a:pt x="623" y="265"/>
                    <a:pt x="623" y="264"/>
                  </a:cubicBezTo>
                  <a:cubicBezTo>
                    <a:pt x="624" y="264"/>
                    <a:pt x="624" y="264"/>
                    <a:pt x="624" y="263"/>
                  </a:cubicBezTo>
                  <a:cubicBezTo>
                    <a:pt x="625" y="263"/>
                    <a:pt x="625" y="263"/>
                    <a:pt x="625" y="263"/>
                  </a:cubicBezTo>
                  <a:cubicBezTo>
                    <a:pt x="625" y="262"/>
                    <a:pt x="626" y="261"/>
                    <a:pt x="626" y="261"/>
                  </a:cubicBezTo>
                  <a:cubicBezTo>
                    <a:pt x="630" y="256"/>
                    <a:pt x="631" y="251"/>
                    <a:pt x="634" y="246"/>
                  </a:cubicBezTo>
                  <a:cubicBezTo>
                    <a:pt x="638" y="240"/>
                    <a:pt x="636" y="236"/>
                    <a:pt x="640" y="226"/>
                  </a:cubicBezTo>
                  <a:cubicBezTo>
                    <a:pt x="643" y="217"/>
                    <a:pt x="645" y="202"/>
                    <a:pt x="645" y="196"/>
                  </a:cubicBezTo>
                  <a:cubicBezTo>
                    <a:pt x="645" y="190"/>
                    <a:pt x="652" y="174"/>
                    <a:pt x="652" y="166"/>
                  </a:cubicBezTo>
                  <a:cubicBezTo>
                    <a:pt x="652" y="161"/>
                    <a:pt x="650" y="157"/>
                    <a:pt x="648" y="156"/>
                  </a:cubicBezTo>
                  <a:cubicBezTo>
                    <a:pt x="647" y="155"/>
                    <a:pt x="646" y="155"/>
                    <a:pt x="645" y="155"/>
                  </a:cubicBezTo>
                  <a:cubicBezTo>
                    <a:pt x="644" y="154"/>
                    <a:pt x="643" y="155"/>
                    <a:pt x="642" y="155"/>
                  </a:cubicBezTo>
                  <a:moveTo>
                    <a:pt x="612" y="272"/>
                  </a:moveTo>
                  <a:cubicBezTo>
                    <a:pt x="612" y="272"/>
                    <a:pt x="612" y="272"/>
                    <a:pt x="612" y="272"/>
                  </a:cubicBezTo>
                  <a:cubicBezTo>
                    <a:pt x="612" y="272"/>
                    <a:pt x="612" y="272"/>
                    <a:pt x="612" y="272"/>
                  </a:cubicBezTo>
                  <a:cubicBezTo>
                    <a:pt x="612" y="272"/>
                    <a:pt x="612" y="272"/>
                    <a:pt x="612" y="272"/>
                  </a:cubicBezTo>
                  <a:close/>
                  <a:moveTo>
                    <a:pt x="160" y="1730"/>
                  </a:moveTo>
                  <a:cubicBezTo>
                    <a:pt x="159" y="1730"/>
                    <a:pt x="158" y="1730"/>
                    <a:pt x="157" y="1730"/>
                  </a:cubicBezTo>
                  <a:cubicBezTo>
                    <a:pt x="156" y="1729"/>
                    <a:pt x="154" y="1729"/>
                    <a:pt x="152" y="1729"/>
                  </a:cubicBezTo>
                  <a:cubicBezTo>
                    <a:pt x="155" y="1729"/>
                    <a:pt x="158" y="1729"/>
                    <a:pt x="160" y="1730"/>
                  </a:cubicBezTo>
                  <a:close/>
                  <a:moveTo>
                    <a:pt x="824" y="1731"/>
                  </a:moveTo>
                  <a:cubicBezTo>
                    <a:pt x="823" y="1732"/>
                    <a:pt x="822" y="1732"/>
                    <a:pt x="821" y="1732"/>
                  </a:cubicBezTo>
                  <a:cubicBezTo>
                    <a:pt x="824" y="1731"/>
                    <a:pt x="827" y="1731"/>
                    <a:pt x="830" y="1731"/>
                  </a:cubicBezTo>
                  <a:cubicBezTo>
                    <a:pt x="828" y="1731"/>
                    <a:pt x="826" y="1731"/>
                    <a:pt x="824" y="1731"/>
                  </a:cubicBezTo>
                  <a:close/>
                </a:path>
              </a:pathLst>
            </a:custGeom>
            <a:solidFill>
              <a:srgbClr val="92D050"/>
            </a:solidFill>
            <a:ln w="4763" cap="rnd">
              <a:noFill/>
              <a:prstDash val="solid"/>
              <a:round/>
              <a:headEnd/>
              <a:tailEnd/>
            </a:ln>
          </p:spPr>
          <p:txBody>
            <a:bodyPr lIns="38582" tIns="19291" rIns="38582" bIns="19291"/>
            <a:lstStyle/>
            <a:p>
              <a:endParaRPr lang="fr-FR" sz="1013" dirty="0">
                <a:solidFill>
                  <a:srgbClr val="37424A"/>
                </a:solidFill>
              </a:endParaRP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3535734" y="1830337"/>
              <a:ext cx="1927494" cy="358450"/>
              <a:chOff x="2729749" y="2415727"/>
              <a:chExt cx="3426656" cy="637244"/>
            </a:xfrm>
          </p:grpSpPr>
          <p:sp>
            <p:nvSpPr>
              <p:cNvPr id="24" name="Ellipse 23"/>
              <p:cNvSpPr/>
              <p:nvPr/>
            </p:nvSpPr>
            <p:spPr>
              <a:xfrm>
                <a:off x="5533299" y="2463579"/>
                <a:ext cx="623106" cy="396923"/>
              </a:xfrm>
              <a:prstGeom prst="ellipse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13" kern="600" spc="13" dirty="0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2729749" y="2415727"/>
                <a:ext cx="762889" cy="480000"/>
              </a:xfrm>
              <a:prstGeom prst="ellipse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13" kern="600" spc="13" dirty="0" err="1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3" name="Connecteur droit 32"/>
              <p:cNvCxnSpPr/>
              <p:nvPr/>
            </p:nvCxnSpPr>
            <p:spPr>
              <a:xfrm flipH="1">
                <a:off x="3258638" y="2653366"/>
                <a:ext cx="468000" cy="0"/>
              </a:xfrm>
              <a:prstGeom prst="line">
                <a:avLst/>
              </a:prstGeom>
              <a:ln w="127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à coins arrondis 44"/>
              <p:cNvSpPr/>
              <p:nvPr/>
            </p:nvSpPr>
            <p:spPr>
              <a:xfrm>
                <a:off x="3718705" y="2463579"/>
                <a:ext cx="1444875" cy="58939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  <a:alpha val="50196"/>
                </a:schemeClr>
              </a:solidFill>
              <a:ln w="127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13" kern="600" spc="13" dirty="0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84"/>
              <p:cNvSpPr txBox="1">
                <a:spLocks noChangeArrowheads="1"/>
              </p:cNvSpPr>
              <p:nvPr/>
            </p:nvSpPr>
            <p:spPr bwMode="auto">
              <a:xfrm>
                <a:off x="3830224" y="2496017"/>
                <a:ext cx="1173337" cy="50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8580" tIns="19291" rIns="38580" bIns="19291">
                <a:spAutoFit/>
              </a:bodyPr>
              <a:lstStyle>
                <a:defPPr>
                  <a:defRPr lang="en-US"/>
                </a:defPPr>
                <a:lvl1pPr algn="r" defTabSz="342108">
                  <a:spcBef>
                    <a:spcPct val="0"/>
                  </a:spcBef>
                  <a:buNone/>
                  <a:defRPr sz="1200" b="1">
                    <a:latin typeface="Univers 47 Condensed Light" pitchFamily="50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buChar char="•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/>
                <a:r>
                  <a:rPr lang="en-US" altLang="en-US" sz="788" dirty="0">
                    <a:latin typeface="+mn-lt"/>
                  </a:rPr>
                  <a:t>Cancers</a:t>
                </a:r>
              </a:p>
              <a:p>
                <a:pPr algn="l"/>
                <a:r>
                  <a:rPr lang="en-US" altLang="en-US" sz="788" dirty="0">
                    <a:latin typeface="+mn-lt"/>
                  </a:rPr>
                  <a:t>de la gorge</a:t>
                </a:r>
                <a:endParaRPr lang="en-US" altLang="en-US" sz="788" b="0" baseline="30000" dirty="0">
                  <a:latin typeface="+mn-lt"/>
                </a:endParaRPr>
              </a:p>
            </p:txBody>
          </p:sp>
          <p:cxnSp>
            <p:nvCxnSpPr>
              <p:cNvPr id="57" name="Connecteur droit 56"/>
              <p:cNvCxnSpPr/>
              <p:nvPr/>
            </p:nvCxnSpPr>
            <p:spPr>
              <a:xfrm flipH="1">
                <a:off x="5193291" y="2655727"/>
                <a:ext cx="468000" cy="0"/>
              </a:xfrm>
              <a:prstGeom prst="line">
                <a:avLst/>
              </a:prstGeom>
              <a:ln w="127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98"/>
              <p:cNvSpPr txBox="1">
                <a:spLocks noChangeArrowheads="1"/>
              </p:cNvSpPr>
              <p:nvPr/>
            </p:nvSpPr>
            <p:spPr bwMode="auto">
              <a:xfrm>
                <a:off x="2822810" y="2496017"/>
                <a:ext cx="588780" cy="284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8580" tIns="19291" rIns="38580" bIns="19291">
                <a:spAutoFit/>
              </a:bodyPr>
              <a:lstStyle>
                <a:lvl1pPr eaLnBrk="0" hangingPunct="0">
                  <a:spcBef>
                    <a:spcPct val="25000"/>
                  </a:spcBef>
                  <a:buChar char="•"/>
                  <a:defRPr sz="2400">
                    <a:solidFill>
                      <a:srgbClr val="522D24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buChar char="•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44346" eaLnBrk="1" hangingPunct="1">
                  <a:spcBef>
                    <a:spcPct val="0"/>
                  </a:spcBef>
                  <a:buNone/>
                </a:pPr>
                <a:r>
                  <a:rPr lang="en-US" altLang="en-US" sz="788" b="1" dirty="0">
                    <a:solidFill>
                      <a:prstClr val="white"/>
                    </a:solidFill>
                    <a:latin typeface="+mn-lt"/>
                  </a:rPr>
                  <a:t>1 300</a:t>
                </a:r>
                <a:endParaRPr lang="en-US" altLang="en-US" sz="788" b="1" baseline="30000" dirty="0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43" name="TextBox 100"/>
              <p:cNvSpPr txBox="1">
                <a:spLocks noChangeArrowheads="1"/>
              </p:cNvSpPr>
              <p:nvPr/>
            </p:nvSpPr>
            <p:spPr bwMode="auto">
              <a:xfrm>
                <a:off x="5620513" y="2524594"/>
                <a:ext cx="437740" cy="284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8580" tIns="19291" rIns="38580" bIns="19291">
                <a:spAutoFit/>
              </a:bodyPr>
              <a:lstStyle>
                <a:defPPr>
                  <a:defRPr lang="en-US"/>
                </a:defPPr>
                <a:lvl1pPr algn="ctr" defTabSz="342108">
                  <a:spcBef>
                    <a:spcPct val="0"/>
                  </a:spcBef>
                  <a:buNone/>
                  <a:defRPr sz="1100" b="1">
                    <a:latin typeface="Univers 67 Condensed" pitchFamily="50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buChar char="•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 sz="788" dirty="0">
                    <a:solidFill>
                      <a:prstClr val="white"/>
                    </a:solidFill>
                    <a:latin typeface="+mn-lt"/>
                  </a:rPr>
                  <a:t>380</a:t>
                </a:r>
              </a:p>
            </p:txBody>
          </p:sp>
        </p:grpSp>
        <p:sp>
          <p:nvSpPr>
            <p:cNvPr id="46" name="TextBox 86"/>
            <p:cNvSpPr txBox="1">
              <a:spLocks noChangeArrowheads="1"/>
            </p:cNvSpPr>
            <p:nvPr/>
          </p:nvSpPr>
          <p:spPr bwMode="auto">
            <a:xfrm>
              <a:off x="5738487" y="2455185"/>
              <a:ext cx="832694" cy="2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8939" tIns="14470" rIns="28939" bIns="14470">
              <a:spAutoFit/>
            </a:bodyPr>
            <a:lstStyle>
              <a:defPPr>
                <a:defRPr lang="en-US"/>
              </a:defPPr>
              <a:lvl1pPr defTabSz="342108">
                <a:spcBef>
                  <a:spcPct val="0"/>
                </a:spcBef>
                <a:buNone/>
                <a:defRPr sz="1200" b="1">
                  <a:latin typeface="Univers 47 Condensed Light" pitchFamily="50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5000"/>
                </a:spcBef>
                <a:buChar char="–"/>
                <a:defRPr sz="2000">
                  <a:solidFill>
                    <a:srgbClr val="522D24"/>
                  </a:solidFill>
                  <a:latin typeface="Century Gothic" panose="020B0502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5000"/>
                </a:spcBef>
                <a:buChar char="•"/>
                <a:defRPr sz="2000">
                  <a:solidFill>
                    <a:srgbClr val="522D24"/>
                  </a:solidFill>
                  <a:latin typeface="Century Gothic" panose="020B0502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5000"/>
                </a:spcBef>
                <a:buChar char="–"/>
                <a:defRPr sz="2000">
                  <a:solidFill>
                    <a:srgbClr val="522D24"/>
                  </a:solidFill>
                  <a:latin typeface="Century Gothic" panose="020B0502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har char="»"/>
                <a:defRPr sz="2000">
                  <a:solidFill>
                    <a:srgbClr val="522D24"/>
                  </a:solidFill>
                  <a:latin typeface="Century Gothic" panose="020B0502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har char="»"/>
                <a:defRPr sz="2000">
                  <a:solidFill>
                    <a:srgbClr val="522D24"/>
                  </a:solidFill>
                  <a:latin typeface="Century Gothic" panose="020B0502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har char="»"/>
                <a:defRPr sz="2000">
                  <a:solidFill>
                    <a:srgbClr val="522D24"/>
                  </a:solidFill>
                  <a:latin typeface="Century Gothic" panose="020B0502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har char="»"/>
                <a:defRPr sz="2000">
                  <a:solidFill>
                    <a:srgbClr val="522D24"/>
                  </a:solidFill>
                  <a:latin typeface="Century Gothic" panose="020B0502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har char="»"/>
                <a:defRPr sz="2000">
                  <a:solidFill>
                    <a:srgbClr val="522D24"/>
                  </a:solidFill>
                  <a:latin typeface="Century Gothic" panose="020B0502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788" dirty="0">
                  <a:latin typeface="+mn-lt"/>
                </a:rPr>
                <a:t>Cancer du </a:t>
              </a:r>
            </a:p>
            <a:p>
              <a:pPr algn="ctr"/>
              <a:r>
                <a:rPr lang="en-US" altLang="en-US" sz="788" dirty="0">
                  <a:latin typeface="+mn-lt"/>
                </a:rPr>
                <a:t>   col de l’utérus</a:t>
              </a:r>
              <a:endParaRPr lang="en-US" altLang="en-US" sz="788" b="0" baseline="30000" dirty="0">
                <a:latin typeface="+mn-lt"/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5122503" y="2463303"/>
              <a:ext cx="487726" cy="499279"/>
            </a:xfrm>
            <a:prstGeom prst="ellipse">
              <a:avLst/>
            </a:prstGeom>
            <a:solidFill>
              <a:srgbClr val="0070C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8582" tIns="19291" rIns="38582" bIns="19291" rtlCol="0" anchor="ctr"/>
            <a:lstStyle/>
            <a:p>
              <a:pPr algn="ctr"/>
              <a:endParaRPr lang="fr-FR" sz="1013" b="1" kern="600" spc="13" dirty="0" err="1">
                <a:solidFill>
                  <a:prstClr val="white"/>
                </a:solidFill>
              </a:endParaRP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5266201" y="2986723"/>
              <a:ext cx="1815166" cy="720539"/>
              <a:chOff x="5806134" y="4471510"/>
              <a:chExt cx="3226961" cy="1280959"/>
            </a:xfrm>
          </p:grpSpPr>
          <p:sp>
            <p:nvSpPr>
              <p:cNvPr id="52" name="Rectangle à coins arrondis 51"/>
              <p:cNvSpPr/>
              <p:nvPr/>
            </p:nvSpPr>
            <p:spPr>
              <a:xfrm>
                <a:off x="6642381" y="4751021"/>
                <a:ext cx="2390714" cy="973519"/>
              </a:xfrm>
              <a:prstGeom prst="roundRect">
                <a:avLst>
                  <a:gd name="adj" fmla="val 50000"/>
                </a:avLst>
              </a:prstGeom>
              <a:solidFill>
                <a:srgbClr val="FF99CC">
                  <a:alpha val="40000"/>
                </a:srgbClr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13" kern="600" spc="13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extBox 88"/>
              <p:cNvSpPr txBox="1">
                <a:spLocks noChangeArrowheads="1"/>
              </p:cNvSpPr>
              <p:nvPr/>
            </p:nvSpPr>
            <p:spPr bwMode="auto">
              <a:xfrm>
                <a:off x="6585055" y="4940038"/>
                <a:ext cx="2404193" cy="50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8580" tIns="19291" rIns="38580" bIns="19291">
                <a:spAutoFit/>
              </a:bodyPr>
              <a:lstStyle>
                <a:defPPr>
                  <a:defRPr lang="en-US"/>
                </a:defPPr>
                <a:lvl1pPr defTabSz="342108">
                  <a:spcBef>
                    <a:spcPct val="0"/>
                  </a:spcBef>
                  <a:buNone/>
                  <a:defRPr sz="1200" b="1">
                    <a:latin typeface="Univers 47 Condensed Light" pitchFamily="50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buChar char="•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788" dirty="0">
                    <a:latin typeface="+mn-lt"/>
                  </a:rPr>
                  <a:t>Lésions pré-cancéreuses </a:t>
                </a:r>
              </a:p>
              <a:p>
                <a:pPr algn="ctr"/>
                <a:r>
                  <a:rPr lang="en-US" altLang="en-US" sz="788" dirty="0">
                    <a:latin typeface="+mn-lt"/>
                  </a:rPr>
                  <a:t>Col de l’utérus  </a:t>
                </a:r>
              </a:p>
            </p:txBody>
          </p:sp>
          <p:sp>
            <p:nvSpPr>
              <p:cNvPr id="65" name="Ellipse 64"/>
              <p:cNvSpPr/>
              <p:nvPr/>
            </p:nvSpPr>
            <p:spPr>
              <a:xfrm>
                <a:off x="5806134" y="4471510"/>
                <a:ext cx="872561" cy="1280959"/>
              </a:xfrm>
              <a:prstGeom prst="ellipse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13" kern="600" spc="13" dirty="0" err="1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7" name="Connecteur droit 66"/>
              <p:cNvCxnSpPr/>
              <p:nvPr/>
            </p:nvCxnSpPr>
            <p:spPr>
              <a:xfrm flipH="1">
                <a:off x="6267255" y="5214349"/>
                <a:ext cx="515547" cy="0"/>
              </a:xfrm>
              <a:prstGeom prst="line">
                <a:avLst/>
              </a:prstGeom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79"/>
              <p:cNvSpPr txBox="1">
                <a:spLocks noChangeAspect="1" noChangeArrowheads="1"/>
              </p:cNvSpPr>
              <p:nvPr/>
            </p:nvSpPr>
            <p:spPr bwMode="auto">
              <a:xfrm>
                <a:off x="5878038" y="4952963"/>
                <a:ext cx="688523" cy="284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8580" tIns="19291" rIns="38580" bIns="19291">
                <a:spAutoFit/>
              </a:bodyPr>
              <a:lstStyle>
                <a:lvl1pPr eaLnBrk="0" hangingPunct="0">
                  <a:spcBef>
                    <a:spcPct val="25000"/>
                  </a:spcBef>
                  <a:buChar char="•"/>
                  <a:defRPr sz="2400">
                    <a:solidFill>
                      <a:srgbClr val="522D24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buChar char="•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44346" eaLnBrk="1" hangingPunct="1">
                  <a:spcBef>
                    <a:spcPct val="0"/>
                  </a:spcBef>
                  <a:buNone/>
                </a:pPr>
                <a:r>
                  <a:rPr lang="en-US" altLang="en-US" sz="788" b="1" dirty="0">
                    <a:solidFill>
                      <a:prstClr val="white"/>
                    </a:solidFill>
                    <a:latin typeface="+mn-lt"/>
                  </a:rPr>
                  <a:t>30 000</a:t>
                </a:r>
                <a:endParaRPr lang="en-US" altLang="en-US" sz="788" b="1" baseline="30000" dirty="0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grpSp>
          <p:nvGrpSpPr>
            <p:cNvPr id="9" name="Groupe 8"/>
            <p:cNvGrpSpPr/>
            <p:nvPr/>
          </p:nvGrpSpPr>
          <p:grpSpPr>
            <a:xfrm>
              <a:off x="5288064" y="2808782"/>
              <a:ext cx="1531063" cy="318291"/>
              <a:chOff x="5845001" y="4104377"/>
              <a:chExt cx="2721887" cy="565851"/>
            </a:xfrm>
          </p:grpSpPr>
          <p:sp>
            <p:nvSpPr>
              <p:cNvPr id="36" name="Rectangle à coins arrondis 35"/>
              <p:cNvSpPr/>
              <p:nvPr/>
            </p:nvSpPr>
            <p:spPr>
              <a:xfrm>
                <a:off x="6679071" y="4178878"/>
                <a:ext cx="1887817" cy="491350"/>
              </a:xfrm>
              <a:prstGeom prst="roundRect">
                <a:avLst>
                  <a:gd name="adj" fmla="val 50000"/>
                </a:avLst>
              </a:prstGeom>
              <a:solidFill>
                <a:srgbClr val="FF99CC">
                  <a:alpha val="40000"/>
                </a:srgbClr>
              </a:solidFill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13" kern="600" spc="13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Box 80"/>
              <p:cNvSpPr txBox="1">
                <a:spLocks noChangeArrowheads="1"/>
              </p:cNvSpPr>
              <p:nvPr/>
            </p:nvSpPr>
            <p:spPr bwMode="auto">
              <a:xfrm>
                <a:off x="6685397" y="4158261"/>
                <a:ext cx="1755797" cy="50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8580" tIns="19291" rIns="38580" bIns="19291">
                <a:spAutoFit/>
              </a:bodyPr>
              <a:lstStyle>
                <a:lvl1pPr eaLnBrk="0" hangingPunct="0">
                  <a:spcBef>
                    <a:spcPct val="25000"/>
                  </a:spcBef>
                  <a:buChar char="•"/>
                  <a:defRPr sz="2400">
                    <a:solidFill>
                      <a:srgbClr val="522D24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buChar char="•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44346" eaLnBrk="1" hangingPunct="1">
                  <a:spcBef>
                    <a:spcPct val="0"/>
                  </a:spcBef>
                  <a:buNone/>
                </a:pPr>
                <a:r>
                  <a:rPr lang="en-US" altLang="en-US" sz="788" b="1" dirty="0">
                    <a:solidFill>
                      <a:schemeClr val="tx1"/>
                    </a:solidFill>
                    <a:latin typeface="+mn-lt"/>
                  </a:rPr>
                  <a:t>Cancers </a:t>
                </a:r>
              </a:p>
              <a:p>
                <a:pPr algn="ctr" defTabSz="144346" eaLnBrk="1" hangingPunct="1">
                  <a:spcBef>
                    <a:spcPct val="0"/>
                  </a:spcBef>
                  <a:buNone/>
                </a:pPr>
                <a:r>
                  <a:rPr lang="en-US" altLang="en-US" sz="788" b="1" dirty="0">
                    <a:solidFill>
                      <a:schemeClr val="tx1"/>
                    </a:solidFill>
                    <a:latin typeface="+mn-lt"/>
                  </a:rPr>
                  <a:t>vulve et vagin</a:t>
                </a:r>
                <a:endParaRPr lang="en-US" altLang="en-US" sz="788" baseline="300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cxnSp>
            <p:nvCxnSpPr>
              <p:cNvPr id="60" name="Connecteur droit 59"/>
              <p:cNvCxnSpPr/>
              <p:nvPr/>
            </p:nvCxnSpPr>
            <p:spPr>
              <a:xfrm flipH="1">
                <a:off x="6250002" y="4350054"/>
                <a:ext cx="488450" cy="0"/>
              </a:xfrm>
              <a:prstGeom prst="line">
                <a:avLst/>
              </a:prstGeom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Ellipse 22"/>
              <p:cNvSpPr/>
              <p:nvPr/>
            </p:nvSpPr>
            <p:spPr>
              <a:xfrm>
                <a:off x="5861207" y="4104377"/>
                <a:ext cx="435395" cy="527486"/>
              </a:xfrm>
              <a:prstGeom prst="ellipse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13" b="1" kern="600" spc="13" dirty="0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TextBox 79"/>
              <p:cNvSpPr txBox="1">
                <a:spLocks noChangeAspect="1" noChangeArrowheads="1"/>
              </p:cNvSpPr>
              <p:nvPr/>
            </p:nvSpPr>
            <p:spPr bwMode="auto">
              <a:xfrm>
                <a:off x="5845001" y="4191678"/>
                <a:ext cx="437740" cy="284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8580" tIns="19291" rIns="38580" bIns="19291">
                <a:spAutoFit/>
              </a:bodyPr>
              <a:lstStyle>
                <a:lvl1pPr eaLnBrk="0" hangingPunct="0">
                  <a:spcBef>
                    <a:spcPct val="25000"/>
                  </a:spcBef>
                  <a:buChar char="•"/>
                  <a:defRPr sz="2400">
                    <a:solidFill>
                      <a:srgbClr val="522D24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buChar char="•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44346" eaLnBrk="1" hangingPunct="1">
                  <a:spcBef>
                    <a:spcPct val="0"/>
                  </a:spcBef>
                  <a:buNone/>
                </a:pPr>
                <a:r>
                  <a:rPr lang="en-US" altLang="en-US" sz="788" b="1" dirty="0">
                    <a:solidFill>
                      <a:prstClr val="white"/>
                    </a:solidFill>
                    <a:latin typeface="+mn-lt"/>
                  </a:rPr>
                  <a:t>190</a:t>
                </a:r>
                <a:endParaRPr lang="en-US" altLang="en-US" sz="788" b="1" baseline="30000" dirty="0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sp>
          <p:nvSpPr>
            <p:cNvPr id="86" name="ZoneTexte 85"/>
            <p:cNvSpPr txBox="1"/>
            <p:nvPr/>
          </p:nvSpPr>
          <p:spPr>
            <a:xfrm>
              <a:off x="2793483" y="1695402"/>
              <a:ext cx="559833" cy="15587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r>
                <a:rPr lang="fr-FR" sz="1013" b="1" kern="600" spc="13" dirty="0">
                  <a:solidFill>
                    <a:srgbClr val="9AC92E">
                      <a:lumMod val="75000"/>
                    </a:srgbClr>
                  </a:solidFill>
                </a:rPr>
                <a:t>Hommes</a:t>
              </a: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4146583" y="1535768"/>
              <a:ext cx="649665" cy="15587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r>
                <a:rPr lang="fr-FR" sz="1013" b="1" kern="600" spc="13" dirty="0">
                  <a:solidFill>
                    <a:srgbClr val="0070C0"/>
                  </a:solidFill>
                </a:rPr>
                <a:t>Communs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5696541" y="1695402"/>
              <a:ext cx="537391" cy="15587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r>
                <a:rPr lang="en-US" sz="1013" b="1" kern="600" spc="13" dirty="0">
                  <a:solidFill>
                    <a:srgbClr val="F68D2E">
                      <a:lumMod val="75000"/>
                    </a:srgbClr>
                  </a:solidFill>
                </a:rPr>
                <a:t>Femmes</a:t>
              </a:r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2282814" y="2794087"/>
              <a:ext cx="1435859" cy="324406"/>
              <a:chOff x="386019" y="3997393"/>
              <a:chExt cx="2552637" cy="576721"/>
            </a:xfrm>
          </p:grpSpPr>
          <p:sp>
            <p:nvSpPr>
              <p:cNvPr id="31" name="Rectangle à coins arrondis 30"/>
              <p:cNvSpPr/>
              <p:nvPr/>
            </p:nvSpPr>
            <p:spPr>
              <a:xfrm>
                <a:off x="386019" y="3997393"/>
                <a:ext cx="1823040" cy="410616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40000"/>
                  <a:lumOff val="60000"/>
                  <a:alpha val="40000"/>
                </a:schemeClr>
              </a:solidFill>
              <a:ln w="127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13" kern="600" spc="13" dirty="0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TextBox 76"/>
              <p:cNvSpPr txBox="1">
                <a:spLocks noChangeArrowheads="1"/>
              </p:cNvSpPr>
              <p:nvPr/>
            </p:nvSpPr>
            <p:spPr bwMode="auto">
              <a:xfrm>
                <a:off x="433361" y="4042772"/>
                <a:ext cx="1549155" cy="284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8580" tIns="19291" rIns="38580" bIns="19291">
                <a:spAutoFit/>
              </a:bodyPr>
              <a:lstStyle>
                <a:lvl1pPr eaLnBrk="0" hangingPunct="0">
                  <a:spcBef>
                    <a:spcPct val="25000"/>
                  </a:spcBef>
                  <a:buChar char="•"/>
                  <a:defRPr sz="2400">
                    <a:solidFill>
                      <a:srgbClr val="522D24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buChar char="•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defTabSz="144346" eaLnBrk="1" hangingPunct="1">
                  <a:spcBef>
                    <a:spcPct val="0"/>
                  </a:spcBef>
                  <a:buNone/>
                </a:pPr>
                <a:r>
                  <a:rPr lang="en-US" altLang="en-US" sz="788" b="1" dirty="0">
                    <a:solidFill>
                      <a:schemeClr val="tx1"/>
                    </a:solidFill>
                    <a:latin typeface="+mn-lt"/>
                  </a:rPr>
                  <a:t>Cancer du pénis</a:t>
                </a:r>
                <a:endParaRPr lang="en-US" altLang="en-US" sz="788" baseline="300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2475634" y="4084199"/>
                <a:ext cx="463022" cy="489915"/>
              </a:xfrm>
              <a:prstGeom prst="ellipse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13" b="1" kern="600" spc="13" dirty="0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TextBox 77"/>
              <p:cNvSpPr txBox="1">
                <a:spLocks noChangeArrowheads="1"/>
              </p:cNvSpPr>
              <p:nvPr/>
            </p:nvSpPr>
            <p:spPr bwMode="auto">
              <a:xfrm>
                <a:off x="2519385" y="4195963"/>
                <a:ext cx="337998" cy="284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8580" tIns="19291" rIns="38580" bIns="19291">
                <a:spAutoFit/>
              </a:bodyPr>
              <a:lstStyle>
                <a:defPPr>
                  <a:defRPr lang="en-US"/>
                </a:defPPr>
                <a:lvl1pPr algn="ctr" defTabSz="342108">
                  <a:spcBef>
                    <a:spcPct val="0"/>
                  </a:spcBef>
                  <a:buNone/>
                  <a:defRPr sz="700">
                    <a:solidFill>
                      <a:schemeClr val="bg1"/>
                    </a:solidFill>
                    <a:latin typeface="Univers 67 Condensed" pitchFamily="50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buChar char="•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 sz="788" b="1" dirty="0">
                    <a:solidFill>
                      <a:prstClr val="white"/>
                    </a:solidFill>
                    <a:latin typeface="+mn-lt"/>
                  </a:rPr>
                  <a:t>90</a:t>
                </a:r>
              </a:p>
            </p:txBody>
          </p:sp>
          <p:cxnSp>
            <p:nvCxnSpPr>
              <p:cNvPr id="58" name="Connecteur droit 57"/>
              <p:cNvCxnSpPr/>
              <p:nvPr/>
            </p:nvCxnSpPr>
            <p:spPr>
              <a:xfrm flipH="1">
                <a:off x="2017016" y="4353923"/>
                <a:ext cx="540000" cy="0"/>
              </a:xfrm>
              <a:prstGeom prst="line">
                <a:avLst/>
              </a:prstGeom>
              <a:ln w="127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e 18"/>
            <p:cNvGrpSpPr/>
            <p:nvPr/>
          </p:nvGrpSpPr>
          <p:grpSpPr>
            <a:xfrm>
              <a:off x="3737944" y="2580876"/>
              <a:ext cx="1605251" cy="345832"/>
              <a:chOff x="3089216" y="3749994"/>
              <a:chExt cx="2853779" cy="614813"/>
            </a:xfrm>
          </p:grpSpPr>
          <p:cxnSp>
            <p:nvCxnSpPr>
              <p:cNvPr id="64" name="Connecteur droit 63"/>
              <p:cNvCxnSpPr>
                <a:stCxn id="41" idx="1"/>
                <a:endCxn id="39" idx="3"/>
              </p:cNvCxnSpPr>
              <p:nvPr/>
            </p:nvCxnSpPr>
            <p:spPr>
              <a:xfrm flipH="1" flipV="1">
                <a:off x="3526956" y="3966673"/>
                <a:ext cx="289424" cy="93700"/>
              </a:xfrm>
              <a:prstGeom prst="line">
                <a:avLst/>
              </a:prstGeom>
              <a:ln w="127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à coins arrondis 40"/>
              <p:cNvSpPr/>
              <p:nvPr/>
            </p:nvSpPr>
            <p:spPr>
              <a:xfrm>
                <a:off x="3816380" y="3755939"/>
                <a:ext cx="1229578" cy="60886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  <a:alpha val="50196"/>
                </a:schemeClr>
              </a:solidFill>
              <a:ln w="127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13" b="1" kern="600" spc="13" dirty="0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TextBox 81"/>
              <p:cNvSpPr txBox="1">
                <a:spLocks noChangeArrowheads="1"/>
              </p:cNvSpPr>
              <p:nvPr/>
            </p:nvSpPr>
            <p:spPr bwMode="auto">
              <a:xfrm>
                <a:off x="3717490" y="3771774"/>
                <a:ext cx="1347200" cy="500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8580" tIns="19291" rIns="38580" bIns="19291">
                <a:spAutoFit/>
              </a:bodyPr>
              <a:lstStyle>
                <a:lvl1pPr eaLnBrk="0" hangingPunct="0">
                  <a:spcBef>
                    <a:spcPct val="25000"/>
                  </a:spcBef>
                  <a:buChar char="•"/>
                  <a:defRPr sz="2400">
                    <a:solidFill>
                      <a:srgbClr val="522D24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buChar char="•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44346" eaLnBrk="1" hangingPunct="1">
                  <a:spcBef>
                    <a:spcPct val="0"/>
                  </a:spcBef>
                  <a:buNone/>
                </a:pPr>
                <a:r>
                  <a:rPr lang="en-US" altLang="en-US" sz="788" b="1" dirty="0">
                    <a:solidFill>
                      <a:schemeClr val="tx1"/>
                    </a:solidFill>
                    <a:latin typeface="+mn-lt"/>
                  </a:rPr>
                  <a:t>Cancer </a:t>
                </a:r>
              </a:p>
              <a:p>
                <a:pPr algn="ctr" defTabSz="144346" eaLnBrk="1" hangingPunct="1">
                  <a:spcBef>
                    <a:spcPct val="0"/>
                  </a:spcBef>
                  <a:buNone/>
                </a:pPr>
                <a:r>
                  <a:rPr lang="en-US" altLang="en-US" sz="788" b="1" dirty="0">
                    <a:solidFill>
                      <a:schemeClr val="tx1"/>
                    </a:solidFill>
                    <a:latin typeface="+mn-lt"/>
                  </a:rPr>
                  <a:t>de l’anus</a:t>
                </a:r>
                <a:endParaRPr lang="en-US" altLang="en-US" sz="788" b="1" baseline="300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cxnSp>
            <p:nvCxnSpPr>
              <p:cNvPr id="62" name="Connecteur droit 61"/>
              <p:cNvCxnSpPr>
                <a:stCxn id="38" idx="1"/>
                <a:endCxn id="41" idx="3"/>
              </p:cNvCxnSpPr>
              <p:nvPr/>
            </p:nvCxnSpPr>
            <p:spPr>
              <a:xfrm flipH="1">
                <a:off x="5045959" y="3966673"/>
                <a:ext cx="272903" cy="93700"/>
              </a:xfrm>
              <a:prstGeom prst="line">
                <a:avLst/>
              </a:prstGeom>
              <a:ln w="127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Ellipse 39"/>
              <p:cNvSpPr/>
              <p:nvPr/>
            </p:nvSpPr>
            <p:spPr>
              <a:xfrm>
                <a:off x="5265335" y="3749994"/>
                <a:ext cx="677660" cy="601260"/>
              </a:xfrm>
              <a:prstGeom prst="ellipse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13" b="1" kern="600" spc="13" dirty="0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TextBox 104"/>
              <p:cNvSpPr txBox="1">
                <a:spLocks noChangeArrowheads="1"/>
              </p:cNvSpPr>
              <p:nvPr/>
            </p:nvSpPr>
            <p:spPr bwMode="auto">
              <a:xfrm>
                <a:off x="5318862" y="3824264"/>
                <a:ext cx="588780" cy="284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8580" tIns="19291" rIns="38580" bIns="19291">
                <a:spAutoFit/>
              </a:bodyPr>
              <a:lstStyle>
                <a:lvl1pPr eaLnBrk="0" hangingPunct="0">
                  <a:spcBef>
                    <a:spcPct val="25000"/>
                  </a:spcBef>
                  <a:buChar char="•"/>
                  <a:defRPr sz="2400">
                    <a:solidFill>
                      <a:srgbClr val="522D24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buChar char="•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44346" eaLnBrk="1" hangingPunct="1">
                  <a:spcBef>
                    <a:spcPct val="0"/>
                  </a:spcBef>
                  <a:buNone/>
                </a:pPr>
                <a:r>
                  <a:rPr lang="en-US" altLang="en-US" sz="788" b="1" dirty="0">
                    <a:solidFill>
                      <a:prstClr val="white"/>
                    </a:solidFill>
                    <a:latin typeface="+mn-lt"/>
                  </a:rPr>
                  <a:t>1 100</a:t>
                </a:r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3128842" y="3749994"/>
                <a:ext cx="389749" cy="595315"/>
              </a:xfrm>
              <a:prstGeom prst="ellipse">
                <a:avLst/>
              </a:prstGeom>
              <a:solidFill>
                <a:srgbClr val="0070C0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13" b="1" kern="600" spc="13" dirty="0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xtBox 103"/>
              <p:cNvSpPr txBox="1">
                <a:spLocks noChangeArrowheads="1"/>
              </p:cNvSpPr>
              <p:nvPr/>
            </p:nvSpPr>
            <p:spPr bwMode="auto">
              <a:xfrm>
                <a:off x="3089216" y="3824264"/>
                <a:ext cx="437740" cy="284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8580" tIns="19291" rIns="38580" bIns="19291">
                <a:spAutoFit/>
              </a:bodyPr>
              <a:lstStyle>
                <a:lvl1pPr eaLnBrk="0" hangingPunct="0">
                  <a:spcBef>
                    <a:spcPct val="25000"/>
                  </a:spcBef>
                  <a:buChar char="•"/>
                  <a:defRPr sz="2400">
                    <a:solidFill>
                      <a:srgbClr val="522D24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buChar char="•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buChar char="–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522D24"/>
                    </a:solidFill>
                    <a:latin typeface="Century Gothic" panose="020B0502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44346" eaLnBrk="1" hangingPunct="1">
                  <a:spcBef>
                    <a:spcPct val="0"/>
                  </a:spcBef>
                  <a:buNone/>
                </a:pPr>
                <a:r>
                  <a:rPr lang="en-US" altLang="en-US" sz="788" b="1" dirty="0">
                    <a:solidFill>
                      <a:prstClr val="white"/>
                    </a:solidFill>
                    <a:latin typeface="+mn-lt"/>
                  </a:rPr>
                  <a:t>360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700820" y="730742"/>
            <a:ext cx="6190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/>
                <a:ea typeface="+mj-ea"/>
                <a:cs typeface="Arial"/>
              </a:rPr>
              <a:t>Estimation du nombre de nouveaux cas de cancers liés à HPV en France </a:t>
            </a:r>
            <a:r>
              <a:rPr lang="fr-FR" sz="1600" b="1" dirty="0">
                <a:latin typeface="Arial"/>
                <a:ea typeface="Times New Roman"/>
                <a:cs typeface="Times New Roman"/>
              </a:rPr>
              <a:t>~ </a:t>
            </a:r>
            <a:r>
              <a:rPr lang="fr-FR" sz="1600" b="1" dirty="0">
                <a:latin typeface="Arial"/>
                <a:ea typeface="+mj-ea"/>
                <a:cs typeface="Arial"/>
              </a:rPr>
              <a:t>6400 cas /an</a:t>
            </a:r>
            <a:endParaRPr lang="fr-FR" sz="16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7BD6F38-DE99-DA4D-A172-2563AAFC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330" y="138389"/>
            <a:ext cx="7128792" cy="64293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Poids de la maladie HPV en France / an : Cancer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DBF24434-1EB7-9ADB-75FD-F3E7C601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82997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47000" t="27135" r="17220" b="5138"/>
          <a:stretch/>
        </p:blipFill>
        <p:spPr>
          <a:xfrm>
            <a:off x="4904492" y="217884"/>
            <a:ext cx="3845542" cy="362553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03648" y="693085"/>
            <a:ext cx="4824536" cy="378823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dirty="0"/>
              <a:t>                           </a:t>
            </a:r>
            <a:br>
              <a:rPr lang="fr-FR" sz="1600" dirty="0"/>
            </a:br>
            <a:br>
              <a:rPr lang="fr-FR" sz="1600" dirty="0"/>
            </a:b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6793" y="3786934"/>
            <a:ext cx="8657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* Missions des CV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/>
              <a:t>Vaccination des populations éloignées des soins (absence de médecin traitant ou de prise en charge médicale, précaires, migrants…)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/>
              <a:t>Vaccination au collège auprès des 5è et 4è dans tous les établissements publics et les établissements privés volontaires, sous contrat de l’EN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/>
              <a:t>Formation des professionnels vaccinateurs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/>
              <a:t>Promotion de la vaccination (ex : Semaine européenne de vaccination)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/>
              <a:t>Répondre aux alertes de l’ARS pour vacciner autour de cas de maladie rougeole, hépatite A, méningite, </a:t>
            </a:r>
            <a:r>
              <a:rPr lang="fr-FR" sz="1000" dirty="0" err="1"/>
              <a:t>covid</a:t>
            </a:r>
            <a:r>
              <a:rPr lang="fr-FR" sz="1000" dirty="0"/>
              <a:t>, </a:t>
            </a:r>
            <a:r>
              <a:rPr lang="fr-FR" sz="1000" dirty="0" err="1"/>
              <a:t>mpox</a:t>
            </a:r>
            <a:r>
              <a:rPr lang="fr-FR" sz="1000" dirty="0"/>
              <a:t>, </a:t>
            </a:r>
            <a:r>
              <a:rPr lang="fr-FR" sz="1000" dirty="0" err="1"/>
              <a:t>etc</a:t>
            </a:r>
            <a:endParaRPr lang="fr-FR" sz="1000" dirty="0"/>
          </a:p>
          <a:p>
            <a:endParaRPr lang="fr-FR" sz="800" dirty="0"/>
          </a:p>
          <a:p>
            <a:r>
              <a:rPr lang="fr-FR" sz="1200" dirty="0"/>
              <a:t> </a:t>
            </a:r>
          </a:p>
        </p:txBody>
      </p:sp>
      <p:sp>
        <p:nvSpPr>
          <p:cNvPr id="11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23850" y="4797631"/>
            <a:ext cx="1170000" cy="345869"/>
          </a:xfrm>
        </p:spPr>
        <p:txBody>
          <a:bodyPr/>
          <a:lstStyle/>
          <a:p>
            <a:r>
              <a:rPr lang="fr-FR" cap="all" dirty="0"/>
              <a:t>30/04/2026</a:t>
            </a:r>
          </a:p>
        </p:txBody>
      </p:sp>
      <p:sp>
        <p:nvSpPr>
          <p:cNvPr id="7" name="Rectangle 6"/>
          <p:cNvSpPr/>
          <p:nvPr/>
        </p:nvSpPr>
        <p:spPr>
          <a:xfrm>
            <a:off x="1547664" y="45085"/>
            <a:ext cx="2782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Référents</a:t>
            </a:r>
          </a:p>
          <a:p>
            <a:r>
              <a:rPr lang="fr-FR" sz="2000" dirty="0"/>
              <a:t>Centres de vaccination </a:t>
            </a:r>
          </a:p>
          <a:p>
            <a:r>
              <a:rPr lang="fr-FR" sz="2000" dirty="0"/>
              <a:t>en région CVL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FAA3E8F-4382-F514-4775-71D612198913}"/>
              </a:ext>
            </a:extLst>
          </p:cNvPr>
          <p:cNvSpPr txBox="1"/>
          <p:nvPr/>
        </p:nvSpPr>
        <p:spPr>
          <a:xfrm>
            <a:off x="7130079" y="1563638"/>
            <a:ext cx="1944216" cy="276999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Dr Aymeric Sève – CV45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57C5835-9113-375B-1897-4A3DDCD4A4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75" t="25145" r="48425" b="36842"/>
          <a:stretch/>
        </p:blipFill>
        <p:spPr>
          <a:xfrm>
            <a:off x="246088" y="1182366"/>
            <a:ext cx="3847465" cy="246888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5A26407-21B9-B811-61D9-E56ACCE205F2}"/>
              </a:ext>
            </a:extLst>
          </p:cNvPr>
          <p:cNvSpPr txBox="1"/>
          <p:nvPr/>
        </p:nvSpPr>
        <p:spPr>
          <a:xfrm>
            <a:off x="7398713" y="2818426"/>
            <a:ext cx="1637783" cy="276999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Dre Salleras– CV18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266EB9B-C928-3A68-42FB-6B6E2409A6A6}"/>
              </a:ext>
            </a:extLst>
          </p:cNvPr>
          <p:cNvSpPr txBox="1"/>
          <p:nvPr/>
        </p:nvSpPr>
        <p:spPr>
          <a:xfrm>
            <a:off x="5796136" y="2106602"/>
            <a:ext cx="1495662" cy="276999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Dre Rideau– CV41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A202EA7-666B-3EDA-DF4C-BCD22BF9725F}"/>
              </a:ext>
            </a:extLst>
          </p:cNvPr>
          <p:cNvSpPr txBox="1"/>
          <p:nvPr/>
        </p:nvSpPr>
        <p:spPr>
          <a:xfrm>
            <a:off x="5543461" y="561193"/>
            <a:ext cx="1495662" cy="276999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Dr Djerroud– CV28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D903211-BB28-9DFC-C28C-ADA45ECF9E04}"/>
              </a:ext>
            </a:extLst>
          </p:cNvPr>
          <p:cNvSpPr txBox="1"/>
          <p:nvPr/>
        </p:nvSpPr>
        <p:spPr>
          <a:xfrm>
            <a:off x="4405727" y="2571750"/>
            <a:ext cx="1765970" cy="276999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Dre Maakaroun CV37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4A4C505-7558-CD74-470A-273AA5C8DEA8}"/>
              </a:ext>
            </a:extLst>
          </p:cNvPr>
          <p:cNvSpPr txBox="1"/>
          <p:nvPr/>
        </p:nvSpPr>
        <p:spPr>
          <a:xfrm>
            <a:off x="5796136" y="3392644"/>
            <a:ext cx="1381141" cy="276999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Dre Fred– CV36</a:t>
            </a:r>
          </a:p>
        </p:txBody>
      </p:sp>
    </p:spTree>
    <p:extLst>
      <p:ext uri="{BB962C8B-B14F-4D97-AF65-F5344CB8AC3E}">
        <p14:creationId xmlns:p14="http://schemas.microsoft.com/office/powerpoint/2010/main" val="1744472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7BD6F38-DE99-DA4D-A172-2563AAFC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562" y="78305"/>
            <a:ext cx="7776864" cy="64293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Poids de la maladie HPV en France / an : Condylomes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99BBE4A-D7E0-EBA5-C8F8-CF5052486F95}"/>
              </a:ext>
            </a:extLst>
          </p:cNvPr>
          <p:cNvGrpSpPr/>
          <p:nvPr/>
        </p:nvGrpSpPr>
        <p:grpSpPr>
          <a:xfrm>
            <a:off x="2292378" y="1059582"/>
            <a:ext cx="5159942" cy="3336394"/>
            <a:chOff x="2461029" y="1491632"/>
            <a:chExt cx="4094070" cy="2731374"/>
          </a:xfrm>
        </p:grpSpPr>
        <p:sp>
          <p:nvSpPr>
            <p:cNvPr id="15" name="Freeform 17"/>
            <p:cNvSpPr>
              <a:spLocks noEditPoints="1"/>
            </p:cNvSpPr>
            <p:nvPr/>
          </p:nvSpPr>
          <p:spPr bwMode="auto">
            <a:xfrm>
              <a:off x="3343872" y="1535765"/>
              <a:ext cx="735293" cy="2687241"/>
            </a:xfrm>
            <a:custGeom>
              <a:avLst/>
              <a:gdLst>
                <a:gd name="T0" fmla="*/ 213 w 989"/>
                <a:gd name="T1" fmla="*/ 48 h 3051"/>
                <a:gd name="T2" fmla="*/ 190 w 989"/>
                <a:gd name="T3" fmla="*/ 5 h 3051"/>
                <a:gd name="T4" fmla="*/ 157 w 989"/>
                <a:gd name="T5" fmla="*/ 1 h 3051"/>
                <a:gd name="T6" fmla="*/ 140 w 989"/>
                <a:gd name="T7" fmla="*/ 4 h 3051"/>
                <a:gd name="T8" fmla="*/ 128 w 989"/>
                <a:gd name="T9" fmla="*/ 11 h 3051"/>
                <a:gd name="T10" fmla="*/ 116 w 989"/>
                <a:gd name="T11" fmla="*/ 50 h 3051"/>
                <a:gd name="T12" fmla="*/ 116 w 989"/>
                <a:gd name="T13" fmla="*/ 73 h 3051"/>
                <a:gd name="T14" fmla="*/ 122 w 989"/>
                <a:gd name="T15" fmla="*/ 87 h 3051"/>
                <a:gd name="T16" fmla="*/ 125 w 989"/>
                <a:gd name="T17" fmla="*/ 91 h 3051"/>
                <a:gd name="T18" fmla="*/ 126 w 989"/>
                <a:gd name="T19" fmla="*/ 95 h 3051"/>
                <a:gd name="T20" fmla="*/ 126 w 989"/>
                <a:gd name="T21" fmla="*/ 100 h 3051"/>
                <a:gd name="T22" fmla="*/ 128 w 989"/>
                <a:gd name="T23" fmla="*/ 104 h 3051"/>
                <a:gd name="T24" fmla="*/ 131 w 989"/>
                <a:gd name="T25" fmla="*/ 134 h 3051"/>
                <a:gd name="T26" fmla="*/ 17 w 989"/>
                <a:gd name="T27" fmla="*/ 324 h 3051"/>
                <a:gd name="T28" fmla="*/ 3 w 989"/>
                <a:gd name="T29" fmla="*/ 473 h 3051"/>
                <a:gd name="T30" fmla="*/ 2 w 989"/>
                <a:gd name="T31" fmla="*/ 495 h 3051"/>
                <a:gd name="T32" fmla="*/ 30 w 989"/>
                <a:gd name="T33" fmla="*/ 581 h 3051"/>
                <a:gd name="T34" fmla="*/ 39 w 989"/>
                <a:gd name="T35" fmla="*/ 584 h 3051"/>
                <a:gd name="T36" fmla="*/ 58 w 989"/>
                <a:gd name="T37" fmla="*/ 572 h 3051"/>
                <a:gd name="T38" fmla="*/ 57 w 989"/>
                <a:gd name="T39" fmla="*/ 557 h 3051"/>
                <a:gd name="T40" fmla="*/ 33 w 989"/>
                <a:gd name="T41" fmla="*/ 530 h 3051"/>
                <a:gd name="T42" fmla="*/ 49 w 989"/>
                <a:gd name="T43" fmla="*/ 517 h 3051"/>
                <a:gd name="T44" fmla="*/ 49 w 989"/>
                <a:gd name="T45" fmla="*/ 427 h 3051"/>
                <a:gd name="T46" fmla="*/ 67 w 989"/>
                <a:gd name="T47" fmla="*/ 363 h 3051"/>
                <a:gd name="T48" fmla="*/ 87 w 989"/>
                <a:gd name="T49" fmla="*/ 708 h 3051"/>
                <a:gd name="T50" fmla="*/ 104 w 989"/>
                <a:gd name="T51" fmla="*/ 954 h 3051"/>
                <a:gd name="T52" fmla="*/ 88 w 989"/>
                <a:gd name="T53" fmla="*/ 981 h 3051"/>
                <a:gd name="T54" fmla="*/ 122 w 989"/>
                <a:gd name="T55" fmla="*/ 988 h 3051"/>
                <a:gd name="T56" fmla="*/ 151 w 989"/>
                <a:gd name="T57" fmla="*/ 975 h 3051"/>
                <a:gd name="T58" fmla="*/ 150 w 989"/>
                <a:gd name="T59" fmla="*/ 849 h 3051"/>
                <a:gd name="T60" fmla="*/ 165 w 989"/>
                <a:gd name="T61" fmla="*/ 557 h 3051"/>
                <a:gd name="T62" fmla="*/ 181 w 989"/>
                <a:gd name="T63" fmla="*/ 902 h 3051"/>
                <a:gd name="T64" fmla="*/ 181 w 989"/>
                <a:gd name="T65" fmla="*/ 984 h 3051"/>
                <a:gd name="T66" fmla="*/ 207 w 989"/>
                <a:gd name="T67" fmla="*/ 986 h 3051"/>
                <a:gd name="T68" fmla="*/ 241 w 989"/>
                <a:gd name="T69" fmla="*/ 981 h 3051"/>
                <a:gd name="T70" fmla="*/ 212 w 989"/>
                <a:gd name="T71" fmla="*/ 932 h 3051"/>
                <a:gd name="T72" fmla="*/ 235 w 989"/>
                <a:gd name="T73" fmla="*/ 736 h 3051"/>
                <a:gd name="T74" fmla="*/ 260 w 989"/>
                <a:gd name="T75" fmla="*/ 490 h 3051"/>
                <a:gd name="T76" fmla="*/ 260 w 989"/>
                <a:gd name="T77" fmla="*/ 312 h 3051"/>
                <a:gd name="T78" fmla="*/ 294 w 989"/>
                <a:gd name="T79" fmla="*/ 480 h 3051"/>
                <a:gd name="T80" fmla="*/ 277 w 989"/>
                <a:gd name="T81" fmla="*/ 518 h 3051"/>
                <a:gd name="T82" fmla="*/ 295 w 989"/>
                <a:gd name="T83" fmla="*/ 522 h 3051"/>
                <a:gd name="T84" fmla="*/ 282 w 989"/>
                <a:gd name="T85" fmla="*/ 555 h 3051"/>
                <a:gd name="T86" fmla="*/ 276 w 989"/>
                <a:gd name="T87" fmla="*/ 560 h 3051"/>
                <a:gd name="T88" fmla="*/ 271 w 989"/>
                <a:gd name="T89" fmla="*/ 579 h 3051"/>
                <a:gd name="T90" fmla="*/ 289 w 989"/>
                <a:gd name="T91" fmla="*/ 585 h 3051"/>
                <a:gd name="T92" fmla="*/ 317 w 989"/>
                <a:gd name="T93" fmla="*/ 554 h 3051"/>
                <a:gd name="T94" fmla="*/ 327 w 989"/>
                <a:gd name="T95" fmla="*/ 474 h 3051"/>
                <a:gd name="T96" fmla="*/ 295 w 989"/>
                <a:gd name="T97" fmla="*/ 196 h 3051"/>
                <a:gd name="T98" fmla="*/ 195 w 989"/>
                <a:gd name="T99" fmla="*/ 113 h 3051"/>
                <a:gd name="T100" fmla="*/ 201 w 989"/>
                <a:gd name="T101" fmla="*/ 100 h 3051"/>
                <a:gd name="T102" fmla="*/ 203 w 989"/>
                <a:gd name="T103" fmla="*/ 93 h 3051"/>
                <a:gd name="T104" fmla="*/ 205 w 989"/>
                <a:gd name="T105" fmla="*/ 88 h 3051"/>
                <a:gd name="T106" fmla="*/ 207 w 989"/>
                <a:gd name="T107" fmla="*/ 85 h 3051"/>
                <a:gd name="T108" fmla="*/ 216 w 989"/>
                <a:gd name="T109" fmla="*/ 51 h 3051"/>
                <a:gd name="T110" fmla="*/ 53 w 989"/>
                <a:gd name="T111" fmla="*/ 563 h 3051"/>
                <a:gd name="T112" fmla="*/ 274 w 989"/>
                <a:gd name="T113" fmla="*/ 563 h 30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89" h="3051">
                  <a:moveTo>
                    <a:pt x="888" y="1603"/>
                  </a:moveTo>
                  <a:cubicBezTo>
                    <a:pt x="888" y="1602"/>
                    <a:pt x="888" y="1602"/>
                    <a:pt x="888" y="1602"/>
                  </a:cubicBezTo>
                  <a:cubicBezTo>
                    <a:pt x="888" y="1602"/>
                    <a:pt x="886" y="1602"/>
                    <a:pt x="888" y="1603"/>
                  </a:cubicBezTo>
                  <a:close/>
                  <a:moveTo>
                    <a:pt x="638" y="169"/>
                  </a:moveTo>
                  <a:cubicBezTo>
                    <a:pt x="638" y="166"/>
                    <a:pt x="639" y="163"/>
                    <a:pt x="639" y="160"/>
                  </a:cubicBezTo>
                  <a:cubicBezTo>
                    <a:pt x="639" y="160"/>
                    <a:pt x="639" y="159"/>
                    <a:pt x="639" y="159"/>
                  </a:cubicBezTo>
                  <a:cubicBezTo>
                    <a:pt x="640" y="156"/>
                    <a:pt x="640" y="153"/>
                    <a:pt x="640" y="149"/>
                  </a:cubicBezTo>
                  <a:cubicBezTo>
                    <a:pt x="641" y="148"/>
                    <a:pt x="641" y="146"/>
                    <a:pt x="641" y="144"/>
                  </a:cubicBezTo>
                  <a:cubicBezTo>
                    <a:pt x="641" y="143"/>
                    <a:pt x="641" y="143"/>
                    <a:pt x="641" y="143"/>
                  </a:cubicBezTo>
                  <a:cubicBezTo>
                    <a:pt x="642" y="127"/>
                    <a:pt x="641" y="101"/>
                    <a:pt x="630" y="76"/>
                  </a:cubicBezTo>
                  <a:cubicBezTo>
                    <a:pt x="630" y="74"/>
                    <a:pt x="630" y="73"/>
                    <a:pt x="629" y="71"/>
                  </a:cubicBezTo>
                  <a:cubicBezTo>
                    <a:pt x="625" y="55"/>
                    <a:pt x="616" y="40"/>
                    <a:pt x="599" y="33"/>
                  </a:cubicBezTo>
                  <a:cubicBezTo>
                    <a:pt x="602" y="35"/>
                    <a:pt x="605" y="36"/>
                    <a:pt x="608" y="37"/>
                  </a:cubicBezTo>
                  <a:cubicBezTo>
                    <a:pt x="599" y="28"/>
                    <a:pt x="583" y="17"/>
                    <a:pt x="570" y="15"/>
                  </a:cubicBezTo>
                  <a:cubicBezTo>
                    <a:pt x="577" y="15"/>
                    <a:pt x="584" y="21"/>
                    <a:pt x="592" y="21"/>
                  </a:cubicBezTo>
                  <a:cubicBezTo>
                    <a:pt x="586" y="15"/>
                    <a:pt x="575" y="9"/>
                    <a:pt x="566" y="8"/>
                  </a:cubicBezTo>
                  <a:cubicBezTo>
                    <a:pt x="560" y="7"/>
                    <a:pt x="551" y="12"/>
                    <a:pt x="544" y="12"/>
                  </a:cubicBezTo>
                  <a:cubicBezTo>
                    <a:pt x="543" y="11"/>
                    <a:pt x="542" y="11"/>
                    <a:pt x="541" y="11"/>
                  </a:cubicBezTo>
                  <a:cubicBezTo>
                    <a:pt x="539" y="10"/>
                    <a:pt x="537" y="9"/>
                    <a:pt x="535" y="8"/>
                  </a:cubicBezTo>
                  <a:cubicBezTo>
                    <a:pt x="528" y="4"/>
                    <a:pt x="521" y="4"/>
                    <a:pt x="513" y="2"/>
                  </a:cubicBezTo>
                  <a:cubicBezTo>
                    <a:pt x="499" y="0"/>
                    <a:pt x="486" y="0"/>
                    <a:pt x="472" y="1"/>
                  </a:cubicBezTo>
                  <a:cubicBezTo>
                    <a:pt x="475" y="1"/>
                    <a:pt x="478" y="3"/>
                    <a:pt x="482" y="4"/>
                  </a:cubicBezTo>
                  <a:cubicBezTo>
                    <a:pt x="480" y="3"/>
                    <a:pt x="478" y="3"/>
                    <a:pt x="476" y="3"/>
                  </a:cubicBezTo>
                  <a:cubicBezTo>
                    <a:pt x="472" y="4"/>
                    <a:pt x="469" y="4"/>
                    <a:pt x="465" y="5"/>
                  </a:cubicBezTo>
                  <a:cubicBezTo>
                    <a:pt x="463" y="5"/>
                    <a:pt x="462" y="6"/>
                    <a:pt x="460" y="6"/>
                  </a:cubicBezTo>
                  <a:cubicBezTo>
                    <a:pt x="457" y="7"/>
                    <a:pt x="453" y="7"/>
                    <a:pt x="450" y="7"/>
                  </a:cubicBezTo>
                  <a:cubicBezTo>
                    <a:pt x="442" y="8"/>
                    <a:pt x="433" y="8"/>
                    <a:pt x="425" y="10"/>
                  </a:cubicBezTo>
                  <a:cubicBezTo>
                    <a:pt x="424" y="10"/>
                    <a:pt x="422" y="10"/>
                    <a:pt x="421" y="11"/>
                  </a:cubicBezTo>
                  <a:cubicBezTo>
                    <a:pt x="422" y="12"/>
                    <a:pt x="423" y="12"/>
                    <a:pt x="424" y="12"/>
                  </a:cubicBezTo>
                  <a:cubicBezTo>
                    <a:pt x="425" y="12"/>
                    <a:pt x="426" y="12"/>
                    <a:pt x="427" y="12"/>
                  </a:cubicBezTo>
                  <a:cubicBezTo>
                    <a:pt x="427" y="12"/>
                    <a:pt x="428" y="12"/>
                    <a:pt x="429" y="12"/>
                  </a:cubicBezTo>
                  <a:cubicBezTo>
                    <a:pt x="423" y="14"/>
                    <a:pt x="418" y="16"/>
                    <a:pt x="413" y="18"/>
                  </a:cubicBezTo>
                  <a:cubicBezTo>
                    <a:pt x="410" y="19"/>
                    <a:pt x="407" y="20"/>
                    <a:pt x="404" y="21"/>
                  </a:cubicBezTo>
                  <a:cubicBezTo>
                    <a:pt x="394" y="25"/>
                    <a:pt x="387" y="33"/>
                    <a:pt x="378" y="39"/>
                  </a:cubicBezTo>
                  <a:cubicBezTo>
                    <a:pt x="380" y="37"/>
                    <a:pt x="383" y="36"/>
                    <a:pt x="385" y="35"/>
                  </a:cubicBezTo>
                  <a:cubicBezTo>
                    <a:pt x="381" y="40"/>
                    <a:pt x="374" y="43"/>
                    <a:pt x="370" y="48"/>
                  </a:cubicBezTo>
                  <a:cubicBezTo>
                    <a:pt x="368" y="52"/>
                    <a:pt x="367" y="56"/>
                    <a:pt x="366" y="60"/>
                  </a:cubicBezTo>
                  <a:cubicBezTo>
                    <a:pt x="343" y="95"/>
                    <a:pt x="348" y="137"/>
                    <a:pt x="349" y="147"/>
                  </a:cubicBezTo>
                  <a:cubicBezTo>
                    <a:pt x="349" y="147"/>
                    <a:pt x="349" y="148"/>
                    <a:pt x="349" y="148"/>
                  </a:cubicBezTo>
                  <a:cubicBezTo>
                    <a:pt x="350" y="149"/>
                    <a:pt x="350" y="149"/>
                    <a:pt x="350" y="150"/>
                  </a:cubicBezTo>
                  <a:cubicBezTo>
                    <a:pt x="350" y="150"/>
                    <a:pt x="350" y="150"/>
                    <a:pt x="350" y="150"/>
                  </a:cubicBezTo>
                  <a:cubicBezTo>
                    <a:pt x="350" y="151"/>
                    <a:pt x="350" y="153"/>
                    <a:pt x="350" y="153"/>
                  </a:cubicBezTo>
                  <a:cubicBezTo>
                    <a:pt x="352" y="166"/>
                    <a:pt x="352" y="166"/>
                    <a:pt x="352" y="166"/>
                  </a:cubicBezTo>
                  <a:cubicBezTo>
                    <a:pt x="351" y="164"/>
                    <a:pt x="350" y="162"/>
                    <a:pt x="350" y="160"/>
                  </a:cubicBezTo>
                  <a:cubicBezTo>
                    <a:pt x="350" y="160"/>
                    <a:pt x="350" y="160"/>
                    <a:pt x="350" y="160"/>
                  </a:cubicBezTo>
                  <a:cubicBezTo>
                    <a:pt x="350" y="158"/>
                    <a:pt x="346" y="155"/>
                    <a:pt x="346" y="155"/>
                  </a:cubicBezTo>
                  <a:cubicBezTo>
                    <a:pt x="341" y="152"/>
                    <a:pt x="337" y="158"/>
                    <a:pt x="337" y="166"/>
                  </a:cubicBezTo>
                  <a:cubicBezTo>
                    <a:pt x="337" y="174"/>
                    <a:pt x="343" y="190"/>
                    <a:pt x="343" y="196"/>
                  </a:cubicBezTo>
                  <a:cubicBezTo>
                    <a:pt x="343" y="202"/>
                    <a:pt x="345" y="217"/>
                    <a:pt x="349" y="226"/>
                  </a:cubicBezTo>
                  <a:cubicBezTo>
                    <a:pt x="352" y="236"/>
                    <a:pt x="351" y="240"/>
                    <a:pt x="354" y="246"/>
                  </a:cubicBezTo>
                  <a:cubicBezTo>
                    <a:pt x="357" y="251"/>
                    <a:pt x="359" y="256"/>
                    <a:pt x="362" y="261"/>
                  </a:cubicBezTo>
                  <a:cubicBezTo>
                    <a:pt x="362" y="261"/>
                    <a:pt x="363" y="262"/>
                    <a:pt x="363" y="263"/>
                  </a:cubicBezTo>
                  <a:cubicBezTo>
                    <a:pt x="364" y="263"/>
                    <a:pt x="364" y="263"/>
                    <a:pt x="364" y="263"/>
                  </a:cubicBezTo>
                  <a:cubicBezTo>
                    <a:pt x="364" y="264"/>
                    <a:pt x="365" y="264"/>
                    <a:pt x="365" y="264"/>
                  </a:cubicBezTo>
                  <a:cubicBezTo>
                    <a:pt x="365" y="265"/>
                    <a:pt x="366" y="265"/>
                    <a:pt x="366" y="265"/>
                  </a:cubicBezTo>
                  <a:cubicBezTo>
                    <a:pt x="366" y="266"/>
                    <a:pt x="367" y="266"/>
                    <a:pt x="367" y="266"/>
                  </a:cubicBezTo>
                  <a:cubicBezTo>
                    <a:pt x="368" y="267"/>
                    <a:pt x="368" y="267"/>
                    <a:pt x="369" y="267"/>
                  </a:cubicBezTo>
                  <a:cubicBezTo>
                    <a:pt x="369" y="267"/>
                    <a:pt x="369" y="268"/>
                    <a:pt x="369" y="268"/>
                  </a:cubicBezTo>
                  <a:cubicBezTo>
                    <a:pt x="372" y="270"/>
                    <a:pt x="374" y="271"/>
                    <a:pt x="376" y="272"/>
                  </a:cubicBezTo>
                  <a:cubicBezTo>
                    <a:pt x="376" y="272"/>
                    <a:pt x="376" y="272"/>
                    <a:pt x="376" y="272"/>
                  </a:cubicBezTo>
                  <a:cubicBezTo>
                    <a:pt x="376" y="274"/>
                    <a:pt x="376" y="276"/>
                    <a:pt x="376" y="278"/>
                  </a:cubicBezTo>
                  <a:cubicBezTo>
                    <a:pt x="376" y="278"/>
                    <a:pt x="376" y="278"/>
                    <a:pt x="376" y="278"/>
                  </a:cubicBezTo>
                  <a:cubicBezTo>
                    <a:pt x="377" y="279"/>
                    <a:pt x="377" y="280"/>
                    <a:pt x="377" y="281"/>
                  </a:cubicBezTo>
                  <a:cubicBezTo>
                    <a:pt x="377" y="281"/>
                    <a:pt x="377" y="281"/>
                    <a:pt x="377" y="281"/>
                  </a:cubicBezTo>
                  <a:cubicBezTo>
                    <a:pt x="377" y="282"/>
                    <a:pt x="377" y="283"/>
                    <a:pt x="377" y="285"/>
                  </a:cubicBezTo>
                  <a:cubicBezTo>
                    <a:pt x="377" y="285"/>
                    <a:pt x="377" y="285"/>
                    <a:pt x="377" y="285"/>
                  </a:cubicBezTo>
                  <a:cubicBezTo>
                    <a:pt x="377" y="286"/>
                    <a:pt x="377" y="287"/>
                    <a:pt x="378" y="288"/>
                  </a:cubicBezTo>
                  <a:cubicBezTo>
                    <a:pt x="378" y="288"/>
                    <a:pt x="378" y="289"/>
                    <a:pt x="378" y="289"/>
                  </a:cubicBezTo>
                  <a:cubicBezTo>
                    <a:pt x="378" y="290"/>
                    <a:pt x="378" y="291"/>
                    <a:pt x="378" y="292"/>
                  </a:cubicBezTo>
                  <a:cubicBezTo>
                    <a:pt x="378" y="292"/>
                    <a:pt x="378" y="293"/>
                    <a:pt x="378" y="293"/>
                  </a:cubicBezTo>
                  <a:cubicBezTo>
                    <a:pt x="378" y="294"/>
                    <a:pt x="378" y="295"/>
                    <a:pt x="379" y="296"/>
                  </a:cubicBezTo>
                  <a:cubicBezTo>
                    <a:pt x="379" y="296"/>
                    <a:pt x="379" y="297"/>
                    <a:pt x="379" y="297"/>
                  </a:cubicBezTo>
                  <a:cubicBezTo>
                    <a:pt x="379" y="298"/>
                    <a:pt x="379" y="299"/>
                    <a:pt x="379" y="300"/>
                  </a:cubicBezTo>
                  <a:cubicBezTo>
                    <a:pt x="379" y="300"/>
                    <a:pt x="379" y="301"/>
                    <a:pt x="379" y="301"/>
                  </a:cubicBezTo>
                  <a:cubicBezTo>
                    <a:pt x="380" y="302"/>
                    <a:pt x="380" y="303"/>
                    <a:pt x="380" y="304"/>
                  </a:cubicBezTo>
                  <a:cubicBezTo>
                    <a:pt x="380" y="304"/>
                    <a:pt x="380" y="305"/>
                    <a:pt x="380" y="305"/>
                  </a:cubicBezTo>
                  <a:cubicBezTo>
                    <a:pt x="380" y="306"/>
                    <a:pt x="381" y="307"/>
                    <a:pt x="381" y="307"/>
                  </a:cubicBezTo>
                  <a:cubicBezTo>
                    <a:pt x="381" y="308"/>
                    <a:pt x="381" y="309"/>
                    <a:pt x="381" y="309"/>
                  </a:cubicBezTo>
                  <a:cubicBezTo>
                    <a:pt x="381" y="310"/>
                    <a:pt x="381" y="311"/>
                    <a:pt x="382" y="311"/>
                  </a:cubicBezTo>
                  <a:cubicBezTo>
                    <a:pt x="382" y="312"/>
                    <a:pt x="382" y="312"/>
                    <a:pt x="382" y="313"/>
                  </a:cubicBezTo>
                  <a:cubicBezTo>
                    <a:pt x="382" y="313"/>
                    <a:pt x="382" y="314"/>
                    <a:pt x="382" y="315"/>
                  </a:cubicBezTo>
                  <a:cubicBezTo>
                    <a:pt x="383" y="315"/>
                    <a:pt x="383" y="316"/>
                    <a:pt x="383" y="316"/>
                  </a:cubicBezTo>
                  <a:cubicBezTo>
                    <a:pt x="383" y="317"/>
                    <a:pt x="383" y="318"/>
                    <a:pt x="383" y="318"/>
                  </a:cubicBezTo>
                  <a:cubicBezTo>
                    <a:pt x="384" y="319"/>
                    <a:pt x="384" y="319"/>
                    <a:pt x="384" y="320"/>
                  </a:cubicBezTo>
                  <a:cubicBezTo>
                    <a:pt x="384" y="320"/>
                    <a:pt x="384" y="321"/>
                    <a:pt x="384" y="321"/>
                  </a:cubicBezTo>
                  <a:cubicBezTo>
                    <a:pt x="385" y="322"/>
                    <a:pt x="385" y="322"/>
                    <a:pt x="385" y="323"/>
                  </a:cubicBezTo>
                  <a:cubicBezTo>
                    <a:pt x="385" y="323"/>
                    <a:pt x="385" y="324"/>
                    <a:pt x="385" y="324"/>
                  </a:cubicBezTo>
                  <a:cubicBezTo>
                    <a:pt x="386" y="325"/>
                    <a:pt x="386" y="326"/>
                    <a:pt x="387" y="327"/>
                  </a:cubicBezTo>
                  <a:cubicBezTo>
                    <a:pt x="389" y="330"/>
                    <a:pt x="392" y="336"/>
                    <a:pt x="397" y="343"/>
                  </a:cubicBezTo>
                  <a:cubicBezTo>
                    <a:pt x="397" y="350"/>
                    <a:pt x="399" y="360"/>
                    <a:pt x="399" y="371"/>
                  </a:cubicBezTo>
                  <a:cubicBezTo>
                    <a:pt x="400" y="385"/>
                    <a:pt x="398" y="401"/>
                    <a:pt x="393" y="415"/>
                  </a:cubicBezTo>
                  <a:cubicBezTo>
                    <a:pt x="386" y="432"/>
                    <a:pt x="373" y="448"/>
                    <a:pt x="349" y="461"/>
                  </a:cubicBezTo>
                  <a:cubicBezTo>
                    <a:pt x="346" y="462"/>
                    <a:pt x="342" y="464"/>
                    <a:pt x="338" y="465"/>
                  </a:cubicBezTo>
                  <a:cubicBezTo>
                    <a:pt x="309" y="477"/>
                    <a:pt x="270" y="497"/>
                    <a:pt x="244" y="502"/>
                  </a:cubicBezTo>
                  <a:cubicBezTo>
                    <a:pt x="224" y="505"/>
                    <a:pt x="117" y="546"/>
                    <a:pt x="96" y="637"/>
                  </a:cubicBezTo>
                  <a:cubicBezTo>
                    <a:pt x="87" y="666"/>
                    <a:pt x="78" y="702"/>
                    <a:pt x="76" y="737"/>
                  </a:cubicBezTo>
                  <a:cubicBezTo>
                    <a:pt x="75" y="753"/>
                    <a:pt x="75" y="768"/>
                    <a:pt x="77" y="784"/>
                  </a:cubicBezTo>
                  <a:cubicBezTo>
                    <a:pt x="79" y="818"/>
                    <a:pt x="54" y="883"/>
                    <a:pt x="51" y="996"/>
                  </a:cubicBezTo>
                  <a:cubicBezTo>
                    <a:pt x="52" y="1036"/>
                    <a:pt x="48" y="1064"/>
                    <a:pt x="43" y="1082"/>
                  </a:cubicBezTo>
                  <a:cubicBezTo>
                    <a:pt x="41" y="1086"/>
                    <a:pt x="40" y="1090"/>
                    <a:pt x="39" y="1094"/>
                  </a:cubicBezTo>
                  <a:cubicBezTo>
                    <a:pt x="19" y="1158"/>
                    <a:pt x="19" y="1301"/>
                    <a:pt x="18" y="1338"/>
                  </a:cubicBezTo>
                  <a:cubicBezTo>
                    <a:pt x="17" y="1362"/>
                    <a:pt x="16" y="1396"/>
                    <a:pt x="12" y="1413"/>
                  </a:cubicBezTo>
                  <a:cubicBezTo>
                    <a:pt x="9" y="1426"/>
                    <a:pt x="10" y="1438"/>
                    <a:pt x="9" y="1450"/>
                  </a:cubicBezTo>
                  <a:cubicBezTo>
                    <a:pt x="9" y="1450"/>
                    <a:pt x="9" y="1450"/>
                    <a:pt x="9" y="1450"/>
                  </a:cubicBezTo>
                  <a:cubicBezTo>
                    <a:pt x="9" y="1451"/>
                    <a:pt x="9" y="1453"/>
                    <a:pt x="8" y="1454"/>
                  </a:cubicBezTo>
                  <a:cubicBezTo>
                    <a:pt x="8" y="1455"/>
                    <a:pt x="8" y="1457"/>
                    <a:pt x="7" y="1458"/>
                  </a:cubicBezTo>
                  <a:cubicBezTo>
                    <a:pt x="7" y="1459"/>
                    <a:pt x="7" y="1460"/>
                    <a:pt x="7" y="1461"/>
                  </a:cubicBezTo>
                  <a:cubicBezTo>
                    <a:pt x="5" y="1467"/>
                    <a:pt x="3" y="1469"/>
                    <a:pt x="4" y="1477"/>
                  </a:cubicBezTo>
                  <a:cubicBezTo>
                    <a:pt x="5" y="1498"/>
                    <a:pt x="5" y="1498"/>
                    <a:pt x="5" y="1498"/>
                  </a:cubicBezTo>
                  <a:cubicBezTo>
                    <a:pt x="5" y="1499"/>
                    <a:pt x="5" y="1500"/>
                    <a:pt x="4" y="1501"/>
                  </a:cubicBezTo>
                  <a:cubicBezTo>
                    <a:pt x="5" y="1502"/>
                    <a:pt x="5" y="1519"/>
                    <a:pt x="5" y="1523"/>
                  </a:cubicBezTo>
                  <a:cubicBezTo>
                    <a:pt x="6" y="1523"/>
                    <a:pt x="6" y="1523"/>
                    <a:pt x="6" y="1523"/>
                  </a:cubicBezTo>
                  <a:cubicBezTo>
                    <a:pt x="6" y="1541"/>
                    <a:pt x="7" y="1569"/>
                    <a:pt x="4" y="1585"/>
                  </a:cubicBezTo>
                  <a:cubicBezTo>
                    <a:pt x="0" y="1611"/>
                    <a:pt x="3" y="1626"/>
                    <a:pt x="4" y="1642"/>
                  </a:cubicBezTo>
                  <a:cubicBezTo>
                    <a:pt x="6" y="1658"/>
                    <a:pt x="22" y="1682"/>
                    <a:pt x="26" y="1701"/>
                  </a:cubicBezTo>
                  <a:cubicBezTo>
                    <a:pt x="36" y="1743"/>
                    <a:pt x="48" y="1744"/>
                    <a:pt x="57" y="1757"/>
                  </a:cubicBezTo>
                  <a:cubicBezTo>
                    <a:pt x="65" y="1770"/>
                    <a:pt x="85" y="1779"/>
                    <a:pt x="91" y="1784"/>
                  </a:cubicBezTo>
                  <a:cubicBezTo>
                    <a:pt x="91" y="1784"/>
                    <a:pt x="91" y="1784"/>
                    <a:pt x="91" y="1784"/>
                  </a:cubicBezTo>
                  <a:cubicBezTo>
                    <a:pt x="92" y="1785"/>
                    <a:pt x="92" y="1785"/>
                    <a:pt x="92" y="1785"/>
                  </a:cubicBezTo>
                  <a:cubicBezTo>
                    <a:pt x="92" y="1785"/>
                    <a:pt x="93" y="1785"/>
                    <a:pt x="93" y="1785"/>
                  </a:cubicBezTo>
                  <a:cubicBezTo>
                    <a:pt x="96" y="1789"/>
                    <a:pt x="104" y="1796"/>
                    <a:pt x="114" y="1797"/>
                  </a:cubicBezTo>
                  <a:cubicBezTo>
                    <a:pt x="114" y="1797"/>
                    <a:pt x="114" y="1797"/>
                    <a:pt x="114" y="1797"/>
                  </a:cubicBezTo>
                  <a:cubicBezTo>
                    <a:pt x="114" y="1798"/>
                    <a:pt x="114" y="1798"/>
                    <a:pt x="115" y="1798"/>
                  </a:cubicBezTo>
                  <a:cubicBezTo>
                    <a:pt x="115" y="1798"/>
                    <a:pt x="115" y="1798"/>
                    <a:pt x="115" y="1798"/>
                  </a:cubicBezTo>
                  <a:cubicBezTo>
                    <a:pt x="116" y="1798"/>
                    <a:pt x="117" y="1798"/>
                    <a:pt x="117" y="1798"/>
                  </a:cubicBezTo>
                  <a:cubicBezTo>
                    <a:pt x="118" y="1797"/>
                    <a:pt x="119" y="1798"/>
                    <a:pt x="119" y="1797"/>
                  </a:cubicBezTo>
                  <a:cubicBezTo>
                    <a:pt x="121" y="1797"/>
                    <a:pt x="122" y="1797"/>
                    <a:pt x="123" y="1796"/>
                  </a:cubicBezTo>
                  <a:cubicBezTo>
                    <a:pt x="130" y="1793"/>
                    <a:pt x="130" y="1785"/>
                    <a:pt x="130" y="1783"/>
                  </a:cubicBezTo>
                  <a:cubicBezTo>
                    <a:pt x="131" y="1783"/>
                    <a:pt x="134" y="1784"/>
                    <a:pt x="138" y="1784"/>
                  </a:cubicBezTo>
                  <a:cubicBezTo>
                    <a:pt x="142" y="1784"/>
                    <a:pt x="156" y="1785"/>
                    <a:pt x="163" y="1783"/>
                  </a:cubicBezTo>
                  <a:cubicBezTo>
                    <a:pt x="165" y="1783"/>
                    <a:pt x="167" y="1782"/>
                    <a:pt x="167" y="1781"/>
                  </a:cubicBezTo>
                  <a:cubicBezTo>
                    <a:pt x="179" y="1770"/>
                    <a:pt x="164" y="1759"/>
                    <a:pt x="163" y="1758"/>
                  </a:cubicBezTo>
                  <a:cubicBezTo>
                    <a:pt x="174" y="1757"/>
                    <a:pt x="174" y="1757"/>
                    <a:pt x="174" y="1757"/>
                  </a:cubicBezTo>
                  <a:cubicBezTo>
                    <a:pt x="174" y="1757"/>
                    <a:pt x="174" y="1757"/>
                    <a:pt x="175" y="1757"/>
                  </a:cubicBezTo>
                  <a:cubicBezTo>
                    <a:pt x="175" y="1756"/>
                    <a:pt x="175" y="1756"/>
                    <a:pt x="175" y="1756"/>
                  </a:cubicBezTo>
                  <a:cubicBezTo>
                    <a:pt x="189" y="1748"/>
                    <a:pt x="171" y="1732"/>
                    <a:pt x="171" y="1732"/>
                  </a:cubicBezTo>
                  <a:cubicBezTo>
                    <a:pt x="171" y="1731"/>
                    <a:pt x="170" y="1731"/>
                    <a:pt x="167" y="1730"/>
                  </a:cubicBezTo>
                  <a:cubicBezTo>
                    <a:pt x="151" y="1721"/>
                    <a:pt x="151" y="1721"/>
                    <a:pt x="151" y="1721"/>
                  </a:cubicBezTo>
                  <a:cubicBezTo>
                    <a:pt x="160" y="1718"/>
                    <a:pt x="172" y="1715"/>
                    <a:pt x="172" y="1713"/>
                  </a:cubicBezTo>
                  <a:cubicBezTo>
                    <a:pt x="171" y="1713"/>
                    <a:pt x="171" y="1713"/>
                    <a:pt x="171" y="1712"/>
                  </a:cubicBezTo>
                  <a:cubicBezTo>
                    <a:pt x="172" y="1712"/>
                    <a:pt x="172" y="1712"/>
                    <a:pt x="172" y="1712"/>
                  </a:cubicBezTo>
                  <a:cubicBezTo>
                    <a:pt x="171" y="1697"/>
                    <a:pt x="165" y="1694"/>
                    <a:pt x="158" y="1694"/>
                  </a:cubicBezTo>
                  <a:cubicBezTo>
                    <a:pt x="151" y="1695"/>
                    <a:pt x="144" y="1698"/>
                    <a:pt x="139" y="1701"/>
                  </a:cubicBezTo>
                  <a:cubicBezTo>
                    <a:pt x="137" y="1702"/>
                    <a:pt x="136" y="1702"/>
                    <a:pt x="135" y="1703"/>
                  </a:cubicBezTo>
                  <a:cubicBezTo>
                    <a:pt x="133" y="1703"/>
                    <a:pt x="132" y="1704"/>
                    <a:pt x="131" y="1703"/>
                  </a:cubicBezTo>
                  <a:cubicBezTo>
                    <a:pt x="123" y="1692"/>
                    <a:pt x="116" y="1696"/>
                    <a:pt x="111" y="1694"/>
                  </a:cubicBezTo>
                  <a:cubicBezTo>
                    <a:pt x="99" y="1629"/>
                    <a:pt x="99" y="1629"/>
                    <a:pt x="99" y="1629"/>
                  </a:cubicBezTo>
                  <a:cubicBezTo>
                    <a:pt x="99" y="1629"/>
                    <a:pt x="99" y="1628"/>
                    <a:pt x="99" y="1627"/>
                  </a:cubicBezTo>
                  <a:cubicBezTo>
                    <a:pt x="105" y="1618"/>
                    <a:pt x="92" y="1598"/>
                    <a:pt x="92" y="1598"/>
                  </a:cubicBezTo>
                  <a:cubicBezTo>
                    <a:pt x="92" y="1598"/>
                    <a:pt x="101" y="1603"/>
                    <a:pt x="109" y="1612"/>
                  </a:cubicBezTo>
                  <a:cubicBezTo>
                    <a:pt x="110" y="1614"/>
                    <a:pt x="111" y="1616"/>
                    <a:pt x="112" y="1618"/>
                  </a:cubicBezTo>
                  <a:cubicBezTo>
                    <a:pt x="117" y="1631"/>
                    <a:pt x="129" y="1652"/>
                    <a:pt x="143" y="1658"/>
                  </a:cubicBezTo>
                  <a:cubicBezTo>
                    <a:pt x="150" y="1661"/>
                    <a:pt x="157" y="1661"/>
                    <a:pt x="165" y="1656"/>
                  </a:cubicBezTo>
                  <a:cubicBezTo>
                    <a:pt x="184" y="1644"/>
                    <a:pt x="165" y="1611"/>
                    <a:pt x="148" y="1590"/>
                  </a:cubicBezTo>
                  <a:cubicBezTo>
                    <a:pt x="144" y="1585"/>
                    <a:pt x="139" y="1580"/>
                    <a:pt x="136" y="1577"/>
                  </a:cubicBezTo>
                  <a:cubicBezTo>
                    <a:pt x="134" y="1575"/>
                    <a:pt x="133" y="1574"/>
                    <a:pt x="132" y="1573"/>
                  </a:cubicBezTo>
                  <a:cubicBezTo>
                    <a:pt x="121" y="1556"/>
                    <a:pt x="119" y="1528"/>
                    <a:pt x="115" y="1510"/>
                  </a:cubicBezTo>
                  <a:cubicBezTo>
                    <a:pt x="114" y="1496"/>
                    <a:pt x="106" y="1481"/>
                    <a:pt x="106" y="1476"/>
                  </a:cubicBezTo>
                  <a:cubicBezTo>
                    <a:pt x="107" y="1475"/>
                    <a:pt x="107" y="1473"/>
                    <a:pt x="108" y="1471"/>
                  </a:cubicBezTo>
                  <a:cubicBezTo>
                    <a:pt x="110" y="1464"/>
                    <a:pt x="113" y="1450"/>
                    <a:pt x="116" y="1436"/>
                  </a:cubicBezTo>
                  <a:cubicBezTo>
                    <a:pt x="117" y="1426"/>
                    <a:pt x="134" y="1366"/>
                    <a:pt x="148" y="1311"/>
                  </a:cubicBezTo>
                  <a:cubicBezTo>
                    <a:pt x="159" y="1275"/>
                    <a:pt x="168" y="1242"/>
                    <a:pt x="169" y="1232"/>
                  </a:cubicBezTo>
                  <a:cubicBezTo>
                    <a:pt x="178" y="1188"/>
                    <a:pt x="188" y="1163"/>
                    <a:pt x="191" y="1137"/>
                  </a:cubicBezTo>
                  <a:cubicBezTo>
                    <a:pt x="193" y="1125"/>
                    <a:pt x="193" y="1113"/>
                    <a:pt x="191" y="1098"/>
                  </a:cubicBezTo>
                  <a:cubicBezTo>
                    <a:pt x="192" y="1066"/>
                    <a:pt x="204" y="980"/>
                    <a:pt x="207" y="961"/>
                  </a:cubicBezTo>
                  <a:cubicBezTo>
                    <a:pt x="207" y="969"/>
                    <a:pt x="207" y="976"/>
                    <a:pt x="207" y="984"/>
                  </a:cubicBezTo>
                  <a:cubicBezTo>
                    <a:pt x="207" y="984"/>
                    <a:pt x="207" y="984"/>
                    <a:pt x="207" y="984"/>
                  </a:cubicBezTo>
                  <a:cubicBezTo>
                    <a:pt x="197" y="1045"/>
                    <a:pt x="200" y="1084"/>
                    <a:pt x="202" y="1117"/>
                  </a:cubicBezTo>
                  <a:cubicBezTo>
                    <a:pt x="202" y="1120"/>
                    <a:pt x="202" y="1125"/>
                    <a:pt x="202" y="1131"/>
                  </a:cubicBezTo>
                  <a:cubicBezTo>
                    <a:pt x="193" y="1258"/>
                    <a:pt x="214" y="1421"/>
                    <a:pt x="213" y="1459"/>
                  </a:cubicBezTo>
                  <a:cubicBezTo>
                    <a:pt x="210" y="1478"/>
                    <a:pt x="205" y="1504"/>
                    <a:pt x="203" y="1547"/>
                  </a:cubicBezTo>
                  <a:cubicBezTo>
                    <a:pt x="202" y="1562"/>
                    <a:pt x="202" y="1588"/>
                    <a:pt x="203" y="1625"/>
                  </a:cubicBezTo>
                  <a:cubicBezTo>
                    <a:pt x="203" y="1725"/>
                    <a:pt x="212" y="1867"/>
                    <a:pt x="247" y="2046"/>
                  </a:cubicBezTo>
                  <a:cubicBezTo>
                    <a:pt x="249" y="2058"/>
                    <a:pt x="251" y="2069"/>
                    <a:pt x="253" y="2081"/>
                  </a:cubicBezTo>
                  <a:cubicBezTo>
                    <a:pt x="256" y="2097"/>
                    <a:pt x="258" y="2150"/>
                    <a:pt x="264" y="2179"/>
                  </a:cubicBezTo>
                  <a:cubicBezTo>
                    <a:pt x="265" y="2186"/>
                    <a:pt x="280" y="2220"/>
                    <a:pt x="281" y="2266"/>
                  </a:cubicBezTo>
                  <a:cubicBezTo>
                    <a:pt x="283" y="2340"/>
                    <a:pt x="274" y="2437"/>
                    <a:pt x="277" y="2490"/>
                  </a:cubicBezTo>
                  <a:cubicBezTo>
                    <a:pt x="280" y="2576"/>
                    <a:pt x="317" y="2656"/>
                    <a:pt x="331" y="2712"/>
                  </a:cubicBezTo>
                  <a:cubicBezTo>
                    <a:pt x="344" y="2768"/>
                    <a:pt x="350" y="2812"/>
                    <a:pt x="347" y="2823"/>
                  </a:cubicBezTo>
                  <a:cubicBezTo>
                    <a:pt x="345" y="2833"/>
                    <a:pt x="342" y="2851"/>
                    <a:pt x="351" y="2867"/>
                  </a:cubicBezTo>
                  <a:cubicBezTo>
                    <a:pt x="351" y="2867"/>
                    <a:pt x="351" y="2867"/>
                    <a:pt x="351" y="2867"/>
                  </a:cubicBezTo>
                  <a:cubicBezTo>
                    <a:pt x="347" y="2877"/>
                    <a:pt x="325" y="2923"/>
                    <a:pt x="312" y="2932"/>
                  </a:cubicBezTo>
                  <a:cubicBezTo>
                    <a:pt x="300" y="2942"/>
                    <a:pt x="296" y="2950"/>
                    <a:pt x="286" y="2956"/>
                  </a:cubicBezTo>
                  <a:cubicBezTo>
                    <a:pt x="276" y="2962"/>
                    <a:pt x="270" y="2967"/>
                    <a:pt x="266" y="2978"/>
                  </a:cubicBezTo>
                  <a:cubicBezTo>
                    <a:pt x="264" y="2984"/>
                    <a:pt x="260" y="2990"/>
                    <a:pt x="258" y="2996"/>
                  </a:cubicBezTo>
                  <a:cubicBezTo>
                    <a:pt x="257" y="3000"/>
                    <a:pt x="256" y="3004"/>
                    <a:pt x="260" y="3007"/>
                  </a:cubicBezTo>
                  <a:cubicBezTo>
                    <a:pt x="261" y="3008"/>
                    <a:pt x="263" y="3009"/>
                    <a:pt x="263" y="3010"/>
                  </a:cubicBezTo>
                  <a:cubicBezTo>
                    <a:pt x="264" y="3009"/>
                    <a:pt x="264" y="3009"/>
                    <a:pt x="264" y="3009"/>
                  </a:cubicBezTo>
                  <a:cubicBezTo>
                    <a:pt x="263" y="3013"/>
                    <a:pt x="263" y="3015"/>
                    <a:pt x="265" y="3017"/>
                  </a:cubicBezTo>
                  <a:cubicBezTo>
                    <a:pt x="269" y="3025"/>
                    <a:pt x="276" y="3026"/>
                    <a:pt x="286" y="3025"/>
                  </a:cubicBezTo>
                  <a:cubicBezTo>
                    <a:pt x="287" y="3024"/>
                    <a:pt x="287" y="3024"/>
                    <a:pt x="287" y="3024"/>
                  </a:cubicBezTo>
                  <a:cubicBezTo>
                    <a:pt x="287" y="3027"/>
                    <a:pt x="288" y="3029"/>
                    <a:pt x="290" y="3032"/>
                  </a:cubicBezTo>
                  <a:cubicBezTo>
                    <a:pt x="296" y="3041"/>
                    <a:pt x="317" y="3045"/>
                    <a:pt x="325" y="3037"/>
                  </a:cubicBezTo>
                  <a:cubicBezTo>
                    <a:pt x="336" y="3043"/>
                    <a:pt x="358" y="3044"/>
                    <a:pt x="366" y="3034"/>
                  </a:cubicBezTo>
                  <a:cubicBezTo>
                    <a:pt x="367" y="3035"/>
                    <a:pt x="367" y="3036"/>
                    <a:pt x="367" y="3036"/>
                  </a:cubicBezTo>
                  <a:cubicBezTo>
                    <a:pt x="367" y="3036"/>
                    <a:pt x="367" y="3036"/>
                    <a:pt x="367" y="3036"/>
                  </a:cubicBezTo>
                  <a:cubicBezTo>
                    <a:pt x="374" y="3051"/>
                    <a:pt x="398" y="3048"/>
                    <a:pt x="412" y="3045"/>
                  </a:cubicBezTo>
                  <a:cubicBezTo>
                    <a:pt x="425" y="3043"/>
                    <a:pt x="431" y="3036"/>
                    <a:pt x="438" y="3030"/>
                  </a:cubicBezTo>
                  <a:cubicBezTo>
                    <a:pt x="438" y="3030"/>
                    <a:pt x="438" y="3030"/>
                    <a:pt x="438" y="3030"/>
                  </a:cubicBezTo>
                  <a:cubicBezTo>
                    <a:pt x="439" y="3030"/>
                    <a:pt x="439" y="3029"/>
                    <a:pt x="439" y="3029"/>
                  </a:cubicBezTo>
                  <a:cubicBezTo>
                    <a:pt x="440" y="3028"/>
                    <a:pt x="441" y="3028"/>
                    <a:pt x="442" y="3027"/>
                  </a:cubicBezTo>
                  <a:cubicBezTo>
                    <a:pt x="447" y="3023"/>
                    <a:pt x="452" y="3018"/>
                    <a:pt x="453" y="3012"/>
                  </a:cubicBezTo>
                  <a:cubicBezTo>
                    <a:pt x="455" y="3008"/>
                    <a:pt x="455" y="3003"/>
                    <a:pt x="454" y="2997"/>
                  </a:cubicBezTo>
                  <a:cubicBezTo>
                    <a:pt x="452" y="2981"/>
                    <a:pt x="454" y="2981"/>
                    <a:pt x="456" y="2962"/>
                  </a:cubicBezTo>
                  <a:cubicBezTo>
                    <a:pt x="456" y="2961"/>
                    <a:pt x="456" y="2960"/>
                    <a:pt x="456" y="2959"/>
                  </a:cubicBezTo>
                  <a:cubicBezTo>
                    <a:pt x="459" y="2953"/>
                    <a:pt x="464" y="2948"/>
                    <a:pt x="466" y="2939"/>
                  </a:cubicBezTo>
                  <a:cubicBezTo>
                    <a:pt x="467" y="2936"/>
                    <a:pt x="468" y="2933"/>
                    <a:pt x="468" y="2929"/>
                  </a:cubicBezTo>
                  <a:cubicBezTo>
                    <a:pt x="469" y="2914"/>
                    <a:pt x="458" y="2851"/>
                    <a:pt x="459" y="2843"/>
                  </a:cubicBezTo>
                  <a:cubicBezTo>
                    <a:pt x="462" y="2823"/>
                    <a:pt x="448" y="2807"/>
                    <a:pt x="444" y="2775"/>
                  </a:cubicBezTo>
                  <a:cubicBezTo>
                    <a:pt x="439" y="2742"/>
                    <a:pt x="452" y="2632"/>
                    <a:pt x="452" y="2612"/>
                  </a:cubicBezTo>
                  <a:cubicBezTo>
                    <a:pt x="452" y="2574"/>
                    <a:pt x="472" y="2511"/>
                    <a:pt x="467" y="2434"/>
                  </a:cubicBezTo>
                  <a:cubicBezTo>
                    <a:pt x="463" y="2389"/>
                    <a:pt x="441" y="2252"/>
                    <a:pt x="441" y="2221"/>
                  </a:cubicBezTo>
                  <a:cubicBezTo>
                    <a:pt x="441" y="2215"/>
                    <a:pt x="440" y="2181"/>
                    <a:pt x="442" y="2175"/>
                  </a:cubicBezTo>
                  <a:cubicBezTo>
                    <a:pt x="448" y="2155"/>
                    <a:pt x="465" y="1903"/>
                    <a:pt x="465" y="1900"/>
                  </a:cubicBezTo>
                  <a:cubicBezTo>
                    <a:pt x="468" y="1870"/>
                    <a:pt x="489" y="1711"/>
                    <a:pt x="489" y="1711"/>
                  </a:cubicBezTo>
                  <a:cubicBezTo>
                    <a:pt x="490" y="1711"/>
                    <a:pt x="490" y="1711"/>
                    <a:pt x="490" y="1711"/>
                  </a:cubicBezTo>
                  <a:cubicBezTo>
                    <a:pt x="492" y="1711"/>
                    <a:pt x="494" y="1712"/>
                    <a:pt x="496" y="1712"/>
                  </a:cubicBezTo>
                  <a:cubicBezTo>
                    <a:pt x="497" y="1712"/>
                    <a:pt x="498" y="1712"/>
                    <a:pt x="499" y="1712"/>
                  </a:cubicBezTo>
                  <a:cubicBezTo>
                    <a:pt x="500" y="1719"/>
                    <a:pt x="523" y="1868"/>
                    <a:pt x="525" y="1897"/>
                  </a:cubicBezTo>
                  <a:cubicBezTo>
                    <a:pt x="525" y="1900"/>
                    <a:pt x="539" y="2156"/>
                    <a:pt x="546" y="2177"/>
                  </a:cubicBezTo>
                  <a:cubicBezTo>
                    <a:pt x="548" y="2183"/>
                    <a:pt x="546" y="2217"/>
                    <a:pt x="546" y="2223"/>
                  </a:cubicBezTo>
                  <a:cubicBezTo>
                    <a:pt x="546" y="2254"/>
                    <a:pt x="524" y="2390"/>
                    <a:pt x="521" y="2435"/>
                  </a:cubicBezTo>
                  <a:cubicBezTo>
                    <a:pt x="516" y="2513"/>
                    <a:pt x="536" y="2576"/>
                    <a:pt x="536" y="2613"/>
                  </a:cubicBezTo>
                  <a:cubicBezTo>
                    <a:pt x="536" y="2634"/>
                    <a:pt x="549" y="2744"/>
                    <a:pt x="544" y="2776"/>
                  </a:cubicBezTo>
                  <a:cubicBezTo>
                    <a:pt x="543" y="2784"/>
                    <a:pt x="541" y="2791"/>
                    <a:pt x="539" y="2798"/>
                  </a:cubicBezTo>
                  <a:cubicBezTo>
                    <a:pt x="537" y="2807"/>
                    <a:pt x="533" y="2815"/>
                    <a:pt x="531" y="2822"/>
                  </a:cubicBezTo>
                  <a:cubicBezTo>
                    <a:pt x="529" y="2829"/>
                    <a:pt x="528" y="2837"/>
                    <a:pt x="529" y="2844"/>
                  </a:cubicBezTo>
                  <a:cubicBezTo>
                    <a:pt x="530" y="2853"/>
                    <a:pt x="518" y="2916"/>
                    <a:pt x="519" y="2931"/>
                  </a:cubicBezTo>
                  <a:cubicBezTo>
                    <a:pt x="521" y="2949"/>
                    <a:pt x="531" y="2953"/>
                    <a:pt x="532" y="2963"/>
                  </a:cubicBezTo>
                  <a:cubicBezTo>
                    <a:pt x="534" y="2983"/>
                    <a:pt x="536" y="2983"/>
                    <a:pt x="533" y="2999"/>
                  </a:cubicBezTo>
                  <a:cubicBezTo>
                    <a:pt x="531" y="3014"/>
                    <a:pt x="537" y="3020"/>
                    <a:pt x="545" y="3027"/>
                  </a:cubicBezTo>
                  <a:cubicBezTo>
                    <a:pt x="546" y="3028"/>
                    <a:pt x="547" y="3028"/>
                    <a:pt x="548" y="3029"/>
                  </a:cubicBezTo>
                  <a:cubicBezTo>
                    <a:pt x="548" y="3029"/>
                    <a:pt x="549" y="3030"/>
                    <a:pt x="549" y="3030"/>
                  </a:cubicBezTo>
                  <a:cubicBezTo>
                    <a:pt x="549" y="3030"/>
                    <a:pt x="549" y="3030"/>
                    <a:pt x="549" y="3030"/>
                  </a:cubicBezTo>
                  <a:cubicBezTo>
                    <a:pt x="556" y="3036"/>
                    <a:pt x="562" y="3043"/>
                    <a:pt x="575" y="3045"/>
                  </a:cubicBezTo>
                  <a:cubicBezTo>
                    <a:pt x="589" y="3048"/>
                    <a:pt x="613" y="3050"/>
                    <a:pt x="620" y="3036"/>
                  </a:cubicBezTo>
                  <a:cubicBezTo>
                    <a:pt x="620" y="3036"/>
                    <a:pt x="620" y="3036"/>
                    <a:pt x="620" y="3036"/>
                  </a:cubicBezTo>
                  <a:cubicBezTo>
                    <a:pt x="620" y="3035"/>
                    <a:pt x="620" y="3035"/>
                    <a:pt x="621" y="3034"/>
                  </a:cubicBezTo>
                  <a:cubicBezTo>
                    <a:pt x="629" y="3044"/>
                    <a:pt x="651" y="3043"/>
                    <a:pt x="662" y="3037"/>
                  </a:cubicBezTo>
                  <a:cubicBezTo>
                    <a:pt x="670" y="3045"/>
                    <a:pt x="691" y="3041"/>
                    <a:pt x="697" y="3032"/>
                  </a:cubicBezTo>
                  <a:cubicBezTo>
                    <a:pt x="699" y="3030"/>
                    <a:pt x="699" y="3028"/>
                    <a:pt x="700" y="3027"/>
                  </a:cubicBezTo>
                  <a:cubicBezTo>
                    <a:pt x="700" y="3026"/>
                    <a:pt x="700" y="3025"/>
                    <a:pt x="701" y="3024"/>
                  </a:cubicBezTo>
                  <a:cubicBezTo>
                    <a:pt x="701" y="3025"/>
                    <a:pt x="701" y="3025"/>
                    <a:pt x="701" y="3025"/>
                  </a:cubicBezTo>
                  <a:cubicBezTo>
                    <a:pt x="711" y="3026"/>
                    <a:pt x="721" y="3023"/>
                    <a:pt x="723" y="3017"/>
                  </a:cubicBezTo>
                  <a:cubicBezTo>
                    <a:pt x="723" y="3017"/>
                    <a:pt x="723" y="3016"/>
                    <a:pt x="724" y="3015"/>
                  </a:cubicBezTo>
                  <a:cubicBezTo>
                    <a:pt x="724" y="3013"/>
                    <a:pt x="724" y="3011"/>
                    <a:pt x="724" y="3009"/>
                  </a:cubicBezTo>
                  <a:cubicBezTo>
                    <a:pt x="725" y="3009"/>
                    <a:pt x="726" y="3008"/>
                    <a:pt x="727" y="3007"/>
                  </a:cubicBezTo>
                  <a:cubicBezTo>
                    <a:pt x="729" y="3006"/>
                    <a:pt x="730" y="3005"/>
                    <a:pt x="730" y="3003"/>
                  </a:cubicBezTo>
                  <a:cubicBezTo>
                    <a:pt x="733" y="2996"/>
                    <a:pt x="725" y="2986"/>
                    <a:pt x="722" y="2978"/>
                  </a:cubicBezTo>
                  <a:cubicBezTo>
                    <a:pt x="718" y="2967"/>
                    <a:pt x="713" y="2962"/>
                    <a:pt x="702" y="2956"/>
                  </a:cubicBezTo>
                  <a:cubicBezTo>
                    <a:pt x="692" y="2950"/>
                    <a:pt x="689" y="2942"/>
                    <a:pt x="676" y="2932"/>
                  </a:cubicBezTo>
                  <a:cubicBezTo>
                    <a:pt x="662" y="2922"/>
                    <a:pt x="638" y="2869"/>
                    <a:pt x="637" y="2865"/>
                  </a:cubicBezTo>
                  <a:cubicBezTo>
                    <a:pt x="638" y="2863"/>
                    <a:pt x="639" y="2861"/>
                    <a:pt x="640" y="2859"/>
                  </a:cubicBezTo>
                  <a:cubicBezTo>
                    <a:pt x="645" y="2845"/>
                    <a:pt x="642" y="2830"/>
                    <a:pt x="640" y="2822"/>
                  </a:cubicBezTo>
                  <a:cubicBezTo>
                    <a:pt x="638" y="2810"/>
                    <a:pt x="643" y="2766"/>
                    <a:pt x="657" y="2710"/>
                  </a:cubicBezTo>
                  <a:cubicBezTo>
                    <a:pt x="659" y="2703"/>
                    <a:pt x="661" y="2696"/>
                    <a:pt x="663" y="2689"/>
                  </a:cubicBezTo>
                  <a:cubicBezTo>
                    <a:pt x="670" y="2666"/>
                    <a:pt x="679" y="2640"/>
                    <a:pt x="687" y="2612"/>
                  </a:cubicBezTo>
                  <a:cubicBezTo>
                    <a:pt x="699" y="2574"/>
                    <a:pt x="709" y="2532"/>
                    <a:pt x="711" y="2488"/>
                  </a:cubicBezTo>
                  <a:cubicBezTo>
                    <a:pt x="713" y="2435"/>
                    <a:pt x="705" y="2339"/>
                    <a:pt x="706" y="2265"/>
                  </a:cubicBezTo>
                  <a:cubicBezTo>
                    <a:pt x="707" y="2236"/>
                    <a:pt x="713" y="2213"/>
                    <a:pt x="718" y="2197"/>
                  </a:cubicBezTo>
                  <a:cubicBezTo>
                    <a:pt x="720" y="2189"/>
                    <a:pt x="722" y="2184"/>
                    <a:pt x="723" y="2181"/>
                  </a:cubicBezTo>
                  <a:cubicBezTo>
                    <a:pt x="723" y="2179"/>
                    <a:pt x="724" y="2178"/>
                    <a:pt x="724" y="2177"/>
                  </a:cubicBezTo>
                  <a:cubicBezTo>
                    <a:pt x="730" y="2148"/>
                    <a:pt x="732" y="2095"/>
                    <a:pt x="735" y="2079"/>
                  </a:cubicBezTo>
                  <a:cubicBezTo>
                    <a:pt x="778" y="1831"/>
                    <a:pt x="786" y="1666"/>
                    <a:pt x="786" y="1588"/>
                  </a:cubicBezTo>
                  <a:cubicBezTo>
                    <a:pt x="786" y="1570"/>
                    <a:pt x="786" y="1555"/>
                    <a:pt x="786" y="1546"/>
                  </a:cubicBezTo>
                  <a:cubicBezTo>
                    <a:pt x="786" y="1546"/>
                    <a:pt x="783" y="1527"/>
                    <a:pt x="781" y="1506"/>
                  </a:cubicBezTo>
                  <a:cubicBezTo>
                    <a:pt x="779" y="1486"/>
                    <a:pt x="777" y="1466"/>
                    <a:pt x="775" y="1458"/>
                  </a:cubicBezTo>
                  <a:cubicBezTo>
                    <a:pt x="775" y="1453"/>
                    <a:pt x="775" y="1443"/>
                    <a:pt x="775" y="1430"/>
                  </a:cubicBezTo>
                  <a:cubicBezTo>
                    <a:pt x="778" y="1367"/>
                    <a:pt x="788" y="1235"/>
                    <a:pt x="784" y="1147"/>
                  </a:cubicBezTo>
                  <a:cubicBezTo>
                    <a:pt x="785" y="1125"/>
                    <a:pt x="784" y="1112"/>
                    <a:pt x="784" y="1110"/>
                  </a:cubicBezTo>
                  <a:cubicBezTo>
                    <a:pt x="785" y="1084"/>
                    <a:pt x="783" y="1044"/>
                    <a:pt x="781" y="1012"/>
                  </a:cubicBezTo>
                  <a:cubicBezTo>
                    <a:pt x="781" y="1004"/>
                    <a:pt x="781" y="997"/>
                    <a:pt x="780" y="988"/>
                  </a:cubicBezTo>
                  <a:cubicBezTo>
                    <a:pt x="781" y="978"/>
                    <a:pt x="781" y="968"/>
                    <a:pt x="780" y="959"/>
                  </a:cubicBezTo>
                  <a:cubicBezTo>
                    <a:pt x="780" y="960"/>
                    <a:pt x="781" y="961"/>
                    <a:pt x="781" y="962"/>
                  </a:cubicBezTo>
                  <a:cubicBezTo>
                    <a:pt x="783" y="978"/>
                    <a:pt x="796" y="1067"/>
                    <a:pt x="797" y="1100"/>
                  </a:cubicBezTo>
                  <a:cubicBezTo>
                    <a:pt x="794" y="1125"/>
                    <a:pt x="798" y="1143"/>
                    <a:pt x="804" y="1166"/>
                  </a:cubicBezTo>
                  <a:cubicBezTo>
                    <a:pt x="808" y="1183"/>
                    <a:pt x="814" y="1202"/>
                    <a:pt x="819" y="1228"/>
                  </a:cubicBezTo>
                  <a:cubicBezTo>
                    <a:pt x="820" y="1233"/>
                    <a:pt x="823" y="1245"/>
                    <a:pt x="827" y="1260"/>
                  </a:cubicBezTo>
                  <a:cubicBezTo>
                    <a:pt x="840" y="1317"/>
                    <a:pt x="870" y="1424"/>
                    <a:pt x="872" y="1438"/>
                  </a:cubicBezTo>
                  <a:cubicBezTo>
                    <a:pt x="875" y="1455"/>
                    <a:pt x="880" y="1473"/>
                    <a:pt x="882" y="1477"/>
                  </a:cubicBezTo>
                  <a:cubicBezTo>
                    <a:pt x="882" y="1477"/>
                    <a:pt x="882" y="1478"/>
                    <a:pt x="882" y="1480"/>
                  </a:cubicBezTo>
                  <a:cubicBezTo>
                    <a:pt x="880" y="1485"/>
                    <a:pt x="877" y="1493"/>
                    <a:pt x="875" y="1501"/>
                  </a:cubicBezTo>
                  <a:cubicBezTo>
                    <a:pt x="874" y="1501"/>
                    <a:pt x="874" y="1501"/>
                    <a:pt x="874" y="1501"/>
                  </a:cubicBezTo>
                  <a:cubicBezTo>
                    <a:pt x="873" y="1503"/>
                    <a:pt x="872" y="1505"/>
                    <a:pt x="871" y="1507"/>
                  </a:cubicBezTo>
                  <a:cubicBezTo>
                    <a:pt x="861" y="1522"/>
                    <a:pt x="861" y="1558"/>
                    <a:pt x="848" y="1576"/>
                  </a:cubicBezTo>
                  <a:cubicBezTo>
                    <a:pt x="848" y="1577"/>
                    <a:pt x="847" y="1578"/>
                    <a:pt x="846" y="1579"/>
                  </a:cubicBezTo>
                  <a:cubicBezTo>
                    <a:pt x="843" y="1582"/>
                    <a:pt x="838" y="1587"/>
                    <a:pt x="834" y="1592"/>
                  </a:cubicBezTo>
                  <a:cubicBezTo>
                    <a:pt x="817" y="1613"/>
                    <a:pt x="798" y="1646"/>
                    <a:pt x="817" y="1658"/>
                  </a:cubicBezTo>
                  <a:cubicBezTo>
                    <a:pt x="825" y="1663"/>
                    <a:pt x="832" y="1663"/>
                    <a:pt x="839" y="1660"/>
                  </a:cubicBezTo>
                  <a:cubicBezTo>
                    <a:pt x="854" y="1654"/>
                    <a:pt x="865" y="1633"/>
                    <a:pt x="870" y="1620"/>
                  </a:cubicBezTo>
                  <a:cubicBezTo>
                    <a:pt x="871" y="1618"/>
                    <a:pt x="872" y="1616"/>
                    <a:pt x="873" y="1615"/>
                  </a:cubicBezTo>
                  <a:cubicBezTo>
                    <a:pt x="881" y="1605"/>
                    <a:pt x="890" y="1600"/>
                    <a:pt x="890" y="1600"/>
                  </a:cubicBezTo>
                  <a:cubicBezTo>
                    <a:pt x="890" y="1600"/>
                    <a:pt x="889" y="1601"/>
                    <a:pt x="888" y="1603"/>
                  </a:cubicBezTo>
                  <a:cubicBezTo>
                    <a:pt x="888" y="1603"/>
                    <a:pt x="888" y="1603"/>
                    <a:pt x="888" y="1603"/>
                  </a:cubicBezTo>
                  <a:cubicBezTo>
                    <a:pt x="888" y="1604"/>
                    <a:pt x="888" y="1604"/>
                    <a:pt x="888" y="1604"/>
                  </a:cubicBezTo>
                  <a:cubicBezTo>
                    <a:pt x="885" y="1610"/>
                    <a:pt x="879" y="1622"/>
                    <a:pt x="883" y="1629"/>
                  </a:cubicBezTo>
                  <a:cubicBezTo>
                    <a:pt x="883" y="1630"/>
                    <a:pt x="883" y="1630"/>
                    <a:pt x="884" y="1631"/>
                  </a:cubicBezTo>
                  <a:cubicBezTo>
                    <a:pt x="871" y="1696"/>
                    <a:pt x="871" y="1696"/>
                    <a:pt x="871" y="1696"/>
                  </a:cubicBezTo>
                  <a:cubicBezTo>
                    <a:pt x="866" y="1698"/>
                    <a:pt x="859" y="1693"/>
                    <a:pt x="851" y="1705"/>
                  </a:cubicBezTo>
                  <a:cubicBezTo>
                    <a:pt x="850" y="1705"/>
                    <a:pt x="849" y="1705"/>
                    <a:pt x="848" y="1705"/>
                  </a:cubicBezTo>
                  <a:cubicBezTo>
                    <a:pt x="848" y="1705"/>
                    <a:pt x="848" y="1705"/>
                    <a:pt x="848" y="1705"/>
                  </a:cubicBezTo>
                  <a:cubicBezTo>
                    <a:pt x="848" y="1705"/>
                    <a:pt x="848" y="1705"/>
                    <a:pt x="848" y="1705"/>
                  </a:cubicBezTo>
                  <a:cubicBezTo>
                    <a:pt x="846" y="1704"/>
                    <a:pt x="844" y="1704"/>
                    <a:pt x="843" y="1703"/>
                  </a:cubicBezTo>
                  <a:cubicBezTo>
                    <a:pt x="837" y="1700"/>
                    <a:pt x="830" y="1696"/>
                    <a:pt x="824" y="1696"/>
                  </a:cubicBezTo>
                  <a:cubicBezTo>
                    <a:pt x="817" y="1696"/>
                    <a:pt x="811" y="1699"/>
                    <a:pt x="810" y="1714"/>
                  </a:cubicBezTo>
                  <a:cubicBezTo>
                    <a:pt x="810" y="1714"/>
                    <a:pt x="811" y="1714"/>
                    <a:pt x="811" y="1714"/>
                  </a:cubicBezTo>
                  <a:cubicBezTo>
                    <a:pt x="811" y="1715"/>
                    <a:pt x="811" y="1715"/>
                    <a:pt x="811" y="1715"/>
                  </a:cubicBezTo>
                  <a:cubicBezTo>
                    <a:pt x="810" y="1717"/>
                    <a:pt x="822" y="1720"/>
                    <a:pt x="831" y="1723"/>
                  </a:cubicBezTo>
                  <a:cubicBezTo>
                    <a:pt x="815" y="1732"/>
                    <a:pt x="815" y="1732"/>
                    <a:pt x="815" y="1732"/>
                  </a:cubicBezTo>
                  <a:cubicBezTo>
                    <a:pt x="812" y="1733"/>
                    <a:pt x="811" y="1733"/>
                    <a:pt x="811" y="1734"/>
                  </a:cubicBezTo>
                  <a:cubicBezTo>
                    <a:pt x="811" y="1734"/>
                    <a:pt x="793" y="1750"/>
                    <a:pt x="807" y="1758"/>
                  </a:cubicBezTo>
                  <a:cubicBezTo>
                    <a:pt x="808" y="1758"/>
                    <a:pt x="808" y="1758"/>
                    <a:pt x="808" y="1758"/>
                  </a:cubicBezTo>
                  <a:cubicBezTo>
                    <a:pt x="808" y="1758"/>
                    <a:pt x="808" y="1759"/>
                    <a:pt x="808" y="1759"/>
                  </a:cubicBezTo>
                  <a:cubicBezTo>
                    <a:pt x="819" y="1760"/>
                    <a:pt x="819" y="1760"/>
                    <a:pt x="819" y="1760"/>
                  </a:cubicBezTo>
                  <a:cubicBezTo>
                    <a:pt x="818" y="1761"/>
                    <a:pt x="803" y="1772"/>
                    <a:pt x="815" y="1783"/>
                  </a:cubicBezTo>
                  <a:cubicBezTo>
                    <a:pt x="815" y="1784"/>
                    <a:pt x="817" y="1785"/>
                    <a:pt x="819" y="1785"/>
                  </a:cubicBezTo>
                  <a:cubicBezTo>
                    <a:pt x="826" y="1787"/>
                    <a:pt x="840" y="1786"/>
                    <a:pt x="844" y="1786"/>
                  </a:cubicBezTo>
                  <a:cubicBezTo>
                    <a:pt x="848" y="1786"/>
                    <a:pt x="851" y="1785"/>
                    <a:pt x="852" y="1785"/>
                  </a:cubicBezTo>
                  <a:cubicBezTo>
                    <a:pt x="852" y="1787"/>
                    <a:pt x="852" y="1795"/>
                    <a:pt x="859" y="1798"/>
                  </a:cubicBezTo>
                  <a:cubicBezTo>
                    <a:pt x="860" y="1799"/>
                    <a:pt x="861" y="1799"/>
                    <a:pt x="863" y="1799"/>
                  </a:cubicBezTo>
                  <a:cubicBezTo>
                    <a:pt x="863" y="1799"/>
                    <a:pt x="864" y="1799"/>
                    <a:pt x="864" y="1799"/>
                  </a:cubicBezTo>
                  <a:cubicBezTo>
                    <a:pt x="865" y="1800"/>
                    <a:pt x="866" y="1800"/>
                    <a:pt x="868" y="1799"/>
                  </a:cubicBezTo>
                  <a:cubicBezTo>
                    <a:pt x="868" y="1799"/>
                    <a:pt x="868" y="1799"/>
                    <a:pt x="868" y="1799"/>
                  </a:cubicBezTo>
                  <a:cubicBezTo>
                    <a:pt x="878" y="1798"/>
                    <a:pt x="886" y="1791"/>
                    <a:pt x="889" y="1787"/>
                  </a:cubicBezTo>
                  <a:cubicBezTo>
                    <a:pt x="889" y="1787"/>
                    <a:pt x="890" y="1787"/>
                    <a:pt x="890" y="1787"/>
                  </a:cubicBezTo>
                  <a:cubicBezTo>
                    <a:pt x="891" y="1786"/>
                    <a:pt x="891" y="1786"/>
                    <a:pt x="891" y="1786"/>
                  </a:cubicBezTo>
                  <a:cubicBezTo>
                    <a:pt x="891" y="1786"/>
                    <a:pt x="891" y="1786"/>
                    <a:pt x="891" y="1786"/>
                  </a:cubicBezTo>
                  <a:cubicBezTo>
                    <a:pt x="897" y="1781"/>
                    <a:pt x="917" y="1772"/>
                    <a:pt x="925" y="1759"/>
                  </a:cubicBezTo>
                  <a:cubicBezTo>
                    <a:pt x="934" y="1746"/>
                    <a:pt x="946" y="1745"/>
                    <a:pt x="956" y="1703"/>
                  </a:cubicBezTo>
                  <a:cubicBezTo>
                    <a:pt x="960" y="1684"/>
                    <a:pt x="976" y="1659"/>
                    <a:pt x="978" y="1644"/>
                  </a:cubicBezTo>
                  <a:cubicBezTo>
                    <a:pt x="979" y="1628"/>
                    <a:pt x="982" y="1613"/>
                    <a:pt x="978" y="1587"/>
                  </a:cubicBezTo>
                  <a:cubicBezTo>
                    <a:pt x="975" y="1569"/>
                    <a:pt x="980" y="1528"/>
                    <a:pt x="983" y="1501"/>
                  </a:cubicBezTo>
                  <a:cubicBezTo>
                    <a:pt x="989" y="1500"/>
                    <a:pt x="989" y="1500"/>
                    <a:pt x="989" y="1500"/>
                  </a:cubicBezTo>
                  <a:cubicBezTo>
                    <a:pt x="987" y="1497"/>
                    <a:pt x="987" y="1487"/>
                    <a:pt x="986" y="1476"/>
                  </a:cubicBezTo>
                  <a:cubicBezTo>
                    <a:pt x="986" y="1476"/>
                    <a:pt x="986" y="1476"/>
                    <a:pt x="986" y="1475"/>
                  </a:cubicBezTo>
                  <a:cubicBezTo>
                    <a:pt x="986" y="1470"/>
                    <a:pt x="985" y="1464"/>
                    <a:pt x="983" y="1459"/>
                  </a:cubicBezTo>
                  <a:cubicBezTo>
                    <a:pt x="979" y="1444"/>
                    <a:pt x="980" y="1429"/>
                    <a:pt x="976" y="1412"/>
                  </a:cubicBezTo>
                  <a:cubicBezTo>
                    <a:pt x="972" y="1395"/>
                    <a:pt x="971" y="1360"/>
                    <a:pt x="970" y="1337"/>
                  </a:cubicBezTo>
                  <a:cubicBezTo>
                    <a:pt x="969" y="1297"/>
                    <a:pt x="969" y="1139"/>
                    <a:pt x="946" y="1082"/>
                  </a:cubicBezTo>
                  <a:cubicBezTo>
                    <a:pt x="941" y="1064"/>
                    <a:pt x="936" y="1035"/>
                    <a:pt x="937" y="994"/>
                  </a:cubicBezTo>
                  <a:cubicBezTo>
                    <a:pt x="934" y="881"/>
                    <a:pt x="909" y="816"/>
                    <a:pt x="911" y="782"/>
                  </a:cubicBezTo>
                  <a:cubicBezTo>
                    <a:pt x="918" y="731"/>
                    <a:pt x="909" y="681"/>
                    <a:pt x="899" y="638"/>
                  </a:cubicBezTo>
                  <a:cubicBezTo>
                    <a:pt x="896" y="626"/>
                    <a:pt x="892" y="615"/>
                    <a:pt x="886" y="604"/>
                  </a:cubicBezTo>
                  <a:cubicBezTo>
                    <a:pt x="852" y="537"/>
                    <a:pt x="771" y="512"/>
                    <a:pt x="741" y="505"/>
                  </a:cubicBezTo>
                  <a:cubicBezTo>
                    <a:pt x="718" y="499"/>
                    <a:pt x="656" y="468"/>
                    <a:pt x="636" y="459"/>
                  </a:cubicBezTo>
                  <a:cubicBezTo>
                    <a:pt x="634" y="458"/>
                    <a:pt x="632" y="457"/>
                    <a:pt x="630" y="456"/>
                  </a:cubicBezTo>
                  <a:cubicBezTo>
                    <a:pt x="627" y="454"/>
                    <a:pt x="624" y="453"/>
                    <a:pt x="621" y="451"/>
                  </a:cubicBezTo>
                  <a:cubicBezTo>
                    <a:pt x="620" y="450"/>
                    <a:pt x="618" y="449"/>
                    <a:pt x="616" y="448"/>
                  </a:cubicBezTo>
                  <a:cubicBezTo>
                    <a:pt x="589" y="427"/>
                    <a:pt x="583" y="399"/>
                    <a:pt x="584" y="375"/>
                  </a:cubicBezTo>
                  <a:cubicBezTo>
                    <a:pt x="585" y="364"/>
                    <a:pt x="587" y="354"/>
                    <a:pt x="588" y="349"/>
                  </a:cubicBezTo>
                  <a:cubicBezTo>
                    <a:pt x="588" y="349"/>
                    <a:pt x="588" y="348"/>
                    <a:pt x="588" y="348"/>
                  </a:cubicBezTo>
                  <a:cubicBezTo>
                    <a:pt x="594" y="340"/>
                    <a:pt x="598" y="332"/>
                    <a:pt x="600" y="327"/>
                  </a:cubicBezTo>
                  <a:cubicBezTo>
                    <a:pt x="600" y="325"/>
                    <a:pt x="601" y="323"/>
                    <a:pt x="602" y="321"/>
                  </a:cubicBezTo>
                  <a:cubicBezTo>
                    <a:pt x="602" y="321"/>
                    <a:pt x="602" y="321"/>
                    <a:pt x="602" y="321"/>
                  </a:cubicBezTo>
                  <a:cubicBezTo>
                    <a:pt x="603" y="319"/>
                    <a:pt x="603" y="317"/>
                    <a:pt x="604" y="315"/>
                  </a:cubicBezTo>
                  <a:cubicBezTo>
                    <a:pt x="604" y="315"/>
                    <a:pt x="604" y="314"/>
                    <a:pt x="604" y="314"/>
                  </a:cubicBezTo>
                  <a:cubicBezTo>
                    <a:pt x="605" y="312"/>
                    <a:pt x="605" y="310"/>
                    <a:pt x="606" y="308"/>
                  </a:cubicBezTo>
                  <a:cubicBezTo>
                    <a:pt x="606" y="308"/>
                    <a:pt x="606" y="307"/>
                    <a:pt x="606" y="307"/>
                  </a:cubicBezTo>
                  <a:cubicBezTo>
                    <a:pt x="606" y="305"/>
                    <a:pt x="607" y="303"/>
                    <a:pt x="608" y="300"/>
                  </a:cubicBezTo>
                  <a:cubicBezTo>
                    <a:pt x="608" y="300"/>
                    <a:pt x="608" y="300"/>
                    <a:pt x="608" y="300"/>
                  </a:cubicBezTo>
                  <a:cubicBezTo>
                    <a:pt x="608" y="298"/>
                    <a:pt x="609" y="295"/>
                    <a:pt x="609" y="293"/>
                  </a:cubicBezTo>
                  <a:cubicBezTo>
                    <a:pt x="609" y="293"/>
                    <a:pt x="609" y="293"/>
                    <a:pt x="609" y="293"/>
                  </a:cubicBezTo>
                  <a:cubicBezTo>
                    <a:pt x="610" y="290"/>
                    <a:pt x="610" y="288"/>
                    <a:pt x="611" y="286"/>
                  </a:cubicBezTo>
                  <a:cubicBezTo>
                    <a:pt x="611" y="286"/>
                    <a:pt x="611" y="286"/>
                    <a:pt x="611" y="286"/>
                  </a:cubicBezTo>
                  <a:cubicBezTo>
                    <a:pt x="611" y="283"/>
                    <a:pt x="611" y="281"/>
                    <a:pt x="612" y="279"/>
                  </a:cubicBezTo>
                  <a:cubicBezTo>
                    <a:pt x="612" y="279"/>
                    <a:pt x="612" y="279"/>
                    <a:pt x="612" y="279"/>
                  </a:cubicBezTo>
                  <a:cubicBezTo>
                    <a:pt x="612" y="277"/>
                    <a:pt x="612" y="275"/>
                    <a:pt x="612" y="273"/>
                  </a:cubicBezTo>
                  <a:cubicBezTo>
                    <a:pt x="612" y="273"/>
                    <a:pt x="612" y="273"/>
                    <a:pt x="612" y="273"/>
                  </a:cubicBezTo>
                  <a:cubicBezTo>
                    <a:pt x="612" y="273"/>
                    <a:pt x="613" y="272"/>
                    <a:pt x="613" y="272"/>
                  </a:cubicBezTo>
                  <a:cubicBezTo>
                    <a:pt x="613" y="272"/>
                    <a:pt x="613" y="272"/>
                    <a:pt x="613" y="272"/>
                  </a:cubicBezTo>
                  <a:cubicBezTo>
                    <a:pt x="614" y="271"/>
                    <a:pt x="616" y="270"/>
                    <a:pt x="618" y="269"/>
                  </a:cubicBezTo>
                  <a:cubicBezTo>
                    <a:pt x="618" y="269"/>
                    <a:pt x="618" y="269"/>
                    <a:pt x="618" y="269"/>
                  </a:cubicBezTo>
                  <a:cubicBezTo>
                    <a:pt x="618" y="268"/>
                    <a:pt x="619" y="268"/>
                    <a:pt x="620" y="268"/>
                  </a:cubicBezTo>
                  <a:cubicBezTo>
                    <a:pt x="620" y="267"/>
                    <a:pt x="620" y="267"/>
                    <a:pt x="620" y="267"/>
                  </a:cubicBezTo>
                  <a:cubicBezTo>
                    <a:pt x="621" y="267"/>
                    <a:pt x="621" y="266"/>
                    <a:pt x="622" y="266"/>
                  </a:cubicBezTo>
                  <a:cubicBezTo>
                    <a:pt x="622" y="266"/>
                    <a:pt x="622" y="265"/>
                    <a:pt x="622" y="265"/>
                  </a:cubicBezTo>
                  <a:cubicBezTo>
                    <a:pt x="623" y="265"/>
                    <a:pt x="623" y="265"/>
                    <a:pt x="623" y="264"/>
                  </a:cubicBezTo>
                  <a:cubicBezTo>
                    <a:pt x="624" y="264"/>
                    <a:pt x="624" y="264"/>
                    <a:pt x="624" y="263"/>
                  </a:cubicBezTo>
                  <a:cubicBezTo>
                    <a:pt x="625" y="263"/>
                    <a:pt x="625" y="263"/>
                    <a:pt x="625" y="263"/>
                  </a:cubicBezTo>
                  <a:cubicBezTo>
                    <a:pt x="625" y="262"/>
                    <a:pt x="626" y="261"/>
                    <a:pt x="626" y="261"/>
                  </a:cubicBezTo>
                  <a:cubicBezTo>
                    <a:pt x="630" y="256"/>
                    <a:pt x="631" y="251"/>
                    <a:pt x="634" y="246"/>
                  </a:cubicBezTo>
                  <a:cubicBezTo>
                    <a:pt x="638" y="240"/>
                    <a:pt x="636" y="236"/>
                    <a:pt x="640" y="226"/>
                  </a:cubicBezTo>
                  <a:cubicBezTo>
                    <a:pt x="643" y="217"/>
                    <a:pt x="645" y="202"/>
                    <a:pt x="645" y="196"/>
                  </a:cubicBezTo>
                  <a:cubicBezTo>
                    <a:pt x="645" y="190"/>
                    <a:pt x="652" y="174"/>
                    <a:pt x="652" y="166"/>
                  </a:cubicBezTo>
                  <a:cubicBezTo>
                    <a:pt x="652" y="161"/>
                    <a:pt x="650" y="157"/>
                    <a:pt x="648" y="156"/>
                  </a:cubicBezTo>
                  <a:cubicBezTo>
                    <a:pt x="647" y="155"/>
                    <a:pt x="646" y="155"/>
                    <a:pt x="645" y="155"/>
                  </a:cubicBezTo>
                  <a:cubicBezTo>
                    <a:pt x="644" y="154"/>
                    <a:pt x="643" y="155"/>
                    <a:pt x="642" y="155"/>
                  </a:cubicBezTo>
                  <a:moveTo>
                    <a:pt x="612" y="272"/>
                  </a:moveTo>
                  <a:cubicBezTo>
                    <a:pt x="612" y="272"/>
                    <a:pt x="612" y="272"/>
                    <a:pt x="612" y="272"/>
                  </a:cubicBezTo>
                  <a:cubicBezTo>
                    <a:pt x="612" y="272"/>
                    <a:pt x="612" y="272"/>
                    <a:pt x="612" y="272"/>
                  </a:cubicBezTo>
                  <a:cubicBezTo>
                    <a:pt x="612" y="272"/>
                    <a:pt x="612" y="272"/>
                    <a:pt x="612" y="272"/>
                  </a:cubicBezTo>
                  <a:close/>
                  <a:moveTo>
                    <a:pt x="160" y="1730"/>
                  </a:moveTo>
                  <a:cubicBezTo>
                    <a:pt x="159" y="1730"/>
                    <a:pt x="158" y="1730"/>
                    <a:pt x="157" y="1730"/>
                  </a:cubicBezTo>
                  <a:cubicBezTo>
                    <a:pt x="156" y="1729"/>
                    <a:pt x="154" y="1729"/>
                    <a:pt x="152" y="1729"/>
                  </a:cubicBezTo>
                  <a:cubicBezTo>
                    <a:pt x="155" y="1729"/>
                    <a:pt x="158" y="1729"/>
                    <a:pt x="160" y="1730"/>
                  </a:cubicBezTo>
                  <a:close/>
                  <a:moveTo>
                    <a:pt x="824" y="1731"/>
                  </a:moveTo>
                  <a:cubicBezTo>
                    <a:pt x="823" y="1732"/>
                    <a:pt x="822" y="1732"/>
                    <a:pt x="821" y="1732"/>
                  </a:cubicBezTo>
                  <a:cubicBezTo>
                    <a:pt x="824" y="1731"/>
                    <a:pt x="827" y="1731"/>
                    <a:pt x="830" y="1731"/>
                  </a:cubicBezTo>
                  <a:cubicBezTo>
                    <a:pt x="828" y="1731"/>
                    <a:pt x="826" y="1731"/>
                    <a:pt x="824" y="1731"/>
                  </a:cubicBezTo>
                  <a:close/>
                </a:path>
              </a:pathLst>
            </a:custGeom>
            <a:solidFill>
              <a:srgbClr val="92D050"/>
            </a:solidFill>
            <a:ln w="4763" cap="rnd">
              <a:noFill/>
              <a:prstDash val="solid"/>
              <a:round/>
              <a:headEnd/>
              <a:tailEnd/>
            </a:ln>
          </p:spPr>
          <p:txBody>
            <a:bodyPr lIns="38582" tIns="19291" rIns="38582" bIns="19291"/>
            <a:lstStyle/>
            <a:p>
              <a:endParaRPr lang="fr-FR" sz="1013" dirty="0">
                <a:solidFill>
                  <a:srgbClr val="37424A"/>
                </a:solidFill>
              </a:endParaRP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3E474F09-259B-2E7F-97D2-51D2AC30FF0B}"/>
                </a:ext>
              </a:extLst>
            </p:cNvPr>
            <p:cNvGrpSpPr/>
            <p:nvPr/>
          </p:nvGrpSpPr>
          <p:grpSpPr>
            <a:xfrm>
              <a:off x="2461029" y="1491632"/>
              <a:ext cx="4094070" cy="2725290"/>
              <a:chOff x="2461029" y="1491632"/>
              <a:chExt cx="4094070" cy="2725290"/>
            </a:xfrm>
          </p:grpSpPr>
          <p:grpSp>
            <p:nvGrpSpPr>
              <p:cNvPr id="10" name="Group 15"/>
              <p:cNvGrpSpPr>
                <a:grpSpLocks/>
              </p:cNvGrpSpPr>
              <p:nvPr/>
            </p:nvGrpSpPr>
            <p:grpSpPr bwMode="auto">
              <a:xfrm>
                <a:off x="4962008" y="1596356"/>
                <a:ext cx="710248" cy="2620566"/>
                <a:chOff x="863" y="1728"/>
                <a:chExt cx="638" cy="2305"/>
              </a:xfrm>
              <a:solidFill>
                <a:srgbClr val="FFC000"/>
              </a:solidFill>
            </p:grpSpPr>
            <p:sp>
              <p:nvSpPr>
                <p:cNvPr id="11" name="Freeform 16"/>
                <p:cNvSpPr>
                  <a:spLocks noEditPoints="1"/>
                </p:cNvSpPr>
                <p:nvPr/>
              </p:nvSpPr>
              <p:spPr bwMode="auto">
                <a:xfrm>
                  <a:off x="863" y="1728"/>
                  <a:ext cx="638" cy="2305"/>
                </a:xfrm>
                <a:custGeom>
                  <a:avLst/>
                  <a:gdLst>
                    <a:gd name="T0" fmla="*/ 329 w 787"/>
                    <a:gd name="T1" fmla="*/ 564 h 2851"/>
                    <a:gd name="T2" fmla="*/ 315 w 787"/>
                    <a:gd name="T3" fmla="*/ 386 h 2851"/>
                    <a:gd name="T4" fmla="*/ 293 w 787"/>
                    <a:gd name="T5" fmla="*/ 225 h 2851"/>
                    <a:gd name="T6" fmla="*/ 249 w 787"/>
                    <a:gd name="T7" fmla="*/ 205 h 2851"/>
                    <a:gd name="T8" fmla="*/ 205 w 787"/>
                    <a:gd name="T9" fmla="*/ 150 h 2851"/>
                    <a:gd name="T10" fmla="*/ 215 w 787"/>
                    <a:gd name="T11" fmla="*/ 127 h 2851"/>
                    <a:gd name="T12" fmla="*/ 229 w 787"/>
                    <a:gd name="T13" fmla="*/ 124 h 2851"/>
                    <a:gd name="T14" fmla="*/ 241 w 787"/>
                    <a:gd name="T15" fmla="*/ 111 h 2851"/>
                    <a:gd name="T16" fmla="*/ 241 w 787"/>
                    <a:gd name="T17" fmla="*/ 92 h 2851"/>
                    <a:gd name="T18" fmla="*/ 238 w 787"/>
                    <a:gd name="T19" fmla="*/ 80 h 2851"/>
                    <a:gd name="T20" fmla="*/ 238 w 787"/>
                    <a:gd name="T21" fmla="*/ 68 h 2851"/>
                    <a:gd name="T22" fmla="*/ 203 w 787"/>
                    <a:gd name="T23" fmla="*/ 10 h 2851"/>
                    <a:gd name="T24" fmla="*/ 147 w 787"/>
                    <a:gd name="T25" fmla="*/ 10 h 2851"/>
                    <a:gd name="T26" fmla="*/ 101 w 787"/>
                    <a:gd name="T27" fmla="*/ 51 h 2851"/>
                    <a:gd name="T28" fmla="*/ 102 w 787"/>
                    <a:gd name="T29" fmla="*/ 76 h 2851"/>
                    <a:gd name="T30" fmla="*/ 97 w 787"/>
                    <a:gd name="T31" fmla="*/ 101 h 2851"/>
                    <a:gd name="T32" fmla="*/ 118 w 787"/>
                    <a:gd name="T33" fmla="*/ 124 h 2851"/>
                    <a:gd name="T34" fmla="*/ 129 w 787"/>
                    <a:gd name="T35" fmla="*/ 138 h 2851"/>
                    <a:gd name="T36" fmla="*/ 92 w 787"/>
                    <a:gd name="T37" fmla="*/ 205 h 2851"/>
                    <a:gd name="T38" fmla="*/ 47 w 787"/>
                    <a:gd name="T39" fmla="*/ 225 h 2851"/>
                    <a:gd name="T40" fmla="*/ 26 w 787"/>
                    <a:gd name="T41" fmla="*/ 386 h 2851"/>
                    <a:gd name="T42" fmla="*/ 11 w 787"/>
                    <a:gd name="T43" fmla="*/ 564 h 2851"/>
                    <a:gd name="T44" fmla="*/ 4 w 787"/>
                    <a:gd name="T45" fmla="*/ 671 h 2851"/>
                    <a:gd name="T46" fmla="*/ 32 w 787"/>
                    <a:gd name="T47" fmla="*/ 703 h 2851"/>
                    <a:gd name="T48" fmla="*/ 47 w 787"/>
                    <a:gd name="T49" fmla="*/ 696 h 2851"/>
                    <a:gd name="T50" fmla="*/ 44 w 787"/>
                    <a:gd name="T51" fmla="*/ 667 h 2851"/>
                    <a:gd name="T52" fmla="*/ 54 w 787"/>
                    <a:gd name="T53" fmla="*/ 521 h 2851"/>
                    <a:gd name="T54" fmla="*/ 76 w 787"/>
                    <a:gd name="T55" fmla="*/ 374 h 2851"/>
                    <a:gd name="T56" fmla="*/ 61 w 787"/>
                    <a:gd name="T57" fmla="*/ 553 h 2851"/>
                    <a:gd name="T58" fmla="*/ 91 w 787"/>
                    <a:gd name="T59" fmla="*/ 842 h 2851"/>
                    <a:gd name="T60" fmla="*/ 120 w 787"/>
                    <a:gd name="T61" fmla="*/ 1108 h 2851"/>
                    <a:gd name="T62" fmla="*/ 101 w 787"/>
                    <a:gd name="T63" fmla="*/ 1193 h 2851"/>
                    <a:gd name="T64" fmla="*/ 122 w 787"/>
                    <a:gd name="T65" fmla="*/ 1214 h 2851"/>
                    <a:gd name="T66" fmla="*/ 165 w 787"/>
                    <a:gd name="T67" fmla="*/ 1193 h 2851"/>
                    <a:gd name="T68" fmla="*/ 165 w 787"/>
                    <a:gd name="T69" fmla="*/ 1144 h 2851"/>
                    <a:gd name="T70" fmla="*/ 165 w 787"/>
                    <a:gd name="T71" fmla="*/ 925 h 2851"/>
                    <a:gd name="T72" fmla="*/ 163 w 787"/>
                    <a:gd name="T73" fmla="*/ 722 h 2851"/>
                    <a:gd name="T74" fmla="*/ 169 w 787"/>
                    <a:gd name="T75" fmla="*/ 654 h 2851"/>
                    <a:gd name="T76" fmla="*/ 176 w 787"/>
                    <a:gd name="T77" fmla="*/ 653 h 2851"/>
                    <a:gd name="T78" fmla="*/ 178 w 787"/>
                    <a:gd name="T79" fmla="*/ 871 h 2851"/>
                    <a:gd name="T80" fmla="*/ 177 w 787"/>
                    <a:gd name="T81" fmla="*/ 1123 h 2851"/>
                    <a:gd name="T82" fmla="*/ 172 w 787"/>
                    <a:gd name="T83" fmla="*/ 1177 h 2851"/>
                    <a:gd name="T84" fmla="*/ 203 w 787"/>
                    <a:gd name="T85" fmla="*/ 1214 h 2851"/>
                    <a:gd name="T86" fmla="*/ 238 w 787"/>
                    <a:gd name="T87" fmla="*/ 1203 h 2851"/>
                    <a:gd name="T88" fmla="*/ 218 w 787"/>
                    <a:gd name="T89" fmla="*/ 1146 h 2851"/>
                    <a:gd name="T90" fmla="*/ 242 w 787"/>
                    <a:gd name="T91" fmla="*/ 893 h 2851"/>
                    <a:gd name="T92" fmla="*/ 288 w 787"/>
                    <a:gd name="T93" fmla="*/ 652 h 2851"/>
                    <a:gd name="T94" fmla="*/ 260 w 787"/>
                    <a:gd name="T95" fmla="*/ 437 h 2851"/>
                    <a:gd name="T96" fmla="*/ 277 w 787"/>
                    <a:gd name="T97" fmla="*/ 436 h 2851"/>
                    <a:gd name="T98" fmla="*/ 298 w 787"/>
                    <a:gd name="T99" fmla="*/ 635 h 2851"/>
                    <a:gd name="T100" fmla="*/ 293 w 787"/>
                    <a:gd name="T101" fmla="*/ 692 h 2851"/>
                    <a:gd name="T102" fmla="*/ 293 w 787"/>
                    <a:gd name="T103" fmla="*/ 707 h 2851"/>
                    <a:gd name="T104" fmla="*/ 333 w 787"/>
                    <a:gd name="T105" fmla="*/ 680 h 2851"/>
                    <a:gd name="T106" fmla="*/ 204 w 787"/>
                    <a:gd name="T107" fmla="*/ 150 h 2851"/>
                    <a:gd name="T108" fmla="*/ 137 w 787"/>
                    <a:gd name="T109" fmla="*/ 153 h 28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787" h="2851">
                      <a:moveTo>
                        <a:pt x="784" y="1548"/>
                      </a:moveTo>
                      <a:cubicBezTo>
                        <a:pt x="781" y="1542"/>
                        <a:pt x="776" y="1498"/>
                        <a:pt x="769" y="1473"/>
                      </a:cubicBezTo>
                      <a:cubicBezTo>
                        <a:pt x="764" y="1452"/>
                        <a:pt x="758" y="1362"/>
                        <a:pt x="762" y="1321"/>
                      </a:cubicBezTo>
                      <a:cubicBezTo>
                        <a:pt x="764" y="1289"/>
                        <a:pt x="762" y="1238"/>
                        <a:pt x="763" y="1216"/>
                      </a:cubicBezTo>
                      <a:cubicBezTo>
                        <a:pt x="764" y="1093"/>
                        <a:pt x="744" y="1031"/>
                        <a:pt x="740" y="1008"/>
                      </a:cubicBezTo>
                      <a:cubicBezTo>
                        <a:pt x="735" y="985"/>
                        <a:pt x="728" y="953"/>
                        <a:pt x="728" y="904"/>
                      </a:cubicBezTo>
                      <a:cubicBezTo>
                        <a:pt x="728" y="855"/>
                        <a:pt x="731" y="787"/>
                        <a:pt x="727" y="739"/>
                      </a:cubicBezTo>
                      <a:cubicBezTo>
                        <a:pt x="725" y="712"/>
                        <a:pt x="720" y="670"/>
                        <a:pt x="714" y="634"/>
                      </a:cubicBezTo>
                      <a:cubicBezTo>
                        <a:pt x="709" y="598"/>
                        <a:pt x="693" y="543"/>
                        <a:pt x="677" y="527"/>
                      </a:cubicBezTo>
                      <a:cubicBezTo>
                        <a:pt x="662" y="510"/>
                        <a:pt x="640" y="495"/>
                        <a:pt x="618" y="487"/>
                      </a:cubicBezTo>
                      <a:cubicBezTo>
                        <a:pt x="612" y="486"/>
                        <a:pt x="605" y="482"/>
                        <a:pt x="600" y="481"/>
                      </a:cubicBezTo>
                      <a:cubicBezTo>
                        <a:pt x="591" y="479"/>
                        <a:pt x="585" y="480"/>
                        <a:pt x="577" y="479"/>
                      </a:cubicBezTo>
                      <a:cubicBezTo>
                        <a:pt x="560" y="476"/>
                        <a:pt x="546" y="474"/>
                        <a:pt x="533" y="470"/>
                      </a:cubicBezTo>
                      <a:cubicBezTo>
                        <a:pt x="504" y="460"/>
                        <a:pt x="475" y="457"/>
                        <a:pt x="475" y="351"/>
                      </a:cubicBezTo>
                      <a:cubicBezTo>
                        <a:pt x="475" y="351"/>
                        <a:pt x="475" y="351"/>
                        <a:pt x="475" y="351"/>
                      </a:cubicBezTo>
                      <a:cubicBezTo>
                        <a:pt x="483" y="341"/>
                        <a:pt x="486" y="331"/>
                        <a:pt x="489" y="323"/>
                      </a:cubicBezTo>
                      <a:cubicBezTo>
                        <a:pt x="491" y="318"/>
                        <a:pt x="493" y="307"/>
                        <a:pt x="496" y="297"/>
                      </a:cubicBezTo>
                      <a:cubicBezTo>
                        <a:pt x="497" y="297"/>
                        <a:pt x="497" y="297"/>
                        <a:pt x="497" y="297"/>
                      </a:cubicBezTo>
                      <a:cubicBezTo>
                        <a:pt x="501" y="296"/>
                        <a:pt x="504" y="293"/>
                        <a:pt x="508" y="293"/>
                      </a:cubicBezTo>
                      <a:cubicBezTo>
                        <a:pt x="513" y="292"/>
                        <a:pt x="517" y="294"/>
                        <a:pt x="523" y="293"/>
                      </a:cubicBezTo>
                      <a:cubicBezTo>
                        <a:pt x="526" y="292"/>
                        <a:pt x="528" y="290"/>
                        <a:pt x="531" y="289"/>
                      </a:cubicBezTo>
                      <a:cubicBezTo>
                        <a:pt x="536" y="287"/>
                        <a:pt x="552" y="287"/>
                        <a:pt x="556" y="282"/>
                      </a:cubicBezTo>
                      <a:cubicBezTo>
                        <a:pt x="557" y="282"/>
                        <a:pt x="557" y="282"/>
                        <a:pt x="557" y="282"/>
                      </a:cubicBezTo>
                      <a:cubicBezTo>
                        <a:pt x="561" y="275"/>
                        <a:pt x="558" y="264"/>
                        <a:pt x="557" y="259"/>
                      </a:cubicBezTo>
                      <a:cubicBezTo>
                        <a:pt x="554" y="250"/>
                        <a:pt x="556" y="240"/>
                        <a:pt x="555" y="230"/>
                      </a:cubicBezTo>
                      <a:cubicBezTo>
                        <a:pt x="555" y="229"/>
                        <a:pt x="555" y="229"/>
                        <a:pt x="555" y="229"/>
                      </a:cubicBezTo>
                      <a:cubicBezTo>
                        <a:pt x="558" y="226"/>
                        <a:pt x="559" y="224"/>
                        <a:pt x="557" y="216"/>
                      </a:cubicBezTo>
                      <a:cubicBezTo>
                        <a:pt x="557" y="214"/>
                        <a:pt x="556" y="213"/>
                        <a:pt x="556" y="211"/>
                      </a:cubicBezTo>
                      <a:cubicBezTo>
                        <a:pt x="556" y="207"/>
                        <a:pt x="556" y="203"/>
                        <a:pt x="555" y="199"/>
                      </a:cubicBezTo>
                      <a:cubicBezTo>
                        <a:pt x="555" y="194"/>
                        <a:pt x="554" y="191"/>
                        <a:pt x="553" y="187"/>
                      </a:cubicBezTo>
                      <a:cubicBezTo>
                        <a:pt x="557" y="187"/>
                        <a:pt x="560" y="186"/>
                        <a:pt x="562" y="185"/>
                      </a:cubicBezTo>
                      <a:cubicBezTo>
                        <a:pt x="561" y="178"/>
                        <a:pt x="554" y="173"/>
                        <a:pt x="552" y="167"/>
                      </a:cubicBezTo>
                      <a:cubicBezTo>
                        <a:pt x="550" y="161"/>
                        <a:pt x="549" y="159"/>
                        <a:pt x="549" y="159"/>
                      </a:cubicBezTo>
                      <a:cubicBezTo>
                        <a:pt x="549" y="158"/>
                        <a:pt x="549" y="157"/>
                        <a:pt x="549" y="157"/>
                      </a:cubicBezTo>
                      <a:cubicBezTo>
                        <a:pt x="548" y="132"/>
                        <a:pt x="531" y="97"/>
                        <a:pt x="520" y="74"/>
                      </a:cubicBezTo>
                      <a:cubicBezTo>
                        <a:pt x="509" y="52"/>
                        <a:pt x="493" y="34"/>
                        <a:pt x="472" y="22"/>
                      </a:cubicBezTo>
                      <a:cubicBezTo>
                        <a:pt x="459" y="14"/>
                        <a:pt x="445" y="9"/>
                        <a:pt x="431" y="6"/>
                      </a:cubicBezTo>
                      <a:cubicBezTo>
                        <a:pt x="423" y="4"/>
                        <a:pt x="389" y="0"/>
                        <a:pt x="370" y="4"/>
                      </a:cubicBezTo>
                      <a:cubicBezTo>
                        <a:pt x="351" y="9"/>
                        <a:pt x="343" y="17"/>
                        <a:pt x="339" y="22"/>
                      </a:cubicBezTo>
                      <a:cubicBezTo>
                        <a:pt x="339" y="22"/>
                        <a:pt x="331" y="25"/>
                        <a:pt x="315" y="29"/>
                      </a:cubicBezTo>
                      <a:cubicBezTo>
                        <a:pt x="298" y="37"/>
                        <a:pt x="282" y="49"/>
                        <a:pt x="272" y="66"/>
                      </a:cubicBezTo>
                      <a:cubicBezTo>
                        <a:pt x="262" y="83"/>
                        <a:pt x="258" y="117"/>
                        <a:pt x="234" y="120"/>
                      </a:cubicBezTo>
                      <a:cubicBezTo>
                        <a:pt x="237" y="124"/>
                        <a:pt x="245" y="125"/>
                        <a:pt x="251" y="123"/>
                      </a:cubicBezTo>
                      <a:cubicBezTo>
                        <a:pt x="248" y="138"/>
                        <a:pt x="243" y="154"/>
                        <a:pt x="232" y="164"/>
                      </a:cubicBezTo>
                      <a:cubicBezTo>
                        <a:pt x="237" y="168"/>
                        <a:pt x="236" y="173"/>
                        <a:pt x="236" y="178"/>
                      </a:cubicBezTo>
                      <a:cubicBezTo>
                        <a:pt x="235" y="181"/>
                        <a:pt x="232" y="183"/>
                        <a:pt x="232" y="185"/>
                      </a:cubicBezTo>
                      <a:cubicBezTo>
                        <a:pt x="232" y="187"/>
                        <a:pt x="235" y="187"/>
                        <a:pt x="235" y="189"/>
                      </a:cubicBezTo>
                      <a:cubicBezTo>
                        <a:pt x="237" y="204"/>
                        <a:pt x="235" y="226"/>
                        <a:pt x="225" y="238"/>
                      </a:cubicBezTo>
                      <a:cubicBezTo>
                        <a:pt x="237" y="251"/>
                        <a:pt x="223" y="271"/>
                        <a:pt x="244" y="276"/>
                      </a:cubicBezTo>
                      <a:cubicBezTo>
                        <a:pt x="251" y="278"/>
                        <a:pt x="258" y="278"/>
                        <a:pt x="264" y="281"/>
                      </a:cubicBezTo>
                      <a:cubicBezTo>
                        <a:pt x="268" y="283"/>
                        <a:pt x="270" y="287"/>
                        <a:pt x="274" y="289"/>
                      </a:cubicBezTo>
                      <a:cubicBezTo>
                        <a:pt x="279" y="292"/>
                        <a:pt x="284" y="293"/>
                        <a:pt x="289" y="292"/>
                      </a:cubicBezTo>
                      <a:cubicBezTo>
                        <a:pt x="290" y="292"/>
                        <a:pt x="290" y="292"/>
                        <a:pt x="290" y="292"/>
                      </a:cubicBezTo>
                      <a:cubicBezTo>
                        <a:pt x="293" y="304"/>
                        <a:pt x="296" y="317"/>
                        <a:pt x="299" y="323"/>
                      </a:cubicBezTo>
                      <a:cubicBezTo>
                        <a:pt x="301" y="331"/>
                        <a:pt x="305" y="341"/>
                        <a:pt x="312" y="351"/>
                      </a:cubicBezTo>
                      <a:cubicBezTo>
                        <a:pt x="312" y="457"/>
                        <a:pt x="284" y="460"/>
                        <a:pt x="255" y="470"/>
                      </a:cubicBezTo>
                      <a:cubicBezTo>
                        <a:pt x="241" y="474"/>
                        <a:pt x="227" y="476"/>
                        <a:pt x="211" y="479"/>
                      </a:cubicBezTo>
                      <a:cubicBezTo>
                        <a:pt x="203" y="480"/>
                        <a:pt x="197" y="479"/>
                        <a:pt x="188" y="481"/>
                      </a:cubicBezTo>
                      <a:cubicBezTo>
                        <a:pt x="182" y="482"/>
                        <a:pt x="175" y="486"/>
                        <a:pt x="170" y="487"/>
                      </a:cubicBezTo>
                      <a:cubicBezTo>
                        <a:pt x="147" y="495"/>
                        <a:pt x="126" y="510"/>
                        <a:pt x="110" y="527"/>
                      </a:cubicBezTo>
                      <a:cubicBezTo>
                        <a:pt x="95" y="543"/>
                        <a:pt x="79" y="598"/>
                        <a:pt x="73" y="634"/>
                      </a:cubicBezTo>
                      <a:cubicBezTo>
                        <a:pt x="68" y="670"/>
                        <a:pt x="63" y="712"/>
                        <a:pt x="60" y="739"/>
                      </a:cubicBezTo>
                      <a:cubicBezTo>
                        <a:pt x="57" y="787"/>
                        <a:pt x="59" y="855"/>
                        <a:pt x="59" y="904"/>
                      </a:cubicBezTo>
                      <a:cubicBezTo>
                        <a:pt x="59" y="953"/>
                        <a:pt x="53" y="985"/>
                        <a:pt x="48" y="1008"/>
                      </a:cubicBezTo>
                      <a:cubicBezTo>
                        <a:pt x="43" y="1031"/>
                        <a:pt x="24" y="1093"/>
                        <a:pt x="25" y="1216"/>
                      </a:cubicBezTo>
                      <a:cubicBezTo>
                        <a:pt x="25" y="1238"/>
                        <a:pt x="24" y="1289"/>
                        <a:pt x="26" y="1321"/>
                      </a:cubicBezTo>
                      <a:cubicBezTo>
                        <a:pt x="30" y="1362"/>
                        <a:pt x="24" y="1452"/>
                        <a:pt x="19" y="1473"/>
                      </a:cubicBezTo>
                      <a:cubicBezTo>
                        <a:pt x="12" y="1498"/>
                        <a:pt x="6" y="1542"/>
                        <a:pt x="3" y="1548"/>
                      </a:cubicBezTo>
                      <a:cubicBezTo>
                        <a:pt x="0" y="1555"/>
                        <a:pt x="6" y="1563"/>
                        <a:pt x="10" y="1569"/>
                      </a:cubicBezTo>
                      <a:cubicBezTo>
                        <a:pt x="13" y="1576"/>
                        <a:pt x="12" y="1582"/>
                        <a:pt x="16" y="1591"/>
                      </a:cubicBezTo>
                      <a:cubicBezTo>
                        <a:pt x="19" y="1598"/>
                        <a:pt x="29" y="1613"/>
                        <a:pt x="34" y="1621"/>
                      </a:cubicBezTo>
                      <a:cubicBezTo>
                        <a:pt x="39" y="1630"/>
                        <a:pt x="59" y="1640"/>
                        <a:pt x="75" y="1645"/>
                      </a:cubicBezTo>
                      <a:cubicBezTo>
                        <a:pt x="86" y="1649"/>
                        <a:pt x="106" y="1660"/>
                        <a:pt x="108" y="1655"/>
                      </a:cubicBezTo>
                      <a:cubicBezTo>
                        <a:pt x="111" y="1644"/>
                        <a:pt x="104" y="1637"/>
                        <a:pt x="96" y="1633"/>
                      </a:cubicBezTo>
                      <a:cubicBezTo>
                        <a:pt x="91" y="1630"/>
                        <a:pt x="106" y="1639"/>
                        <a:pt x="109" y="1629"/>
                      </a:cubicBezTo>
                      <a:cubicBezTo>
                        <a:pt x="110" y="1626"/>
                        <a:pt x="110" y="1625"/>
                        <a:pt x="107" y="1620"/>
                      </a:cubicBezTo>
                      <a:cubicBezTo>
                        <a:pt x="109" y="1614"/>
                        <a:pt x="108" y="1614"/>
                        <a:pt x="104" y="1608"/>
                      </a:cubicBezTo>
                      <a:cubicBezTo>
                        <a:pt x="111" y="1606"/>
                        <a:pt x="106" y="1575"/>
                        <a:pt x="103" y="1560"/>
                      </a:cubicBezTo>
                      <a:cubicBezTo>
                        <a:pt x="104" y="1548"/>
                        <a:pt x="105" y="1512"/>
                        <a:pt x="96" y="1487"/>
                      </a:cubicBezTo>
                      <a:cubicBezTo>
                        <a:pt x="91" y="1471"/>
                        <a:pt x="88" y="1456"/>
                        <a:pt x="88" y="1447"/>
                      </a:cubicBezTo>
                      <a:cubicBezTo>
                        <a:pt x="84" y="1424"/>
                        <a:pt x="110" y="1263"/>
                        <a:pt x="124" y="1217"/>
                      </a:cubicBezTo>
                      <a:cubicBezTo>
                        <a:pt x="153" y="1121"/>
                        <a:pt x="144" y="1038"/>
                        <a:pt x="147" y="1021"/>
                      </a:cubicBezTo>
                      <a:cubicBezTo>
                        <a:pt x="150" y="1004"/>
                        <a:pt x="169" y="915"/>
                        <a:pt x="175" y="875"/>
                      </a:cubicBezTo>
                      <a:cubicBezTo>
                        <a:pt x="176" y="876"/>
                        <a:pt x="176" y="876"/>
                        <a:pt x="176" y="876"/>
                      </a:cubicBezTo>
                      <a:cubicBezTo>
                        <a:pt x="179" y="925"/>
                        <a:pt x="184" y="998"/>
                        <a:pt x="185" y="1023"/>
                      </a:cubicBezTo>
                      <a:cubicBezTo>
                        <a:pt x="187" y="1057"/>
                        <a:pt x="209" y="1115"/>
                        <a:pt x="194" y="1143"/>
                      </a:cubicBezTo>
                      <a:cubicBezTo>
                        <a:pt x="179" y="1171"/>
                        <a:pt x="154" y="1217"/>
                        <a:pt x="141" y="1294"/>
                      </a:cubicBezTo>
                      <a:cubicBezTo>
                        <a:pt x="129" y="1354"/>
                        <a:pt x="110" y="1417"/>
                        <a:pt x="122" y="1527"/>
                      </a:cubicBezTo>
                      <a:cubicBezTo>
                        <a:pt x="130" y="1604"/>
                        <a:pt x="128" y="1655"/>
                        <a:pt x="148" y="1741"/>
                      </a:cubicBezTo>
                      <a:cubicBezTo>
                        <a:pt x="165" y="1818"/>
                        <a:pt x="200" y="1912"/>
                        <a:pt x="210" y="1969"/>
                      </a:cubicBezTo>
                      <a:cubicBezTo>
                        <a:pt x="220" y="2025"/>
                        <a:pt x="224" y="2054"/>
                        <a:pt x="227" y="2091"/>
                      </a:cubicBezTo>
                      <a:cubicBezTo>
                        <a:pt x="229" y="2128"/>
                        <a:pt x="204" y="2303"/>
                        <a:pt x="232" y="2404"/>
                      </a:cubicBezTo>
                      <a:cubicBezTo>
                        <a:pt x="259" y="2505"/>
                        <a:pt x="271" y="2569"/>
                        <a:pt x="276" y="2594"/>
                      </a:cubicBezTo>
                      <a:cubicBezTo>
                        <a:pt x="288" y="2648"/>
                        <a:pt x="277" y="2654"/>
                        <a:pt x="282" y="2681"/>
                      </a:cubicBezTo>
                      <a:cubicBezTo>
                        <a:pt x="287" y="2708"/>
                        <a:pt x="288" y="2705"/>
                        <a:pt x="274" y="2731"/>
                      </a:cubicBezTo>
                      <a:cubicBezTo>
                        <a:pt x="261" y="2748"/>
                        <a:pt x="241" y="2785"/>
                        <a:pt x="234" y="2793"/>
                      </a:cubicBezTo>
                      <a:cubicBezTo>
                        <a:pt x="228" y="2802"/>
                        <a:pt x="231" y="2810"/>
                        <a:pt x="234" y="2815"/>
                      </a:cubicBezTo>
                      <a:cubicBezTo>
                        <a:pt x="229" y="2828"/>
                        <a:pt x="244" y="2835"/>
                        <a:pt x="249" y="2835"/>
                      </a:cubicBezTo>
                      <a:cubicBezTo>
                        <a:pt x="247" y="2850"/>
                        <a:pt x="275" y="2848"/>
                        <a:pt x="281" y="2842"/>
                      </a:cubicBezTo>
                      <a:cubicBezTo>
                        <a:pt x="289" y="2850"/>
                        <a:pt x="310" y="2850"/>
                        <a:pt x="318" y="2840"/>
                      </a:cubicBezTo>
                      <a:cubicBezTo>
                        <a:pt x="331" y="2851"/>
                        <a:pt x="354" y="2851"/>
                        <a:pt x="369" y="2837"/>
                      </a:cubicBezTo>
                      <a:cubicBezTo>
                        <a:pt x="384" y="2822"/>
                        <a:pt x="385" y="2807"/>
                        <a:pt x="384" y="2792"/>
                      </a:cubicBezTo>
                      <a:cubicBezTo>
                        <a:pt x="382" y="2778"/>
                        <a:pt x="385" y="2773"/>
                        <a:pt x="389" y="2755"/>
                      </a:cubicBezTo>
                      <a:cubicBezTo>
                        <a:pt x="392" y="2736"/>
                        <a:pt x="394" y="2722"/>
                        <a:pt x="388" y="2709"/>
                      </a:cubicBezTo>
                      <a:cubicBezTo>
                        <a:pt x="381" y="2696"/>
                        <a:pt x="381" y="2690"/>
                        <a:pt x="381" y="2677"/>
                      </a:cubicBezTo>
                      <a:cubicBezTo>
                        <a:pt x="381" y="2664"/>
                        <a:pt x="385" y="2644"/>
                        <a:pt x="377" y="2628"/>
                      </a:cubicBezTo>
                      <a:cubicBezTo>
                        <a:pt x="369" y="2611"/>
                        <a:pt x="359" y="2572"/>
                        <a:pt x="361" y="2529"/>
                      </a:cubicBezTo>
                      <a:cubicBezTo>
                        <a:pt x="362" y="2486"/>
                        <a:pt x="394" y="2247"/>
                        <a:pt x="381" y="2165"/>
                      </a:cubicBezTo>
                      <a:cubicBezTo>
                        <a:pt x="367" y="2083"/>
                        <a:pt x="372" y="2066"/>
                        <a:pt x="376" y="2038"/>
                      </a:cubicBezTo>
                      <a:cubicBezTo>
                        <a:pt x="379" y="2010"/>
                        <a:pt x="387" y="1965"/>
                        <a:pt x="380" y="1906"/>
                      </a:cubicBezTo>
                      <a:cubicBezTo>
                        <a:pt x="377" y="1883"/>
                        <a:pt x="378" y="1788"/>
                        <a:pt x="378" y="1691"/>
                      </a:cubicBezTo>
                      <a:cubicBezTo>
                        <a:pt x="379" y="1629"/>
                        <a:pt x="396" y="1546"/>
                        <a:pt x="379" y="1530"/>
                      </a:cubicBezTo>
                      <a:cubicBezTo>
                        <a:pt x="380" y="1529"/>
                        <a:pt x="380" y="1529"/>
                        <a:pt x="380" y="1529"/>
                      </a:cubicBezTo>
                      <a:cubicBezTo>
                        <a:pt x="384" y="1530"/>
                        <a:pt x="388" y="1531"/>
                        <a:pt x="392" y="1531"/>
                      </a:cubicBezTo>
                      <a:cubicBezTo>
                        <a:pt x="393" y="1531"/>
                        <a:pt x="393" y="1531"/>
                        <a:pt x="393" y="1531"/>
                      </a:cubicBezTo>
                      <a:cubicBezTo>
                        <a:pt x="398" y="1531"/>
                        <a:pt x="404" y="1530"/>
                        <a:pt x="409" y="1528"/>
                      </a:cubicBezTo>
                      <a:cubicBezTo>
                        <a:pt x="408" y="1530"/>
                        <a:pt x="408" y="1530"/>
                        <a:pt x="408" y="1530"/>
                      </a:cubicBezTo>
                      <a:cubicBezTo>
                        <a:pt x="392" y="1546"/>
                        <a:pt x="409" y="1629"/>
                        <a:pt x="409" y="1691"/>
                      </a:cubicBezTo>
                      <a:cubicBezTo>
                        <a:pt x="410" y="1788"/>
                        <a:pt x="411" y="1883"/>
                        <a:pt x="408" y="1906"/>
                      </a:cubicBezTo>
                      <a:cubicBezTo>
                        <a:pt x="401" y="1965"/>
                        <a:pt x="409" y="2010"/>
                        <a:pt x="412" y="2038"/>
                      </a:cubicBezTo>
                      <a:cubicBezTo>
                        <a:pt x="415" y="2066"/>
                        <a:pt x="420" y="2083"/>
                        <a:pt x="407" y="2165"/>
                      </a:cubicBezTo>
                      <a:cubicBezTo>
                        <a:pt x="394" y="2247"/>
                        <a:pt x="425" y="2486"/>
                        <a:pt x="427" y="2529"/>
                      </a:cubicBezTo>
                      <a:cubicBezTo>
                        <a:pt x="429" y="2572"/>
                        <a:pt x="419" y="2611"/>
                        <a:pt x="410" y="2628"/>
                      </a:cubicBezTo>
                      <a:cubicBezTo>
                        <a:pt x="402" y="2644"/>
                        <a:pt x="407" y="2664"/>
                        <a:pt x="407" y="2677"/>
                      </a:cubicBezTo>
                      <a:cubicBezTo>
                        <a:pt x="407" y="2690"/>
                        <a:pt x="407" y="2696"/>
                        <a:pt x="400" y="2709"/>
                      </a:cubicBezTo>
                      <a:cubicBezTo>
                        <a:pt x="393" y="2722"/>
                        <a:pt x="396" y="2736"/>
                        <a:pt x="399" y="2755"/>
                      </a:cubicBezTo>
                      <a:cubicBezTo>
                        <a:pt x="402" y="2773"/>
                        <a:pt x="405" y="2778"/>
                        <a:pt x="404" y="2792"/>
                      </a:cubicBezTo>
                      <a:cubicBezTo>
                        <a:pt x="402" y="2807"/>
                        <a:pt x="404" y="2822"/>
                        <a:pt x="419" y="2837"/>
                      </a:cubicBezTo>
                      <a:cubicBezTo>
                        <a:pt x="433" y="2851"/>
                        <a:pt x="457" y="2851"/>
                        <a:pt x="470" y="2840"/>
                      </a:cubicBezTo>
                      <a:cubicBezTo>
                        <a:pt x="478" y="2850"/>
                        <a:pt x="499" y="2850"/>
                        <a:pt x="506" y="2842"/>
                      </a:cubicBezTo>
                      <a:cubicBezTo>
                        <a:pt x="513" y="2848"/>
                        <a:pt x="540" y="2850"/>
                        <a:pt x="539" y="2835"/>
                      </a:cubicBezTo>
                      <a:cubicBezTo>
                        <a:pt x="544" y="2835"/>
                        <a:pt x="558" y="2828"/>
                        <a:pt x="553" y="2815"/>
                      </a:cubicBezTo>
                      <a:cubicBezTo>
                        <a:pt x="557" y="2810"/>
                        <a:pt x="560" y="2802"/>
                        <a:pt x="553" y="2793"/>
                      </a:cubicBezTo>
                      <a:cubicBezTo>
                        <a:pt x="547" y="2785"/>
                        <a:pt x="526" y="2748"/>
                        <a:pt x="514" y="2731"/>
                      </a:cubicBezTo>
                      <a:cubicBezTo>
                        <a:pt x="500" y="2705"/>
                        <a:pt x="501" y="2708"/>
                        <a:pt x="505" y="2681"/>
                      </a:cubicBezTo>
                      <a:cubicBezTo>
                        <a:pt x="510" y="2654"/>
                        <a:pt x="500" y="2648"/>
                        <a:pt x="512" y="2594"/>
                      </a:cubicBezTo>
                      <a:cubicBezTo>
                        <a:pt x="517" y="2569"/>
                        <a:pt x="529" y="2505"/>
                        <a:pt x="556" y="2404"/>
                      </a:cubicBezTo>
                      <a:cubicBezTo>
                        <a:pt x="583" y="2303"/>
                        <a:pt x="559" y="2128"/>
                        <a:pt x="561" y="2091"/>
                      </a:cubicBezTo>
                      <a:cubicBezTo>
                        <a:pt x="563" y="2054"/>
                        <a:pt x="568" y="2025"/>
                        <a:pt x="578" y="1969"/>
                      </a:cubicBezTo>
                      <a:cubicBezTo>
                        <a:pt x="587" y="1912"/>
                        <a:pt x="623" y="1818"/>
                        <a:pt x="640" y="1741"/>
                      </a:cubicBezTo>
                      <a:cubicBezTo>
                        <a:pt x="660" y="1655"/>
                        <a:pt x="658" y="1604"/>
                        <a:pt x="666" y="1527"/>
                      </a:cubicBezTo>
                      <a:cubicBezTo>
                        <a:pt x="677" y="1417"/>
                        <a:pt x="658" y="1354"/>
                        <a:pt x="646" y="1294"/>
                      </a:cubicBezTo>
                      <a:cubicBezTo>
                        <a:pt x="633" y="1217"/>
                        <a:pt x="608" y="1171"/>
                        <a:pt x="594" y="1143"/>
                      </a:cubicBezTo>
                      <a:cubicBezTo>
                        <a:pt x="579" y="1115"/>
                        <a:pt x="601" y="1057"/>
                        <a:pt x="602" y="1023"/>
                      </a:cubicBezTo>
                      <a:cubicBezTo>
                        <a:pt x="604" y="997"/>
                        <a:pt x="609" y="922"/>
                        <a:pt x="612" y="874"/>
                      </a:cubicBezTo>
                      <a:cubicBezTo>
                        <a:pt x="612" y="874"/>
                        <a:pt x="612" y="874"/>
                        <a:pt x="612" y="874"/>
                      </a:cubicBezTo>
                      <a:cubicBezTo>
                        <a:pt x="618" y="914"/>
                        <a:pt x="638" y="1004"/>
                        <a:pt x="641" y="1021"/>
                      </a:cubicBezTo>
                      <a:cubicBezTo>
                        <a:pt x="644" y="1038"/>
                        <a:pt x="635" y="1121"/>
                        <a:pt x="663" y="1217"/>
                      </a:cubicBezTo>
                      <a:cubicBezTo>
                        <a:pt x="678" y="1263"/>
                        <a:pt x="704" y="1424"/>
                        <a:pt x="699" y="1447"/>
                      </a:cubicBezTo>
                      <a:cubicBezTo>
                        <a:pt x="700" y="1456"/>
                        <a:pt x="697" y="1471"/>
                        <a:pt x="691" y="1487"/>
                      </a:cubicBezTo>
                      <a:cubicBezTo>
                        <a:pt x="683" y="1512"/>
                        <a:pt x="684" y="1548"/>
                        <a:pt x="685" y="1560"/>
                      </a:cubicBezTo>
                      <a:cubicBezTo>
                        <a:pt x="682" y="1575"/>
                        <a:pt x="676" y="1606"/>
                        <a:pt x="684" y="1608"/>
                      </a:cubicBezTo>
                      <a:cubicBezTo>
                        <a:pt x="680" y="1614"/>
                        <a:pt x="678" y="1614"/>
                        <a:pt x="680" y="1620"/>
                      </a:cubicBezTo>
                      <a:cubicBezTo>
                        <a:pt x="678" y="1625"/>
                        <a:pt x="678" y="1626"/>
                        <a:pt x="679" y="1629"/>
                      </a:cubicBezTo>
                      <a:cubicBezTo>
                        <a:pt x="682" y="1639"/>
                        <a:pt x="696" y="1630"/>
                        <a:pt x="691" y="1633"/>
                      </a:cubicBezTo>
                      <a:cubicBezTo>
                        <a:pt x="683" y="1637"/>
                        <a:pt x="676" y="1644"/>
                        <a:pt x="680" y="1655"/>
                      </a:cubicBezTo>
                      <a:cubicBezTo>
                        <a:pt x="682" y="1660"/>
                        <a:pt x="702" y="1649"/>
                        <a:pt x="713" y="1645"/>
                      </a:cubicBezTo>
                      <a:cubicBezTo>
                        <a:pt x="729" y="1640"/>
                        <a:pt x="748" y="1630"/>
                        <a:pt x="753" y="1621"/>
                      </a:cubicBezTo>
                      <a:cubicBezTo>
                        <a:pt x="758" y="1613"/>
                        <a:pt x="768" y="1598"/>
                        <a:pt x="771" y="1591"/>
                      </a:cubicBezTo>
                      <a:cubicBezTo>
                        <a:pt x="776" y="1582"/>
                        <a:pt x="775" y="1576"/>
                        <a:pt x="778" y="1569"/>
                      </a:cubicBezTo>
                      <a:cubicBezTo>
                        <a:pt x="781" y="1563"/>
                        <a:pt x="787" y="1555"/>
                        <a:pt x="784" y="1548"/>
                      </a:cubicBezTo>
                      <a:close/>
                      <a:moveTo>
                        <a:pt x="474" y="353"/>
                      </a:moveTo>
                      <a:cubicBezTo>
                        <a:pt x="473" y="354"/>
                        <a:pt x="472" y="355"/>
                        <a:pt x="470" y="357"/>
                      </a:cubicBezTo>
                      <a:cubicBezTo>
                        <a:pt x="472" y="355"/>
                        <a:pt x="473" y="354"/>
                        <a:pt x="474" y="353"/>
                      </a:cubicBezTo>
                      <a:close/>
                      <a:moveTo>
                        <a:pt x="317" y="357"/>
                      </a:moveTo>
                      <a:cubicBezTo>
                        <a:pt x="316" y="355"/>
                        <a:pt x="315" y="354"/>
                        <a:pt x="314" y="353"/>
                      </a:cubicBezTo>
                      <a:cubicBezTo>
                        <a:pt x="315" y="354"/>
                        <a:pt x="316" y="355"/>
                        <a:pt x="317" y="35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013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" name="Freeform 17"/>
                <p:cNvSpPr>
                  <a:spLocks/>
                </p:cNvSpPr>
                <p:nvPr/>
              </p:nvSpPr>
              <p:spPr bwMode="auto">
                <a:xfrm>
                  <a:off x="863" y="1728"/>
                  <a:ext cx="638" cy="2305"/>
                </a:xfrm>
                <a:custGeom>
                  <a:avLst/>
                  <a:gdLst>
                    <a:gd name="T0" fmla="*/ 329 w 787"/>
                    <a:gd name="T1" fmla="*/ 564 h 2851"/>
                    <a:gd name="T2" fmla="*/ 315 w 787"/>
                    <a:gd name="T3" fmla="*/ 386 h 2851"/>
                    <a:gd name="T4" fmla="*/ 293 w 787"/>
                    <a:gd name="T5" fmla="*/ 225 h 2851"/>
                    <a:gd name="T6" fmla="*/ 249 w 787"/>
                    <a:gd name="T7" fmla="*/ 205 h 2851"/>
                    <a:gd name="T8" fmla="*/ 205 w 787"/>
                    <a:gd name="T9" fmla="*/ 150 h 2851"/>
                    <a:gd name="T10" fmla="*/ 215 w 787"/>
                    <a:gd name="T11" fmla="*/ 127 h 2851"/>
                    <a:gd name="T12" fmla="*/ 229 w 787"/>
                    <a:gd name="T13" fmla="*/ 124 h 2851"/>
                    <a:gd name="T14" fmla="*/ 241 w 787"/>
                    <a:gd name="T15" fmla="*/ 111 h 2851"/>
                    <a:gd name="T16" fmla="*/ 241 w 787"/>
                    <a:gd name="T17" fmla="*/ 92 h 2851"/>
                    <a:gd name="T18" fmla="*/ 238 w 787"/>
                    <a:gd name="T19" fmla="*/ 80 h 2851"/>
                    <a:gd name="T20" fmla="*/ 238 w 787"/>
                    <a:gd name="T21" fmla="*/ 68 h 2851"/>
                    <a:gd name="T22" fmla="*/ 203 w 787"/>
                    <a:gd name="T23" fmla="*/ 10 h 2851"/>
                    <a:gd name="T24" fmla="*/ 147 w 787"/>
                    <a:gd name="T25" fmla="*/ 10 h 2851"/>
                    <a:gd name="T26" fmla="*/ 101 w 787"/>
                    <a:gd name="T27" fmla="*/ 51 h 2851"/>
                    <a:gd name="T28" fmla="*/ 102 w 787"/>
                    <a:gd name="T29" fmla="*/ 76 h 2851"/>
                    <a:gd name="T30" fmla="*/ 97 w 787"/>
                    <a:gd name="T31" fmla="*/ 101 h 2851"/>
                    <a:gd name="T32" fmla="*/ 118 w 787"/>
                    <a:gd name="T33" fmla="*/ 124 h 2851"/>
                    <a:gd name="T34" fmla="*/ 129 w 787"/>
                    <a:gd name="T35" fmla="*/ 138 h 2851"/>
                    <a:gd name="T36" fmla="*/ 92 w 787"/>
                    <a:gd name="T37" fmla="*/ 205 h 2851"/>
                    <a:gd name="T38" fmla="*/ 47 w 787"/>
                    <a:gd name="T39" fmla="*/ 225 h 2851"/>
                    <a:gd name="T40" fmla="*/ 26 w 787"/>
                    <a:gd name="T41" fmla="*/ 386 h 2851"/>
                    <a:gd name="T42" fmla="*/ 11 w 787"/>
                    <a:gd name="T43" fmla="*/ 564 h 2851"/>
                    <a:gd name="T44" fmla="*/ 4 w 787"/>
                    <a:gd name="T45" fmla="*/ 671 h 2851"/>
                    <a:gd name="T46" fmla="*/ 32 w 787"/>
                    <a:gd name="T47" fmla="*/ 703 h 2851"/>
                    <a:gd name="T48" fmla="*/ 47 w 787"/>
                    <a:gd name="T49" fmla="*/ 696 h 2851"/>
                    <a:gd name="T50" fmla="*/ 44 w 787"/>
                    <a:gd name="T51" fmla="*/ 667 h 2851"/>
                    <a:gd name="T52" fmla="*/ 54 w 787"/>
                    <a:gd name="T53" fmla="*/ 521 h 2851"/>
                    <a:gd name="T54" fmla="*/ 76 w 787"/>
                    <a:gd name="T55" fmla="*/ 374 h 2851"/>
                    <a:gd name="T56" fmla="*/ 61 w 787"/>
                    <a:gd name="T57" fmla="*/ 553 h 2851"/>
                    <a:gd name="T58" fmla="*/ 91 w 787"/>
                    <a:gd name="T59" fmla="*/ 842 h 2851"/>
                    <a:gd name="T60" fmla="*/ 120 w 787"/>
                    <a:gd name="T61" fmla="*/ 1108 h 2851"/>
                    <a:gd name="T62" fmla="*/ 101 w 787"/>
                    <a:gd name="T63" fmla="*/ 1193 h 2851"/>
                    <a:gd name="T64" fmla="*/ 122 w 787"/>
                    <a:gd name="T65" fmla="*/ 1214 h 2851"/>
                    <a:gd name="T66" fmla="*/ 165 w 787"/>
                    <a:gd name="T67" fmla="*/ 1193 h 2851"/>
                    <a:gd name="T68" fmla="*/ 165 w 787"/>
                    <a:gd name="T69" fmla="*/ 1144 h 2851"/>
                    <a:gd name="T70" fmla="*/ 165 w 787"/>
                    <a:gd name="T71" fmla="*/ 925 h 2851"/>
                    <a:gd name="T72" fmla="*/ 163 w 787"/>
                    <a:gd name="T73" fmla="*/ 722 h 2851"/>
                    <a:gd name="T74" fmla="*/ 169 w 787"/>
                    <a:gd name="T75" fmla="*/ 654 h 2851"/>
                    <a:gd name="T76" fmla="*/ 176 w 787"/>
                    <a:gd name="T77" fmla="*/ 653 h 2851"/>
                    <a:gd name="T78" fmla="*/ 178 w 787"/>
                    <a:gd name="T79" fmla="*/ 871 h 2851"/>
                    <a:gd name="T80" fmla="*/ 177 w 787"/>
                    <a:gd name="T81" fmla="*/ 1123 h 2851"/>
                    <a:gd name="T82" fmla="*/ 172 w 787"/>
                    <a:gd name="T83" fmla="*/ 1177 h 2851"/>
                    <a:gd name="T84" fmla="*/ 203 w 787"/>
                    <a:gd name="T85" fmla="*/ 1214 h 2851"/>
                    <a:gd name="T86" fmla="*/ 238 w 787"/>
                    <a:gd name="T87" fmla="*/ 1203 h 2851"/>
                    <a:gd name="T88" fmla="*/ 218 w 787"/>
                    <a:gd name="T89" fmla="*/ 1146 h 2851"/>
                    <a:gd name="T90" fmla="*/ 242 w 787"/>
                    <a:gd name="T91" fmla="*/ 893 h 2851"/>
                    <a:gd name="T92" fmla="*/ 288 w 787"/>
                    <a:gd name="T93" fmla="*/ 652 h 2851"/>
                    <a:gd name="T94" fmla="*/ 260 w 787"/>
                    <a:gd name="T95" fmla="*/ 437 h 2851"/>
                    <a:gd name="T96" fmla="*/ 277 w 787"/>
                    <a:gd name="T97" fmla="*/ 436 h 2851"/>
                    <a:gd name="T98" fmla="*/ 298 w 787"/>
                    <a:gd name="T99" fmla="*/ 635 h 2851"/>
                    <a:gd name="T100" fmla="*/ 293 w 787"/>
                    <a:gd name="T101" fmla="*/ 692 h 2851"/>
                    <a:gd name="T102" fmla="*/ 293 w 787"/>
                    <a:gd name="T103" fmla="*/ 707 h 2851"/>
                    <a:gd name="T104" fmla="*/ 333 w 787"/>
                    <a:gd name="T105" fmla="*/ 680 h 285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787" h="2851">
                      <a:moveTo>
                        <a:pt x="784" y="1548"/>
                      </a:moveTo>
                      <a:cubicBezTo>
                        <a:pt x="781" y="1542"/>
                        <a:pt x="776" y="1498"/>
                        <a:pt x="769" y="1473"/>
                      </a:cubicBezTo>
                      <a:cubicBezTo>
                        <a:pt x="764" y="1452"/>
                        <a:pt x="758" y="1362"/>
                        <a:pt x="762" y="1321"/>
                      </a:cubicBezTo>
                      <a:cubicBezTo>
                        <a:pt x="764" y="1289"/>
                        <a:pt x="762" y="1238"/>
                        <a:pt x="763" y="1216"/>
                      </a:cubicBezTo>
                      <a:cubicBezTo>
                        <a:pt x="764" y="1093"/>
                        <a:pt x="744" y="1031"/>
                        <a:pt x="740" y="1008"/>
                      </a:cubicBezTo>
                      <a:cubicBezTo>
                        <a:pt x="735" y="985"/>
                        <a:pt x="728" y="953"/>
                        <a:pt x="728" y="904"/>
                      </a:cubicBezTo>
                      <a:cubicBezTo>
                        <a:pt x="728" y="855"/>
                        <a:pt x="731" y="787"/>
                        <a:pt x="727" y="739"/>
                      </a:cubicBezTo>
                      <a:cubicBezTo>
                        <a:pt x="725" y="712"/>
                        <a:pt x="720" y="670"/>
                        <a:pt x="714" y="634"/>
                      </a:cubicBezTo>
                      <a:cubicBezTo>
                        <a:pt x="709" y="598"/>
                        <a:pt x="693" y="543"/>
                        <a:pt x="677" y="527"/>
                      </a:cubicBezTo>
                      <a:cubicBezTo>
                        <a:pt x="662" y="510"/>
                        <a:pt x="640" y="495"/>
                        <a:pt x="618" y="487"/>
                      </a:cubicBezTo>
                      <a:cubicBezTo>
                        <a:pt x="612" y="486"/>
                        <a:pt x="605" y="482"/>
                        <a:pt x="600" y="481"/>
                      </a:cubicBezTo>
                      <a:cubicBezTo>
                        <a:pt x="591" y="479"/>
                        <a:pt x="585" y="480"/>
                        <a:pt x="577" y="479"/>
                      </a:cubicBezTo>
                      <a:cubicBezTo>
                        <a:pt x="560" y="476"/>
                        <a:pt x="546" y="474"/>
                        <a:pt x="533" y="470"/>
                      </a:cubicBezTo>
                      <a:cubicBezTo>
                        <a:pt x="504" y="460"/>
                        <a:pt x="475" y="457"/>
                        <a:pt x="475" y="351"/>
                      </a:cubicBezTo>
                      <a:cubicBezTo>
                        <a:pt x="475" y="351"/>
                        <a:pt x="475" y="351"/>
                        <a:pt x="475" y="351"/>
                      </a:cubicBezTo>
                      <a:cubicBezTo>
                        <a:pt x="483" y="341"/>
                        <a:pt x="486" y="331"/>
                        <a:pt x="489" y="323"/>
                      </a:cubicBezTo>
                      <a:cubicBezTo>
                        <a:pt x="491" y="318"/>
                        <a:pt x="493" y="307"/>
                        <a:pt x="496" y="297"/>
                      </a:cubicBezTo>
                      <a:cubicBezTo>
                        <a:pt x="497" y="297"/>
                        <a:pt x="497" y="297"/>
                        <a:pt x="497" y="297"/>
                      </a:cubicBezTo>
                      <a:cubicBezTo>
                        <a:pt x="501" y="296"/>
                        <a:pt x="504" y="293"/>
                        <a:pt x="508" y="293"/>
                      </a:cubicBezTo>
                      <a:cubicBezTo>
                        <a:pt x="513" y="292"/>
                        <a:pt x="517" y="294"/>
                        <a:pt x="523" y="293"/>
                      </a:cubicBezTo>
                      <a:cubicBezTo>
                        <a:pt x="526" y="292"/>
                        <a:pt x="528" y="290"/>
                        <a:pt x="531" y="289"/>
                      </a:cubicBezTo>
                      <a:cubicBezTo>
                        <a:pt x="536" y="287"/>
                        <a:pt x="552" y="287"/>
                        <a:pt x="556" y="282"/>
                      </a:cubicBezTo>
                      <a:cubicBezTo>
                        <a:pt x="557" y="282"/>
                        <a:pt x="557" y="282"/>
                        <a:pt x="557" y="282"/>
                      </a:cubicBezTo>
                      <a:cubicBezTo>
                        <a:pt x="561" y="275"/>
                        <a:pt x="558" y="264"/>
                        <a:pt x="557" y="259"/>
                      </a:cubicBezTo>
                      <a:cubicBezTo>
                        <a:pt x="554" y="250"/>
                        <a:pt x="556" y="240"/>
                        <a:pt x="555" y="230"/>
                      </a:cubicBezTo>
                      <a:cubicBezTo>
                        <a:pt x="555" y="229"/>
                        <a:pt x="555" y="229"/>
                        <a:pt x="555" y="229"/>
                      </a:cubicBezTo>
                      <a:cubicBezTo>
                        <a:pt x="558" y="226"/>
                        <a:pt x="559" y="224"/>
                        <a:pt x="557" y="216"/>
                      </a:cubicBezTo>
                      <a:cubicBezTo>
                        <a:pt x="557" y="214"/>
                        <a:pt x="556" y="213"/>
                        <a:pt x="556" y="211"/>
                      </a:cubicBezTo>
                      <a:cubicBezTo>
                        <a:pt x="556" y="207"/>
                        <a:pt x="556" y="203"/>
                        <a:pt x="555" y="199"/>
                      </a:cubicBezTo>
                      <a:cubicBezTo>
                        <a:pt x="555" y="194"/>
                        <a:pt x="554" y="191"/>
                        <a:pt x="553" y="187"/>
                      </a:cubicBezTo>
                      <a:cubicBezTo>
                        <a:pt x="557" y="187"/>
                        <a:pt x="560" y="186"/>
                        <a:pt x="562" y="185"/>
                      </a:cubicBezTo>
                      <a:cubicBezTo>
                        <a:pt x="561" y="178"/>
                        <a:pt x="554" y="173"/>
                        <a:pt x="552" y="167"/>
                      </a:cubicBezTo>
                      <a:cubicBezTo>
                        <a:pt x="550" y="161"/>
                        <a:pt x="549" y="159"/>
                        <a:pt x="549" y="159"/>
                      </a:cubicBezTo>
                      <a:cubicBezTo>
                        <a:pt x="549" y="158"/>
                        <a:pt x="549" y="157"/>
                        <a:pt x="549" y="157"/>
                      </a:cubicBezTo>
                      <a:cubicBezTo>
                        <a:pt x="548" y="132"/>
                        <a:pt x="531" y="97"/>
                        <a:pt x="520" y="74"/>
                      </a:cubicBezTo>
                      <a:cubicBezTo>
                        <a:pt x="509" y="52"/>
                        <a:pt x="493" y="34"/>
                        <a:pt x="472" y="22"/>
                      </a:cubicBezTo>
                      <a:cubicBezTo>
                        <a:pt x="459" y="14"/>
                        <a:pt x="445" y="9"/>
                        <a:pt x="431" y="6"/>
                      </a:cubicBezTo>
                      <a:cubicBezTo>
                        <a:pt x="423" y="4"/>
                        <a:pt x="389" y="0"/>
                        <a:pt x="370" y="4"/>
                      </a:cubicBezTo>
                      <a:cubicBezTo>
                        <a:pt x="351" y="9"/>
                        <a:pt x="343" y="17"/>
                        <a:pt x="339" y="22"/>
                      </a:cubicBezTo>
                      <a:cubicBezTo>
                        <a:pt x="339" y="22"/>
                        <a:pt x="331" y="25"/>
                        <a:pt x="315" y="29"/>
                      </a:cubicBezTo>
                      <a:cubicBezTo>
                        <a:pt x="298" y="37"/>
                        <a:pt x="282" y="49"/>
                        <a:pt x="272" y="66"/>
                      </a:cubicBezTo>
                      <a:cubicBezTo>
                        <a:pt x="262" y="83"/>
                        <a:pt x="258" y="117"/>
                        <a:pt x="234" y="120"/>
                      </a:cubicBezTo>
                      <a:cubicBezTo>
                        <a:pt x="237" y="124"/>
                        <a:pt x="245" y="125"/>
                        <a:pt x="251" y="123"/>
                      </a:cubicBezTo>
                      <a:cubicBezTo>
                        <a:pt x="248" y="138"/>
                        <a:pt x="243" y="154"/>
                        <a:pt x="232" y="164"/>
                      </a:cubicBezTo>
                      <a:cubicBezTo>
                        <a:pt x="237" y="168"/>
                        <a:pt x="236" y="173"/>
                        <a:pt x="236" y="178"/>
                      </a:cubicBezTo>
                      <a:cubicBezTo>
                        <a:pt x="235" y="181"/>
                        <a:pt x="232" y="183"/>
                        <a:pt x="232" y="185"/>
                      </a:cubicBezTo>
                      <a:cubicBezTo>
                        <a:pt x="232" y="187"/>
                        <a:pt x="235" y="187"/>
                        <a:pt x="235" y="189"/>
                      </a:cubicBezTo>
                      <a:cubicBezTo>
                        <a:pt x="237" y="204"/>
                        <a:pt x="235" y="226"/>
                        <a:pt x="225" y="238"/>
                      </a:cubicBezTo>
                      <a:cubicBezTo>
                        <a:pt x="237" y="251"/>
                        <a:pt x="223" y="271"/>
                        <a:pt x="244" y="276"/>
                      </a:cubicBezTo>
                      <a:cubicBezTo>
                        <a:pt x="251" y="278"/>
                        <a:pt x="258" y="278"/>
                        <a:pt x="264" y="281"/>
                      </a:cubicBezTo>
                      <a:cubicBezTo>
                        <a:pt x="268" y="283"/>
                        <a:pt x="270" y="287"/>
                        <a:pt x="274" y="289"/>
                      </a:cubicBezTo>
                      <a:cubicBezTo>
                        <a:pt x="279" y="292"/>
                        <a:pt x="284" y="293"/>
                        <a:pt x="289" y="292"/>
                      </a:cubicBezTo>
                      <a:cubicBezTo>
                        <a:pt x="290" y="292"/>
                        <a:pt x="290" y="292"/>
                        <a:pt x="290" y="292"/>
                      </a:cubicBezTo>
                      <a:cubicBezTo>
                        <a:pt x="293" y="304"/>
                        <a:pt x="296" y="317"/>
                        <a:pt x="299" y="323"/>
                      </a:cubicBezTo>
                      <a:cubicBezTo>
                        <a:pt x="301" y="331"/>
                        <a:pt x="305" y="341"/>
                        <a:pt x="312" y="351"/>
                      </a:cubicBezTo>
                      <a:cubicBezTo>
                        <a:pt x="312" y="457"/>
                        <a:pt x="284" y="460"/>
                        <a:pt x="255" y="470"/>
                      </a:cubicBezTo>
                      <a:cubicBezTo>
                        <a:pt x="241" y="474"/>
                        <a:pt x="227" y="476"/>
                        <a:pt x="211" y="479"/>
                      </a:cubicBezTo>
                      <a:cubicBezTo>
                        <a:pt x="203" y="480"/>
                        <a:pt x="197" y="479"/>
                        <a:pt x="188" y="481"/>
                      </a:cubicBezTo>
                      <a:cubicBezTo>
                        <a:pt x="182" y="482"/>
                        <a:pt x="175" y="486"/>
                        <a:pt x="170" y="487"/>
                      </a:cubicBezTo>
                      <a:cubicBezTo>
                        <a:pt x="147" y="495"/>
                        <a:pt x="126" y="510"/>
                        <a:pt x="110" y="527"/>
                      </a:cubicBezTo>
                      <a:cubicBezTo>
                        <a:pt x="95" y="543"/>
                        <a:pt x="79" y="598"/>
                        <a:pt x="73" y="634"/>
                      </a:cubicBezTo>
                      <a:cubicBezTo>
                        <a:pt x="68" y="670"/>
                        <a:pt x="63" y="712"/>
                        <a:pt x="60" y="739"/>
                      </a:cubicBezTo>
                      <a:cubicBezTo>
                        <a:pt x="57" y="787"/>
                        <a:pt x="59" y="855"/>
                        <a:pt x="59" y="904"/>
                      </a:cubicBezTo>
                      <a:cubicBezTo>
                        <a:pt x="59" y="953"/>
                        <a:pt x="53" y="985"/>
                        <a:pt x="48" y="1008"/>
                      </a:cubicBezTo>
                      <a:cubicBezTo>
                        <a:pt x="43" y="1031"/>
                        <a:pt x="24" y="1093"/>
                        <a:pt x="25" y="1216"/>
                      </a:cubicBezTo>
                      <a:cubicBezTo>
                        <a:pt x="25" y="1238"/>
                        <a:pt x="24" y="1289"/>
                        <a:pt x="26" y="1321"/>
                      </a:cubicBezTo>
                      <a:cubicBezTo>
                        <a:pt x="30" y="1362"/>
                        <a:pt x="24" y="1452"/>
                        <a:pt x="19" y="1473"/>
                      </a:cubicBezTo>
                      <a:cubicBezTo>
                        <a:pt x="12" y="1498"/>
                        <a:pt x="6" y="1542"/>
                        <a:pt x="3" y="1548"/>
                      </a:cubicBezTo>
                      <a:cubicBezTo>
                        <a:pt x="0" y="1555"/>
                        <a:pt x="6" y="1563"/>
                        <a:pt x="10" y="1569"/>
                      </a:cubicBezTo>
                      <a:cubicBezTo>
                        <a:pt x="13" y="1576"/>
                        <a:pt x="12" y="1582"/>
                        <a:pt x="16" y="1591"/>
                      </a:cubicBezTo>
                      <a:cubicBezTo>
                        <a:pt x="19" y="1598"/>
                        <a:pt x="29" y="1613"/>
                        <a:pt x="34" y="1621"/>
                      </a:cubicBezTo>
                      <a:cubicBezTo>
                        <a:pt x="39" y="1630"/>
                        <a:pt x="59" y="1640"/>
                        <a:pt x="75" y="1645"/>
                      </a:cubicBezTo>
                      <a:cubicBezTo>
                        <a:pt x="86" y="1649"/>
                        <a:pt x="106" y="1660"/>
                        <a:pt x="108" y="1655"/>
                      </a:cubicBezTo>
                      <a:cubicBezTo>
                        <a:pt x="111" y="1644"/>
                        <a:pt x="104" y="1637"/>
                        <a:pt x="96" y="1633"/>
                      </a:cubicBezTo>
                      <a:cubicBezTo>
                        <a:pt x="91" y="1630"/>
                        <a:pt x="106" y="1639"/>
                        <a:pt x="109" y="1629"/>
                      </a:cubicBezTo>
                      <a:cubicBezTo>
                        <a:pt x="110" y="1626"/>
                        <a:pt x="110" y="1625"/>
                        <a:pt x="107" y="1620"/>
                      </a:cubicBezTo>
                      <a:cubicBezTo>
                        <a:pt x="109" y="1614"/>
                        <a:pt x="108" y="1614"/>
                        <a:pt x="104" y="1608"/>
                      </a:cubicBezTo>
                      <a:cubicBezTo>
                        <a:pt x="111" y="1606"/>
                        <a:pt x="106" y="1575"/>
                        <a:pt x="103" y="1560"/>
                      </a:cubicBezTo>
                      <a:cubicBezTo>
                        <a:pt x="104" y="1548"/>
                        <a:pt x="105" y="1512"/>
                        <a:pt x="96" y="1487"/>
                      </a:cubicBezTo>
                      <a:cubicBezTo>
                        <a:pt x="91" y="1471"/>
                        <a:pt x="88" y="1456"/>
                        <a:pt x="88" y="1447"/>
                      </a:cubicBezTo>
                      <a:cubicBezTo>
                        <a:pt x="84" y="1424"/>
                        <a:pt x="110" y="1263"/>
                        <a:pt x="124" y="1217"/>
                      </a:cubicBezTo>
                      <a:cubicBezTo>
                        <a:pt x="153" y="1121"/>
                        <a:pt x="144" y="1038"/>
                        <a:pt x="147" y="1021"/>
                      </a:cubicBezTo>
                      <a:cubicBezTo>
                        <a:pt x="150" y="1004"/>
                        <a:pt x="169" y="915"/>
                        <a:pt x="175" y="875"/>
                      </a:cubicBezTo>
                      <a:cubicBezTo>
                        <a:pt x="176" y="876"/>
                        <a:pt x="176" y="876"/>
                        <a:pt x="176" y="876"/>
                      </a:cubicBezTo>
                      <a:cubicBezTo>
                        <a:pt x="179" y="925"/>
                        <a:pt x="184" y="998"/>
                        <a:pt x="185" y="1023"/>
                      </a:cubicBezTo>
                      <a:cubicBezTo>
                        <a:pt x="187" y="1057"/>
                        <a:pt x="209" y="1115"/>
                        <a:pt x="194" y="1143"/>
                      </a:cubicBezTo>
                      <a:cubicBezTo>
                        <a:pt x="179" y="1171"/>
                        <a:pt x="154" y="1217"/>
                        <a:pt x="141" y="1294"/>
                      </a:cubicBezTo>
                      <a:cubicBezTo>
                        <a:pt x="129" y="1354"/>
                        <a:pt x="110" y="1417"/>
                        <a:pt x="122" y="1527"/>
                      </a:cubicBezTo>
                      <a:cubicBezTo>
                        <a:pt x="130" y="1604"/>
                        <a:pt x="128" y="1655"/>
                        <a:pt x="148" y="1741"/>
                      </a:cubicBezTo>
                      <a:cubicBezTo>
                        <a:pt x="165" y="1818"/>
                        <a:pt x="200" y="1912"/>
                        <a:pt x="210" y="1969"/>
                      </a:cubicBezTo>
                      <a:cubicBezTo>
                        <a:pt x="220" y="2025"/>
                        <a:pt x="224" y="2054"/>
                        <a:pt x="227" y="2091"/>
                      </a:cubicBezTo>
                      <a:cubicBezTo>
                        <a:pt x="229" y="2128"/>
                        <a:pt x="204" y="2303"/>
                        <a:pt x="232" y="2404"/>
                      </a:cubicBezTo>
                      <a:cubicBezTo>
                        <a:pt x="259" y="2505"/>
                        <a:pt x="271" y="2569"/>
                        <a:pt x="276" y="2594"/>
                      </a:cubicBezTo>
                      <a:cubicBezTo>
                        <a:pt x="288" y="2648"/>
                        <a:pt x="277" y="2654"/>
                        <a:pt x="282" y="2681"/>
                      </a:cubicBezTo>
                      <a:cubicBezTo>
                        <a:pt x="287" y="2708"/>
                        <a:pt x="288" y="2705"/>
                        <a:pt x="274" y="2731"/>
                      </a:cubicBezTo>
                      <a:cubicBezTo>
                        <a:pt x="261" y="2748"/>
                        <a:pt x="241" y="2785"/>
                        <a:pt x="234" y="2793"/>
                      </a:cubicBezTo>
                      <a:cubicBezTo>
                        <a:pt x="228" y="2802"/>
                        <a:pt x="231" y="2810"/>
                        <a:pt x="234" y="2815"/>
                      </a:cubicBezTo>
                      <a:cubicBezTo>
                        <a:pt x="229" y="2828"/>
                        <a:pt x="244" y="2835"/>
                        <a:pt x="249" y="2835"/>
                      </a:cubicBezTo>
                      <a:cubicBezTo>
                        <a:pt x="247" y="2850"/>
                        <a:pt x="275" y="2848"/>
                        <a:pt x="281" y="2842"/>
                      </a:cubicBezTo>
                      <a:cubicBezTo>
                        <a:pt x="289" y="2850"/>
                        <a:pt x="310" y="2850"/>
                        <a:pt x="318" y="2840"/>
                      </a:cubicBezTo>
                      <a:cubicBezTo>
                        <a:pt x="331" y="2851"/>
                        <a:pt x="354" y="2851"/>
                        <a:pt x="369" y="2837"/>
                      </a:cubicBezTo>
                      <a:cubicBezTo>
                        <a:pt x="384" y="2822"/>
                        <a:pt x="385" y="2807"/>
                        <a:pt x="384" y="2792"/>
                      </a:cubicBezTo>
                      <a:cubicBezTo>
                        <a:pt x="382" y="2778"/>
                        <a:pt x="385" y="2773"/>
                        <a:pt x="389" y="2755"/>
                      </a:cubicBezTo>
                      <a:cubicBezTo>
                        <a:pt x="392" y="2736"/>
                        <a:pt x="394" y="2722"/>
                        <a:pt x="388" y="2709"/>
                      </a:cubicBezTo>
                      <a:cubicBezTo>
                        <a:pt x="381" y="2696"/>
                        <a:pt x="381" y="2690"/>
                        <a:pt x="381" y="2677"/>
                      </a:cubicBezTo>
                      <a:cubicBezTo>
                        <a:pt x="381" y="2664"/>
                        <a:pt x="385" y="2644"/>
                        <a:pt x="377" y="2628"/>
                      </a:cubicBezTo>
                      <a:cubicBezTo>
                        <a:pt x="369" y="2611"/>
                        <a:pt x="359" y="2572"/>
                        <a:pt x="361" y="2529"/>
                      </a:cubicBezTo>
                      <a:cubicBezTo>
                        <a:pt x="362" y="2486"/>
                        <a:pt x="394" y="2247"/>
                        <a:pt x="381" y="2165"/>
                      </a:cubicBezTo>
                      <a:cubicBezTo>
                        <a:pt x="367" y="2083"/>
                        <a:pt x="372" y="2066"/>
                        <a:pt x="376" y="2038"/>
                      </a:cubicBezTo>
                      <a:cubicBezTo>
                        <a:pt x="379" y="2010"/>
                        <a:pt x="387" y="1965"/>
                        <a:pt x="380" y="1906"/>
                      </a:cubicBezTo>
                      <a:cubicBezTo>
                        <a:pt x="377" y="1883"/>
                        <a:pt x="378" y="1788"/>
                        <a:pt x="378" y="1691"/>
                      </a:cubicBezTo>
                      <a:cubicBezTo>
                        <a:pt x="379" y="1629"/>
                        <a:pt x="396" y="1546"/>
                        <a:pt x="379" y="1530"/>
                      </a:cubicBezTo>
                      <a:cubicBezTo>
                        <a:pt x="380" y="1529"/>
                        <a:pt x="380" y="1529"/>
                        <a:pt x="380" y="1529"/>
                      </a:cubicBezTo>
                      <a:cubicBezTo>
                        <a:pt x="384" y="1530"/>
                        <a:pt x="388" y="1531"/>
                        <a:pt x="392" y="1531"/>
                      </a:cubicBezTo>
                      <a:cubicBezTo>
                        <a:pt x="393" y="1531"/>
                        <a:pt x="393" y="1531"/>
                        <a:pt x="393" y="1531"/>
                      </a:cubicBezTo>
                      <a:cubicBezTo>
                        <a:pt x="398" y="1531"/>
                        <a:pt x="404" y="1530"/>
                        <a:pt x="409" y="1528"/>
                      </a:cubicBezTo>
                      <a:cubicBezTo>
                        <a:pt x="408" y="1530"/>
                        <a:pt x="408" y="1530"/>
                        <a:pt x="408" y="1530"/>
                      </a:cubicBezTo>
                      <a:cubicBezTo>
                        <a:pt x="392" y="1546"/>
                        <a:pt x="409" y="1629"/>
                        <a:pt x="409" y="1691"/>
                      </a:cubicBezTo>
                      <a:cubicBezTo>
                        <a:pt x="410" y="1788"/>
                        <a:pt x="411" y="1883"/>
                        <a:pt x="408" y="1906"/>
                      </a:cubicBezTo>
                      <a:cubicBezTo>
                        <a:pt x="401" y="1965"/>
                        <a:pt x="409" y="2010"/>
                        <a:pt x="412" y="2038"/>
                      </a:cubicBezTo>
                      <a:cubicBezTo>
                        <a:pt x="415" y="2066"/>
                        <a:pt x="420" y="2083"/>
                        <a:pt x="407" y="2165"/>
                      </a:cubicBezTo>
                      <a:cubicBezTo>
                        <a:pt x="394" y="2247"/>
                        <a:pt x="425" y="2486"/>
                        <a:pt x="427" y="2529"/>
                      </a:cubicBezTo>
                      <a:cubicBezTo>
                        <a:pt x="429" y="2572"/>
                        <a:pt x="419" y="2611"/>
                        <a:pt x="410" y="2628"/>
                      </a:cubicBezTo>
                      <a:cubicBezTo>
                        <a:pt x="402" y="2644"/>
                        <a:pt x="407" y="2664"/>
                        <a:pt x="407" y="2677"/>
                      </a:cubicBezTo>
                      <a:cubicBezTo>
                        <a:pt x="407" y="2690"/>
                        <a:pt x="407" y="2696"/>
                        <a:pt x="400" y="2709"/>
                      </a:cubicBezTo>
                      <a:cubicBezTo>
                        <a:pt x="393" y="2722"/>
                        <a:pt x="396" y="2736"/>
                        <a:pt x="399" y="2755"/>
                      </a:cubicBezTo>
                      <a:cubicBezTo>
                        <a:pt x="402" y="2773"/>
                        <a:pt x="405" y="2778"/>
                        <a:pt x="404" y="2792"/>
                      </a:cubicBezTo>
                      <a:cubicBezTo>
                        <a:pt x="402" y="2807"/>
                        <a:pt x="404" y="2822"/>
                        <a:pt x="419" y="2837"/>
                      </a:cubicBezTo>
                      <a:cubicBezTo>
                        <a:pt x="433" y="2851"/>
                        <a:pt x="457" y="2851"/>
                        <a:pt x="470" y="2840"/>
                      </a:cubicBezTo>
                      <a:cubicBezTo>
                        <a:pt x="478" y="2850"/>
                        <a:pt x="499" y="2850"/>
                        <a:pt x="506" y="2842"/>
                      </a:cubicBezTo>
                      <a:cubicBezTo>
                        <a:pt x="513" y="2848"/>
                        <a:pt x="540" y="2850"/>
                        <a:pt x="539" y="2835"/>
                      </a:cubicBezTo>
                      <a:cubicBezTo>
                        <a:pt x="544" y="2835"/>
                        <a:pt x="558" y="2828"/>
                        <a:pt x="553" y="2815"/>
                      </a:cubicBezTo>
                      <a:cubicBezTo>
                        <a:pt x="557" y="2810"/>
                        <a:pt x="560" y="2802"/>
                        <a:pt x="553" y="2793"/>
                      </a:cubicBezTo>
                      <a:cubicBezTo>
                        <a:pt x="547" y="2785"/>
                        <a:pt x="526" y="2748"/>
                        <a:pt x="514" y="2731"/>
                      </a:cubicBezTo>
                      <a:cubicBezTo>
                        <a:pt x="500" y="2705"/>
                        <a:pt x="501" y="2708"/>
                        <a:pt x="505" y="2681"/>
                      </a:cubicBezTo>
                      <a:cubicBezTo>
                        <a:pt x="510" y="2654"/>
                        <a:pt x="500" y="2648"/>
                        <a:pt x="512" y="2594"/>
                      </a:cubicBezTo>
                      <a:cubicBezTo>
                        <a:pt x="517" y="2569"/>
                        <a:pt x="529" y="2505"/>
                        <a:pt x="556" y="2404"/>
                      </a:cubicBezTo>
                      <a:cubicBezTo>
                        <a:pt x="583" y="2303"/>
                        <a:pt x="559" y="2128"/>
                        <a:pt x="561" y="2091"/>
                      </a:cubicBezTo>
                      <a:cubicBezTo>
                        <a:pt x="563" y="2054"/>
                        <a:pt x="568" y="2025"/>
                        <a:pt x="578" y="1969"/>
                      </a:cubicBezTo>
                      <a:cubicBezTo>
                        <a:pt x="587" y="1912"/>
                        <a:pt x="623" y="1818"/>
                        <a:pt x="640" y="1741"/>
                      </a:cubicBezTo>
                      <a:cubicBezTo>
                        <a:pt x="660" y="1655"/>
                        <a:pt x="658" y="1604"/>
                        <a:pt x="666" y="1527"/>
                      </a:cubicBezTo>
                      <a:cubicBezTo>
                        <a:pt x="677" y="1417"/>
                        <a:pt x="658" y="1354"/>
                        <a:pt x="646" y="1294"/>
                      </a:cubicBezTo>
                      <a:cubicBezTo>
                        <a:pt x="633" y="1217"/>
                        <a:pt x="608" y="1171"/>
                        <a:pt x="594" y="1143"/>
                      </a:cubicBezTo>
                      <a:cubicBezTo>
                        <a:pt x="579" y="1115"/>
                        <a:pt x="601" y="1057"/>
                        <a:pt x="602" y="1023"/>
                      </a:cubicBezTo>
                      <a:cubicBezTo>
                        <a:pt x="604" y="997"/>
                        <a:pt x="609" y="922"/>
                        <a:pt x="612" y="874"/>
                      </a:cubicBezTo>
                      <a:cubicBezTo>
                        <a:pt x="612" y="874"/>
                        <a:pt x="612" y="874"/>
                        <a:pt x="612" y="874"/>
                      </a:cubicBezTo>
                      <a:cubicBezTo>
                        <a:pt x="618" y="914"/>
                        <a:pt x="638" y="1004"/>
                        <a:pt x="641" y="1021"/>
                      </a:cubicBezTo>
                      <a:cubicBezTo>
                        <a:pt x="644" y="1038"/>
                        <a:pt x="635" y="1121"/>
                        <a:pt x="663" y="1217"/>
                      </a:cubicBezTo>
                      <a:cubicBezTo>
                        <a:pt x="678" y="1263"/>
                        <a:pt x="704" y="1424"/>
                        <a:pt x="699" y="1447"/>
                      </a:cubicBezTo>
                      <a:cubicBezTo>
                        <a:pt x="700" y="1456"/>
                        <a:pt x="697" y="1471"/>
                        <a:pt x="691" y="1487"/>
                      </a:cubicBezTo>
                      <a:cubicBezTo>
                        <a:pt x="683" y="1512"/>
                        <a:pt x="684" y="1548"/>
                        <a:pt x="685" y="1560"/>
                      </a:cubicBezTo>
                      <a:cubicBezTo>
                        <a:pt x="682" y="1575"/>
                        <a:pt x="676" y="1606"/>
                        <a:pt x="684" y="1608"/>
                      </a:cubicBezTo>
                      <a:cubicBezTo>
                        <a:pt x="680" y="1614"/>
                        <a:pt x="678" y="1614"/>
                        <a:pt x="680" y="1620"/>
                      </a:cubicBezTo>
                      <a:cubicBezTo>
                        <a:pt x="678" y="1625"/>
                        <a:pt x="678" y="1626"/>
                        <a:pt x="679" y="1629"/>
                      </a:cubicBezTo>
                      <a:cubicBezTo>
                        <a:pt x="682" y="1639"/>
                        <a:pt x="696" y="1630"/>
                        <a:pt x="691" y="1633"/>
                      </a:cubicBezTo>
                      <a:cubicBezTo>
                        <a:pt x="683" y="1637"/>
                        <a:pt x="676" y="1644"/>
                        <a:pt x="680" y="1655"/>
                      </a:cubicBezTo>
                      <a:cubicBezTo>
                        <a:pt x="682" y="1660"/>
                        <a:pt x="702" y="1649"/>
                        <a:pt x="713" y="1645"/>
                      </a:cubicBezTo>
                      <a:cubicBezTo>
                        <a:pt x="729" y="1640"/>
                        <a:pt x="748" y="1630"/>
                        <a:pt x="753" y="1621"/>
                      </a:cubicBezTo>
                      <a:cubicBezTo>
                        <a:pt x="758" y="1613"/>
                        <a:pt x="768" y="1598"/>
                        <a:pt x="771" y="1591"/>
                      </a:cubicBezTo>
                      <a:cubicBezTo>
                        <a:pt x="776" y="1582"/>
                        <a:pt x="775" y="1576"/>
                        <a:pt x="778" y="1569"/>
                      </a:cubicBezTo>
                      <a:cubicBezTo>
                        <a:pt x="781" y="1563"/>
                        <a:pt x="787" y="1555"/>
                        <a:pt x="784" y="1548"/>
                      </a:cubicBezTo>
                      <a:close/>
                    </a:path>
                  </a:pathLst>
                </a:custGeom>
                <a:noFill/>
                <a:ln w="4763" cap="rnd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sz="1013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86" name="ZoneTexte 85"/>
              <p:cNvSpPr txBox="1"/>
              <p:nvPr/>
            </p:nvSpPr>
            <p:spPr>
              <a:xfrm>
                <a:off x="2461029" y="1691646"/>
                <a:ext cx="892288" cy="1558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r>
                  <a:rPr lang="fr-FR" sz="1013" b="1" kern="600" spc="13" dirty="0">
                    <a:solidFill>
                      <a:srgbClr val="9AC92E">
                        <a:lumMod val="75000"/>
                      </a:srgbClr>
                    </a:solidFill>
                  </a:rPr>
                  <a:t>Hommes</a:t>
                </a:r>
              </a:p>
            </p:txBody>
          </p:sp>
          <p:sp>
            <p:nvSpPr>
              <p:cNvPr id="89" name="ZoneTexte 88"/>
              <p:cNvSpPr txBox="1"/>
              <p:nvPr/>
            </p:nvSpPr>
            <p:spPr>
              <a:xfrm>
                <a:off x="4146583" y="1491632"/>
                <a:ext cx="915079" cy="1558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r>
                  <a:rPr lang="fr-FR" sz="1013" b="1" kern="600" spc="13" dirty="0">
                    <a:solidFill>
                      <a:srgbClr val="0070C0"/>
                    </a:solidFill>
                  </a:rPr>
                  <a:t>Communs</a:t>
                </a:r>
              </a:p>
            </p:txBody>
          </p:sp>
          <p:sp>
            <p:nvSpPr>
              <p:cNvPr id="90" name="ZoneTexte 89"/>
              <p:cNvSpPr txBox="1"/>
              <p:nvPr/>
            </p:nvSpPr>
            <p:spPr>
              <a:xfrm>
                <a:off x="5696541" y="1596356"/>
                <a:ext cx="858558" cy="1558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r>
                  <a:rPr lang="en-US" sz="1013" b="1" kern="600" spc="13" dirty="0">
                    <a:solidFill>
                      <a:srgbClr val="F68D2E">
                        <a:lumMod val="75000"/>
                      </a:srgbClr>
                    </a:solidFill>
                  </a:rPr>
                  <a:t>Femmes</a:t>
                </a:r>
              </a:p>
            </p:txBody>
          </p:sp>
          <p:grpSp>
            <p:nvGrpSpPr>
              <p:cNvPr id="71" name="Groupe 70">
                <a:extLst>
                  <a:ext uri="{FF2B5EF4-FFF2-40B4-BE49-F238E27FC236}">
                    <a16:creationId xmlns:a16="http://schemas.microsoft.com/office/drawing/2014/main" id="{CFB1FFE7-B6AA-F642-97B7-A316E8191ED9}"/>
                  </a:ext>
                </a:extLst>
              </p:cNvPr>
              <p:cNvGrpSpPr/>
              <p:nvPr/>
            </p:nvGrpSpPr>
            <p:grpSpPr>
              <a:xfrm>
                <a:off x="3506141" y="2879386"/>
                <a:ext cx="2020554" cy="434163"/>
                <a:chOff x="2729749" y="2415727"/>
                <a:chExt cx="3592097" cy="771845"/>
              </a:xfrm>
            </p:grpSpPr>
            <p:sp>
              <p:nvSpPr>
                <p:cNvPr id="72" name="Ellipse 71">
                  <a:extLst>
                    <a:ext uri="{FF2B5EF4-FFF2-40B4-BE49-F238E27FC236}">
                      <a16:creationId xmlns:a16="http://schemas.microsoft.com/office/drawing/2014/main" id="{8A92B340-203F-0C43-BF9F-74804A60EC79}"/>
                    </a:ext>
                  </a:extLst>
                </p:cNvPr>
                <p:cNvSpPr/>
                <p:nvPr/>
              </p:nvSpPr>
              <p:spPr>
                <a:xfrm>
                  <a:off x="5639605" y="2463579"/>
                  <a:ext cx="623106" cy="396923"/>
                </a:xfrm>
                <a:prstGeom prst="ellipse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13" kern="600" spc="13" dirty="0" err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Ellipse 72">
                  <a:extLst>
                    <a:ext uri="{FF2B5EF4-FFF2-40B4-BE49-F238E27FC236}">
                      <a16:creationId xmlns:a16="http://schemas.microsoft.com/office/drawing/2014/main" id="{DD2E5EEB-EBD5-B84C-A4E1-6D5E8C78D059}"/>
                    </a:ext>
                  </a:extLst>
                </p:cNvPr>
                <p:cNvSpPr/>
                <p:nvPr/>
              </p:nvSpPr>
              <p:spPr>
                <a:xfrm>
                  <a:off x="2729749" y="2415727"/>
                  <a:ext cx="762889" cy="480000"/>
                </a:xfrm>
                <a:prstGeom prst="ellipse">
                  <a:avLst/>
                </a:prstGeom>
                <a:solidFill>
                  <a:srgbClr val="0070C0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13" kern="600" spc="13" dirty="0" err="1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43E3B4CC-25E8-AE49-993C-524939266A4A}"/>
                    </a:ext>
                  </a:extLst>
                </p:cNvPr>
                <p:cNvCxnSpPr/>
                <p:nvPr/>
              </p:nvCxnSpPr>
              <p:spPr>
                <a:xfrm flipH="1">
                  <a:off x="3258638" y="2653366"/>
                  <a:ext cx="468000" cy="0"/>
                </a:xfrm>
                <a:prstGeom prst="line">
                  <a:avLst/>
                </a:prstGeom>
                <a:ln w="127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Rectangle à coins arrondis 44">
                  <a:extLst>
                    <a:ext uri="{FF2B5EF4-FFF2-40B4-BE49-F238E27FC236}">
                      <a16:creationId xmlns:a16="http://schemas.microsoft.com/office/drawing/2014/main" id="{73A4EBBE-5C6E-3F4B-805B-8A17CBF35EFC}"/>
                    </a:ext>
                  </a:extLst>
                </p:cNvPr>
                <p:cNvSpPr/>
                <p:nvPr/>
              </p:nvSpPr>
              <p:spPr>
                <a:xfrm>
                  <a:off x="3718705" y="2463579"/>
                  <a:ext cx="1444875" cy="58939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  <a:alpha val="50196"/>
                  </a:schemeClr>
                </a:solidFill>
                <a:ln w="127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13" kern="600" spc="13" dirty="0" err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TextBox 84">
                  <a:extLst>
                    <a:ext uri="{FF2B5EF4-FFF2-40B4-BE49-F238E27FC236}">
                      <a16:creationId xmlns:a16="http://schemas.microsoft.com/office/drawing/2014/main" id="{37CA6780-1F2B-054A-B91A-8A439BD8A9D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45947" y="2543453"/>
                  <a:ext cx="1307186" cy="644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8580" tIns="19291" rIns="38580" bIns="19291">
                  <a:spAutoFit/>
                </a:bodyPr>
                <a:lstStyle>
                  <a:defPPr>
                    <a:defRPr lang="en-US"/>
                  </a:defPPr>
                  <a:lvl1pPr algn="r" defTabSz="342108">
                    <a:spcBef>
                      <a:spcPct val="0"/>
                    </a:spcBef>
                    <a:buNone/>
                    <a:defRPr sz="1200" b="1">
                      <a:latin typeface="Univers 47 Condensed Light" pitchFamily="50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5000"/>
                    </a:spcBef>
                    <a:buChar char="–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5000"/>
                    </a:spcBef>
                    <a:buChar char="•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5000"/>
                    </a:spcBef>
                    <a:buChar char="–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5000"/>
                    </a:spcBef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l"/>
                  <a:r>
                    <a:rPr lang="en-US" altLang="en-US" sz="788" dirty="0">
                      <a:latin typeface="+mn-lt"/>
                    </a:rPr>
                    <a:t> Verrues anogénitales</a:t>
                  </a:r>
                </a:p>
                <a:p>
                  <a:pPr algn="l"/>
                  <a:endParaRPr lang="en-US" altLang="en-US" sz="788" b="0" baseline="30000" dirty="0">
                    <a:latin typeface="+mn-lt"/>
                  </a:endParaRPr>
                </a:p>
              </p:txBody>
            </p:sp>
            <p:cxnSp>
              <p:nvCxnSpPr>
                <p:cNvPr id="77" name="Connecteur droit 76">
                  <a:extLst>
                    <a:ext uri="{FF2B5EF4-FFF2-40B4-BE49-F238E27FC236}">
                      <a16:creationId xmlns:a16="http://schemas.microsoft.com/office/drawing/2014/main" id="{608D4E59-6A92-6C48-9897-E0E2AE65BFDF}"/>
                    </a:ext>
                  </a:extLst>
                </p:cNvPr>
                <p:cNvCxnSpPr/>
                <p:nvPr/>
              </p:nvCxnSpPr>
              <p:spPr>
                <a:xfrm flipH="1">
                  <a:off x="5193291" y="2655727"/>
                  <a:ext cx="468000" cy="0"/>
                </a:xfrm>
                <a:prstGeom prst="line">
                  <a:avLst/>
                </a:prstGeom>
                <a:ln w="127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TextBox 98">
                  <a:extLst>
                    <a:ext uri="{FF2B5EF4-FFF2-40B4-BE49-F238E27FC236}">
                      <a16:creationId xmlns:a16="http://schemas.microsoft.com/office/drawing/2014/main" id="{6DEAD1CC-8B01-694A-830C-B24AC42572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72938" y="2496017"/>
                  <a:ext cx="688523" cy="2848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580" tIns="19291" rIns="38580" bIns="19291">
                  <a:spAutoFit/>
                </a:bodyPr>
                <a:lstStyle>
                  <a:lvl1pPr eaLnBrk="0" hangingPunct="0">
                    <a:spcBef>
                      <a:spcPct val="25000"/>
                    </a:spcBef>
                    <a:buChar char="•"/>
                    <a:defRPr sz="24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5000"/>
                    </a:spcBef>
                    <a:buChar char="–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5000"/>
                    </a:spcBef>
                    <a:buChar char="•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5000"/>
                    </a:spcBef>
                    <a:buChar char="–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5000"/>
                    </a:spcBef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144346" eaLnBrk="1" hangingPunct="1">
                    <a:spcBef>
                      <a:spcPct val="0"/>
                    </a:spcBef>
                    <a:buNone/>
                  </a:pPr>
                  <a:r>
                    <a:rPr lang="en-US" altLang="en-US" sz="788" b="1" dirty="0">
                      <a:solidFill>
                        <a:prstClr val="white"/>
                      </a:solidFill>
                      <a:latin typeface="+mn-lt"/>
                    </a:rPr>
                    <a:t>50 000</a:t>
                  </a:r>
                  <a:endParaRPr lang="en-US" altLang="en-US" sz="788" b="1" baseline="30000" dirty="0">
                    <a:solidFill>
                      <a:prstClr val="white"/>
                    </a:solidFill>
                    <a:latin typeface="+mn-lt"/>
                  </a:endParaRPr>
                </a:p>
              </p:txBody>
            </p:sp>
            <p:sp>
              <p:nvSpPr>
                <p:cNvPr id="79" name="TextBox 100">
                  <a:extLst>
                    <a:ext uri="{FF2B5EF4-FFF2-40B4-BE49-F238E27FC236}">
                      <a16:creationId xmlns:a16="http://schemas.microsoft.com/office/drawing/2014/main" id="{7BD8B126-037F-3F4F-9AF0-CEA09093FF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95121" y="2496017"/>
                  <a:ext cx="826725" cy="233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8580" tIns="19291" rIns="38580" bIns="19291">
                  <a:spAutoFit/>
                </a:bodyPr>
                <a:lstStyle>
                  <a:defPPr>
                    <a:defRPr lang="en-US"/>
                  </a:defPPr>
                  <a:lvl1pPr algn="ctr" defTabSz="342108">
                    <a:spcBef>
                      <a:spcPct val="0"/>
                    </a:spcBef>
                    <a:buNone/>
                    <a:defRPr sz="1100" b="1">
                      <a:latin typeface="Univers 67 Condensed" pitchFamily="50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5000"/>
                    </a:spcBef>
                    <a:buChar char="–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5000"/>
                    </a:spcBef>
                    <a:buChar char="•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5000"/>
                    </a:spcBef>
                    <a:buChar char="–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5000"/>
                    </a:spcBef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522D24"/>
                      </a:solidFill>
                      <a:latin typeface="Century Gothic" panose="020B0502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en-US" altLang="en-US" sz="788" dirty="0">
                      <a:solidFill>
                        <a:prstClr val="white"/>
                      </a:solidFill>
                      <a:latin typeface="+mn-lt"/>
                    </a:rPr>
                    <a:t>50 000</a:t>
                  </a:r>
                </a:p>
              </p:txBody>
            </p:sp>
          </p:grp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44D1D6E-75DF-2717-EB5F-3AF57CADE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2930733"/>
            <a:ext cx="2620558" cy="1387354"/>
          </a:xfrm>
          <a:prstGeom prst="rect">
            <a:avLst/>
          </a:prstGeom>
        </p:spPr>
      </p:pic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34155F0C-5646-822B-AB19-9170F63B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2284242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D97730-FBCF-9D9D-5C4C-D65BC51C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23478"/>
            <a:ext cx="8424863" cy="539991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HPV : prévention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D50B940-C307-49A7-6173-DB561B2B04D1}"/>
              </a:ext>
            </a:extLst>
          </p:cNvPr>
          <p:cNvGrpSpPr/>
          <p:nvPr/>
        </p:nvGrpSpPr>
        <p:grpSpPr>
          <a:xfrm>
            <a:off x="1259632" y="1275606"/>
            <a:ext cx="7123563" cy="2261259"/>
            <a:chOff x="1928657" y="2479903"/>
            <a:chExt cx="5426107" cy="10569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4506F2-E89C-D93F-3A8C-0FF9A964D6CB}"/>
                </a:ext>
              </a:extLst>
            </p:cNvPr>
            <p:cNvSpPr/>
            <p:nvPr/>
          </p:nvSpPr>
          <p:spPr>
            <a:xfrm>
              <a:off x="1928657" y="2479903"/>
              <a:ext cx="1989574" cy="220436"/>
            </a:xfrm>
            <a:prstGeom prst="rect">
              <a:avLst/>
            </a:prstGeom>
            <a:solidFill>
              <a:srgbClr val="00B05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13" dirty="0"/>
                <a:t>Prévention primaire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7B9E55-5849-884B-AAB6-F0EFD3B9829B}"/>
                </a:ext>
              </a:extLst>
            </p:cNvPr>
            <p:cNvSpPr/>
            <p:nvPr/>
          </p:nvSpPr>
          <p:spPr>
            <a:xfrm>
              <a:off x="3918231" y="2479903"/>
              <a:ext cx="1797398" cy="22043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13" dirty="0"/>
                <a:t>Prévention secondaire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D499D0-3F1D-FD3C-FB96-E08DBE20F2B7}"/>
                </a:ext>
              </a:extLst>
            </p:cNvPr>
            <p:cNvSpPr/>
            <p:nvPr/>
          </p:nvSpPr>
          <p:spPr>
            <a:xfrm>
              <a:off x="5732586" y="2479903"/>
              <a:ext cx="1571311" cy="220436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13" dirty="0"/>
                <a:t>Prévention tertiaire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F5B7208-05AB-DE8A-1046-592507BADAFD}"/>
                </a:ext>
              </a:extLst>
            </p:cNvPr>
            <p:cNvSpPr/>
            <p:nvPr/>
          </p:nvSpPr>
          <p:spPr>
            <a:xfrm>
              <a:off x="2363875" y="2965991"/>
              <a:ext cx="1232180" cy="570872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00B050"/>
                  </a:solidFill>
                </a:rPr>
                <a:t>Vaccination </a:t>
              </a:r>
            </a:p>
            <a:p>
              <a:pPr algn="ctr"/>
              <a:r>
                <a:rPr lang="fr-FR" sz="1400" dirty="0">
                  <a:solidFill>
                    <a:srgbClr val="00B050"/>
                  </a:solidFill>
                </a:rPr>
                <a:t>préventive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71280F8-030A-5680-2FE4-7111701AD87B}"/>
                </a:ext>
              </a:extLst>
            </p:cNvPr>
            <p:cNvSpPr/>
            <p:nvPr/>
          </p:nvSpPr>
          <p:spPr>
            <a:xfrm>
              <a:off x="4099099" y="2981985"/>
              <a:ext cx="1333919" cy="55487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00B0F0"/>
                  </a:solidFill>
                </a:rPr>
                <a:t>Dépistage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51729A7D-C38A-BC30-A58A-45080AF3CDFF}"/>
                </a:ext>
              </a:extLst>
            </p:cNvPr>
            <p:cNvSpPr/>
            <p:nvPr/>
          </p:nvSpPr>
          <p:spPr>
            <a:xfrm>
              <a:off x="5936062" y="2970683"/>
              <a:ext cx="1418702" cy="55487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7030A0"/>
                  </a:solidFill>
                </a:rPr>
                <a:t>Suivi post thérapeutique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6A43212A-52FB-491E-E4D6-FA2398E8C6B0}"/>
                </a:ext>
              </a:extLst>
            </p:cNvPr>
            <p:cNvCxnSpPr/>
            <p:nvPr/>
          </p:nvCxnSpPr>
          <p:spPr>
            <a:xfrm flipV="1">
              <a:off x="2996921" y="2751207"/>
              <a:ext cx="0" cy="1582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721721BA-AA3B-E25F-EFB0-7E0E37B4EC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43451" y="2722948"/>
              <a:ext cx="22609" cy="2420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CC9E66A1-66F7-68B2-E625-E10A25AC3AE9}"/>
                </a:ext>
              </a:extLst>
            </p:cNvPr>
            <p:cNvCxnSpPr/>
            <p:nvPr/>
          </p:nvCxnSpPr>
          <p:spPr>
            <a:xfrm flipV="1">
              <a:off x="6614327" y="2751207"/>
              <a:ext cx="0" cy="1582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230750E0-0849-C494-17D5-0C6E8DB0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3096677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D97730-FBCF-9D9D-5C4C-D65BC51C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619" y="123113"/>
            <a:ext cx="3638968" cy="539991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HPV : prévention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1EA68E1-CFEF-51B7-19E5-67DD5C543754}"/>
              </a:ext>
            </a:extLst>
          </p:cNvPr>
          <p:cNvGrpSpPr/>
          <p:nvPr/>
        </p:nvGrpSpPr>
        <p:grpSpPr>
          <a:xfrm>
            <a:off x="971601" y="1098586"/>
            <a:ext cx="7430241" cy="2985332"/>
            <a:chOff x="1928657" y="1049441"/>
            <a:chExt cx="6464177" cy="24874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4506F2-E89C-D93F-3A8C-0FF9A964D6CB}"/>
                </a:ext>
              </a:extLst>
            </p:cNvPr>
            <p:cNvSpPr/>
            <p:nvPr/>
          </p:nvSpPr>
          <p:spPr>
            <a:xfrm>
              <a:off x="1928657" y="2479903"/>
              <a:ext cx="1989574" cy="220436"/>
            </a:xfrm>
            <a:prstGeom prst="rect">
              <a:avLst/>
            </a:prstGeom>
            <a:solidFill>
              <a:srgbClr val="00B05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13" dirty="0"/>
                <a:t>Prévention primaire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7B9E55-5849-884B-AAB6-F0EFD3B9829B}"/>
                </a:ext>
              </a:extLst>
            </p:cNvPr>
            <p:cNvSpPr/>
            <p:nvPr/>
          </p:nvSpPr>
          <p:spPr>
            <a:xfrm>
              <a:off x="3918231" y="2479903"/>
              <a:ext cx="1797398" cy="22043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13" dirty="0"/>
                <a:t>Prévention secondaire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D499D0-3F1D-FD3C-FB96-E08DBE20F2B7}"/>
                </a:ext>
              </a:extLst>
            </p:cNvPr>
            <p:cNvSpPr/>
            <p:nvPr/>
          </p:nvSpPr>
          <p:spPr>
            <a:xfrm>
              <a:off x="5732586" y="2479903"/>
              <a:ext cx="1571311" cy="220436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13" dirty="0"/>
                <a:t>Prévention tertiaire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F5B7208-05AB-DE8A-1046-592507BADAFD}"/>
                </a:ext>
              </a:extLst>
            </p:cNvPr>
            <p:cNvSpPr/>
            <p:nvPr/>
          </p:nvSpPr>
          <p:spPr>
            <a:xfrm>
              <a:off x="2363875" y="2965991"/>
              <a:ext cx="1232180" cy="570872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13" dirty="0">
                  <a:solidFill>
                    <a:srgbClr val="00B050"/>
                  </a:solidFill>
                </a:rPr>
                <a:t>Vaccination </a:t>
              </a:r>
            </a:p>
            <a:p>
              <a:pPr algn="ctr"/>
              <a:r>
                <a:rPr lang="fr-FR" sz="1013" dirty="0">
                  <a:solidFill>
                    <a:srgbClr val="00B050"/>
                  </a:solidFill>
                </a:rPr>
                <a:t>préventive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71280F8-030A-5680-2FE4-7111701AD87B}"/>
                </a:ext>
              </a:extLst>
            </p:cNvPr>
            <p:cNvSpPr/>
            <p:nvPr/>
          </p:nvSpPr>
          <p:spPr>
            <a:xfrm>
              <a:off x="4099099" y="2981985"/>
              <a:ext cx="1333919" cy="55487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13" dirty="0">
                  <a:solidFill>
                    <a:srgbClr val="00B0F0"/>
                  </a:solidFill>
                </a:rPr>
                <a:t>Dépistage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51729A7D-C38A-BC30-A58A-45080AF3CDFF}"/>
                </a:ext>
              </a:extLst>
            </p:cNvPr>
            <p:cNvSpPr/>
            <p:nvPr/>
          </p:nvSpPr>
          <p:spPr>
            <a:xfrm>
              <a:off x="6020845" y="2970683"/>
              <a:ext cx="1431472" cy="55487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13" dirty="0">
                  <a:solidFill>
                    <a:srgbClr val="7030A0"/>
                  </a:solidFill>
                </a:rPr>
                <a:t>Suivi post thérapeutique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6A43212A-52FB-491E-E4D6-FA2398E8C6B0}"/>
                </a:ext>
              </a:extLst>
            </p:cNvPr>
            <p:cNvCxnSpPr/>
            <p:nvPr/>
          </p:nvCxnSpPr>
          <p:spPr>
            <a:xfrm flipV="1">
              <a:off x="2996921" y="2751207"/>
              <a:ext cx="0" cy="1582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721721BA-AA3B-E25F-EFB0-7E0E37B4EC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43451" y="2722948"/>
              <a:ext cx="22609" cy="2420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CC9E66A1-66F7-68B2-E625-E10A25AC3AE9}"/>
                </a:ext>
              </a:extLst>
            </p:cNvPr>
            <p:cNvCxnSpPr/>
            <p:nvPr/>
          </p:nvCxnSpPr>
          <p:spPr>
            <a:xfrm flipV="1">
              <a:off x="6614327" y="2751207"/>
              <a:ext cx="0" cy="1582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0CCDD00-BE6C-F69F-60E1-F1E0767929C6}"/>
                </a:ext>
              </a:extLst>
            </p:cNvPr>
            <p:cNvSpPr txBox="1"/>
            <p:nvPr/>
          </p:nvSpPr>
          <p:spPr>
            <a:xfrm>
              <a:off x="2179239" y="1049441"/>
              <a:ext cx="6213595" cy="143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350" dirty="0">
                <a:solidFill>
                  <a:srgbClr val="FF0000"/>
                </a:solidFill>
              </a:endParaRPr>
            </a:p>
            <a:p>
              <a:endParaRPr lang="fr-FR" sz="1350" dirty="0">
                <a:solidFill>
                  <a:srgbClr val="FF0000"/>
                </a:solidFill>
              </a:endParaRPr>
            </a:p>
            <a:p>
              <a:r>
                <a:rPr lang="fr-FR" dirty="0">
                  <a:solidFill>
                    <a:srgbClr val="FF0000"/>
                  </a:solidFill>
                </a:rPr>
                <a:t>Objectifs OMS 2030</a:t>
              </a:r>
              <a:r>
                <a:rPr lang="fr-FR" sz="1013" dirty="0">
                  <a:solidFill>
                    <a:srgbClr val="FF0000"/>
                  </a:solidFill>
                </a:rPr>
                <a:t>	</a:t>
              </a:r>
            </a:p>
            <a:p>
              <a:r>
                <a:rPr lang="fr-FR" sz="1350" dirty="0">
                  <a:solidFill>
                    <a:srgbClr val="FF0000"/>
                  </a:solidFill>
                </a:rPr>
                <a:t>					 			                 	 		                                                                                                    90%                                                  90%                                 70% </a:t>
              </a:r>
            </a:p>
            <a:p>
              <a:r>
                <a:rPr lang="fr-FR" sz="1013" dirty="0"/>
                <a:t> avant 15 ans	                         dépistage 2 fois dans la vie                              traitée et suivie				                                                  		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C059A0A-6E5A-CA74-2901-3BCD44CBE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227934"/>
            <a:ext cx="1857375" cy="535781"/>
          </a:xfrm>
          <a:prstGeom prst="rect">
            <a:avLst/>
          </a:prstGeom>
        </p:spPr>
      </p:pic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311957D9-F458-218D-3BAE-F469E1E2A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580558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9014" y="123478"/>
            <a:ext cx="8424863" cy="53999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Vaccins contre l’HPV : Prévention primaire</a:t>
            </a:r>
          </a:p>
        </p:txBody>
      </p:sp>
      <p:pic>
        <p:nvPicPr>
          <p:cNvPr id="4" name="Espace réservé du contenu 3" descr="Capture d’écran 2016-11-15 à 22.07.3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r="4056"/>
          <a:stretch>
            <a:fillRect/>
          </a:stretch>
        </p:blipFill>
        <p:spPr>
          <a:xfrm>
            <a:off x="2329387" y="699542"/>
            <a:ext cx="5141238" cy="4025802"/>
          </a:xfrm>
        </p:spPr>
      </p:pic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A9FCE3E8-9DB4-8669-F2DC-3AE661EA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1029855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400A8-74D5-0F40-92B7-009CF441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447" y="6886"/>
            <a:ext cx="6505158" cy="745629"/>
          </a:xfrm>
        </p:spPr>
        <p:txBody>
          <a:bodyPr>
            <a:normAutofit/>
          </a:bodyPr>
          <a:lstStyle/>
          <a:p>
            <a:r>
              <a:rPr lang="fr-FR" sz="2250" dirty="0">
                <a:solidFill>
                  <a:schemeClr val="accent1"/>
                </a:solidFill>
              </a:rPr>
              <a:t>Vaccination HPV : Efficacité sur les cancers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B25788E-DFE5-804B-B114-3D8387037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0903" y="752515"/>
            <a:ext cx="4562194" cy="404108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FD36199-7150-8644-975D-FADB426E63FA}"/>
              </a:ext>
            </a:extLst>
          </p:cNvPr>
          <p:cNvSpPr txBox="1"/>
          <p:nvPr/>
        </p:nvSpPr>
        <p:spPr>
          <a:xfrm>
            <a:off x="7057554" y="4272531"/>
            <a:ext cx="115728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88" i="1" dirty="0"/>
              <a:t>Lei J et al.,2020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1E82CDD2-8402-4FC0-8E8D-ED85892B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3845465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689" y="195486"/>
            <a:ext cx="6696744" cy="53999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Indications vaccinales actuelles en France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08980" y="2047886"/>
            <a:ext cx="5915025" cy="2161569"/>
          </a:xfrm>
        </p:spPr>
        <p:txBody>
          <a:bodyPr/>
          <a:lstStyle/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Les Ados filles et garçons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Jeunes adultes jusqu’à 26 ans (Hommes et Femmes)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Les personnes immunodéprimées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C1434E2-A766-C97E-DAB1-652D59C29C35}"/>
              </a:ext>
            </a:extLst>
          </p:cNvPr>
          <p:cNvSpPr txBox="1">
            <a:spLocks/>
          </p:cNvSpPr>
          <p:nvPr/>
        </p:nvSpPr>
        <p:spPr>
          <a:xfrm>
            <a:off x="1519446" y="1327277"/>
            <a:ext cx="5915025" cy="745629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rgbClr val="00B0F0"/>
                </a:solidFill>
              </a:rPr>
              <a:t>Privilégier le vaccin Nonavalent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3D46A25-4AA4-1060-97BF-B56BC796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2288006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6931" y="195486"/>
            <a:ext cx="7323541" cy="79208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Schéma vaccinal en France : </a:t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>
                <a:solidFill>
                  <a:schemeClr val="accent1"/>
                </a:solidFill>
              </a:rPr>
              <a:t>Les ados : filles et garçons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419622"/>
            <a:ext cx="8475670" cy="2499716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rgbClr val="0070C0"/>
                </a:solidFill>
              </a:rPr>
              <a:t>Entre 11 et 14 ans révolus : </a:t>
            </a:r>
          </a:p>
          <a:p>
            <a:pPr lvl="1"/>
            <a:r>
              <a:rPr lang="fr-FR" sz="1800" dirty="0"/>
              <a:t>2 doses à </a:t>
            </a:r>
            <a:r>
              <a:rPr lang="fr-FR" sz="1800" b="1" dirty="0"/>
              <a:t>5 ou 6 mois </a:t>
            </a:r>
            <a:r>
              <a:rPr lang="fr-FR" sz="1800" dirty="0"/>
              <a:t>d’intervalle</a:t>
            </a:r>
          </a:p>
          <a:p>
            <a:pPr marL="192881" lvl="1" indent="0">
              <a:buNone/>
            </a:pPr>
            <a:r>
              <a:rPr lang="fr-FR" sz="1800" dirty="0"/>
              <a:t>(si la deuxième dose a été administrée à &lt; 5 mois, faire une 3</a:t>
            </a:r>
            <a:r>
              <a:rPr lang="fr-FR" sz="1800" baseline="30000" dirty="0"/>
              <a:t>ème</a:t>
            </a:r>
            <a:r>
              <a:rPr lang="fr-FR" sz="1800" dirty="0"/>
              <a:t> dose)</a:t>
            </a:r>
          </a:p>
          <a:p>
            <a:pPr lvl="1"/>
            <a:endParaRPr lang="fr-FR" sz="1800" dirty="0"/>
          </a:p>
          <a:p>
            <a:r>
              <a:rPr lang="fr-FR" sz="1800" dirty="0">
                <a:solidFill>
                  <a:srgbClr val="0070C0"/>
                </a:solidFill>
              </a:rPr>
              <a:t>De 15 à 26 ans : rattrapage</a:t>
            </a:r>
          </a:p>
          <a:p>
            <a:pPr lvl="1"/>
            <a:r>
              <a:rPr lang="fr-FR" sz="1800" dirty="0"/>
              <a:t>3 doses : M0 M2 puis M6</a:t>
            </a:r>
          </a:p>
          <a:p>
            <a:pPr lvl="2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BA579C-02CC-718E-B33A-D047BAAF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786949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5A273-51E4-324D-8C98-2B1C9FEB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3" y="51470"/>
            <a:ext cx="5976664" cy="53999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Intérêt de l’élargissement aux garçons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DD3FAA-3FBB-614A-ADA5-9CE950E25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987574"/>
            <a:ext cx="3886200" cy="3263504"/>
          </a:xfrm>
        </p:spPr>
        <p:txBody>
          <a:bodyPr/>
          <a:lstStyle/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Protection individuelle contre les cancers HPV induits (25 % des cancers et pas de dépistage)</a:t>
            </a:r>
          </a:p>
          <a:p>
            <a:endParaRPr lang="fr-FR" sz="1800" dirty="0"/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Protection collective en diminuant la transmission</a:t>
            </a:r>
          </a:p>
          <a:p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B02C515-BD2F-138D-0695-9F6BC4EAEF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0258" y="915566"/>
            <a:ext cx="4190203" cy="2591310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5FF01E-DA6F-B98C-2452-409C8980F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2000345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46E389-8AD0-7022-562C-28B0CAA06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5" y="123478"/>
            <a:ext cx="6480720" cy="53999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Vaccination des 5èmes dans les collèges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9FFFC9-309F-B7A7-FF82-77D5D6E8E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03598"/>
            <a:ext cx="8424863" cy="2952325"/>
          </a:xfrm>
        </p:spPr>
        <p:txBody>
          <a:bodyPr/>
          <a:lstStyle/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En complément de ce qui est déjà en place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Depuis la rentrée 2023-2024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Un vrai levier pour augmenter la couverture vaccinale et diminuer les inégalités en santé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464588-595C-4D83-BC1D-C02E1997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2662315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889D474-A50E-FB70-265C-4C249ADE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67576"/>
            <a:ext cx="6984659" cy="4608348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5DF13C2-DE80-3C71-BDA0-79DFA36ABC04}"/>
              </a:ext>
            </a:extLst>
          </p:cNvPr>
          <p:cNvSpPr/>
          <p:nvPr/>
        </p:nvSpPr>
        <p:spPr>
          <a:xfrm>
            <a:off x="5436096" y="1923678"/>
            <a:ext cx="576064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4BE7D6E-CA0D-9B1D-F22B-1097ADA0B99C}"/>
              </a:ext>
            </a:extLst>
          </p:cNvPr>
          <p:cNvSpPr/>
          <p:nvPr/>
        </p:nvSpPr>
        <p:spPr>
          <a:xfrm>
            <a:off x="7164288" y="1923678"/>
            <a:ext cx="576064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B8702F9-46F9-B095-FACB-50CE07767816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3508709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9B06245-2073-A9F2-BFAC-553AE1711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80" r="25182" b="27631"/>
          <a:stretch>
            <a:fillRect/>
          </a:stretch>
        </p:blipFill>
        <p:spPr>
          <a:xfrm>
            <a:off x="4355976" y="562758"/>
            <a:ext cx="4775561" cy="3305136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2BDDF5-237A-B397-AE12-9D3DB4DA7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3638" r="31644" b="16619"/>
          <a:stretch>
            <a:fillRect/>
          </a:stretch>
        </p:blipFill>
        <p:spPr>
          <a:xfrm>
            <a:off x="23244" y="563022"/>
            <a:ext cx="4274040" cy="35208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10D34D9-9884-D0CE-4B8C-5A0B9AAF01AB}"/>
              </a:ext>
            </a:extLst>
          </p:cNvPr>
          <p:cNvSpPr txBox="1"/>
          <p:nvPr/>
        </p:nvSpPr>
        <p:spPr>
          <a:xfrm>
            <a:off x="48720" y="4118813"/>
            <a:ext cx="452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2023 : </a:t>
            </a:r>
            <a:r>
              <a:rPr lang="fr-FR" dirty="0"/>
              <a:t>vaccins obligatoires depuis 2018 </a:t>
            </a:r>
          </a:p>
          <a:p>
            <a:r>
              <a:rPr lang="fr-FR" dirty="0"/>
              <a:t>+ Remboursement du rotavirus </a:t>
            </a:r>
          </a:p>
          <a:p>
            <a:r>
              <a:rPr lang="fr-FR" dirty="0"/>
              <a:t>+ Vaccin Méningocoque B obligatoire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CF3D83D-F268-7BCC-DB2D-3DF0AFF2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9" y="22767"/>
            <a:ext cx="5616624" cy="539991"/>
          </a:xfrm>
        </p:spPr>
        <p:txBody>
          <a:bodyPr/>
          <a:lstStyle/>
          <a:p>
            <a:r>
              <a:rPr lang="fr-FR" dirty="0"/>
              <a:t>Rappel du calendrier chez l’enfant</a:t>
            </a:r>
            <a:endParaRPr lang="es-419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37EA17-29F7-C88C-91F3-0DBE38F17970}"/>
              </a:ext>
            </a:extLst>
          </p:cNvPr>
          <p:cNvSpPr txBox="1"/>
          <p:nvPr/>
        </p:nvSpPr>
        <p:spPr>
          <a:xfrm>
            <a:off x="4563156" y="3946220"/>
            <a:ext cx="4523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2025 : </a:t>
            </a:r>
            <a:r>
              <a:rPr lang="fr-FR" dirty="0"/>
              <a:t>Schéma vaccinal de 2023 </a:t>
            </a:r>
          </a:p>
          <a:p>
            <a:r>
              <a:rPr lang="fr-FR" dirty="0"/>
              <a:t>+ Remplacement du vaccin méningocoque C par le méningocoque ACWY</a:t>
            </a:r>
          </a:p>
          <a:p>
            <a:r>
              <a:rPr lang="fr-FR" dirty="0">
                <a:solidFill>
                  <a:srgbClr val="0070C0"/>
                </a:solidFill>
              </a:rPr>
              <a:t>2026 : pas de changement depuis 2025</a:t>
            </a:r>
          </a:p>
        </p:txBody>
      </p:sp>
    </p:spTree>
    <p:extLst>
      <p:ext uri="{BB962C8B-B14F-4D97-AF65-F5344CB8AC3E}">
        <p14:creationId xmlns:p14="http://schemas.microsoft.com/office/powerpoint/2010/main" val="348854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5EC33F3-E220-453F-9E54-A740844B9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60070"/>
            <a:ext cx="6729892" cy="482336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66A5EDA-6183-0684-2D0E-7A1AE1EAFDA7}"/>
              </a:ext>
            </a:extLst>
          </p:cNvPr>
          <p:cNvSpPr/>
          <p:nvPr/>
        </p:nvSpPr>
        <p:spPr>
          <a:xfrm>
            <a:off x="5580112" y="1851670"/>
            <a:ext cx="576064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FBDDB24-A35E-215C-99DC-6600E9A5828C}"/>
              </a:ext>
            </a:extLst>
          </p:cNvPr>
          <p:cNvSpPr/>
          <p:nvPr/>
        </p:nvSpPr>
        <p:spPr>
          <a:xfrm>
            <a:off x="7236296" y="1863436"/>
            <a:ext cx="576064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90B4E8A-6B33-6484-A07D-F974BA048999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3510721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B1329-453D-957C-ACA0-FC1BDFAD5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287ADE5-60BC-F141-5CF8-0362086C8D0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B9AF6F3-8084-5DE0-1CB8-35EE6A1FC3C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47664" y="182785"/>
            <a:ext cx="7128792" cy="539991"/>
          </a:xfrm>
        </p:spPr>
        <p:txBody>
          <a:bodyPr>
            <a:normAutofit fontScale="90000"/>
          </a:bodyPr>
          <a:lstStyle/>
          <a:p>
            <a:pPr marL="92075"/>
            <a:r>
              <a:rPr lang="fr-FR" sz="2800" dirty="0"/>
              <a:t>Evolution des couvertures vaccinales (filles et garçons) depuis 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6D5A55-AD74-2CFF-3A9F-A19F2084B2E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91880" y="4519058"/>
            <a:ext cx="5795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Santé publique France / Bulletin Vaccination / Édition nationale / 27 avril 2026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A4163E8-9429-8527-5A6A-FD5E642E2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638" t="51483" r="5901" b="12941"/>
          <a:stretch>
            <a:fillRect/>
          </a:stretch>
        </p:blipFill>
        <p:spPr>
          <a:xfrm>
            <a:off x="589058" y="1131926"/>
            <a:ext cx="7965883" cy="3240361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4BCA3A7E-D004-AF79-D221-79CB3BC23A77}"/>
              </a:ext>
            </a:extLst>
          </p:cNvPr>
          <p:cNvSpPr/>
          <p:nvPr/>
        </p:nvSpPr>
        <p:spPr>
          <a:xfrm>
            <a:off x="3563888" y="3491415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B93B929-9045-C3E1-B004-49AEC027BB29}"/>
              </a:ext>
            </a:extLst>
          </p:cNvPr>
          <p:cNvSpPr/>
          <p:nvPr/>
        </p:nvSpPr>
        <p:spPr>
          <a:xfrm>
            <a:off x="4951069" y="3491415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7438F5C-4755-9081-A547-3B4A871B5312}"/>
              </a:ext>
            </a:extLst>
          </p:cNvPr>
          <p:cNvSpPr/>
          <p:nvPr/>
        </p:nvSpPr>
        <p:spPr>
          <a:xfrm>
            <a:off x="7831798" y="3435846"/>
            <a:ext cx="576064" cy="50405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D5D69B6-18BD-D3FF-183E-8154AB576608}"/>
              </a:ext>
            </a:extLst>
          </p:cNvPr>
          <p:cNvSpPr/>
          <p:nvPr/>
        </p:nvSpPr>
        <p:spPr>
          <a:xfrm>
            <a:off x="6396707" y="3491415"/>
            <a:ext cx="576064" cy="50405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E704ECE4-F420-47FF-B3E9-12FE8855ABD0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141146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54C0D-7CD4-0158-BF93-6897271EF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82B6995-FEC9-A525-9464-E45361CBADF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C6EBA891-B575-C35F-D3A7-90D4894B11C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47664" y="362736"/>
            <a:ext cx="7704856" cy="539991"/>
          </a:xfrm>
        </p:spPr>
        <p:txBody>
          <a:bodyPr>
            <a:normAutofit fontScale="90000"/>
          </a:bodyPr>
          <a:lstStyle/>
          <a:p>
            <a:pPr marL="92075"/>
            <a:r>
              <a:rPr lang="fr-FR" sz="2800" dirty="0"/>
              <a:t>Impact de la campagne de vaccination au collège sur les délivrances de vaccins en ville</a:t>
            </a:r>
          </a:p>
        </p:txBody>
      </p:sp>
      <p:pic>
        <p:nvPicPr>
          <p:cNvPr id="1026" name="Graphique 1">
            <a:extLst>
              <a:ext uri="{FF2B5EF4-FFF2-40B4-BE49-F238E27FC236}">
                <a16:creationId xmlns:a16="http://schemas.microsoft.com/office/drawing/2014/main" id="{AF389709-A59D-FDFC-3116-2B31DAD9C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t="20213" r="6232" b="14167"/>
          <a:stretch>
            <a:fillRect/>
          </a:stretch>
        </p:blipFill>
        <p:spPr bwMode="auto">
          <a:xfrm>
            <a:off x="503548" y="1096954"/>
            <a:ext cx="813690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A9D7A9-06A4-CDA1-BEF4-277EDA62DC84}"/>
              </a:ext>
            </a:extLst>
          </p:cNvPr>
          <p:cNvSpPr txBox="1"/>
          <p:nvPr/>
        </p:nvSpPr>
        <p:spPr>
          <a:xfrm>
            <a:off x="4139952" y="4534543"/>
            <a:ext cx="4536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Source SNDS univers Amos_EXE_PRS er RAP des Centres de vaccination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C4D689-F64D-CE41-9B25-5EA06DE66E5A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3166491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2245971"/>
            <a:ext cx="9001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</a:rPr>
              <a:t>Vaccination contre dTPca </a:t>
            </a:r>
            <a:r>
              <a:rPr lang="fr-FR" sz="1600" dirty="0">
                <a:solidFill>
                  <a:schemeClr val="bg1"/>
                </a:solidFill>
              </a:rPr>
              <a:t>(Diphtérie, tétanos, poliomyélite et coqueluche)</a:t>
            </a:r>
          </a:p>
          <a:p>
            <a:r>
              <a:rPr lang="fr-FR" sz="3000" dirty="0">
                <a:solidFill>
                  <a:schemeClr val="bg1"/>
                </a:solidFill>
              </a:rPr>
              <a:t>Vaccination contre la Rougeole</a:t>
            </a:r>
          </a:p>
          <a:p>
            <a:endParaRPr lang="fr-FR" sz="3000" dirty="0">
              <a:solidFill>
                <a:schemeClr val="bg1"/>
              </a:solidFill>
            </a:endParaRPr>
          </a:p>
          <a:p>
            <a:r>
              <a:rPr lang="fr-FR" sz="1600" dirty="0">
                <a:solidFill>
                  <a:schemeClr val="bg1"/>
                </a:solidFill>
              </a:rPr>
              <a:t>Dr Zoha Maakaroun-Vermesse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36296" y="4457280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</a:rPr>
              <a:t>30 avril 2026</a:t>
            </a:r>
          </a:p>
        </p:txBody>
      </p:sp>
    </p:spTree>
    <p:extLst>
      <p:ext uri="{BB962C8B-B14F-4D97-AF65-F5344CB8AC3E}">
        <p14:creationId xmlns:p14="http://schemas.microsoft.com/office/powerpoint/2010/main" val="3985674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23728" y="213525"/>
            <a:ext cx="4896544" cy="539991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>
                <a:solidFill>
                  <a:srgbClr val="0070C0"/>
                </a:solidFill>
                <a:cs typeface="+mj-cs"/>
              </a:rPr>
              <a:t>La Coqueluche : C’est quoi ?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77825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fr-FR" sz="1800" dirty="0">
                <a:cs typeface="+mn-cs"/>
              </a:rPr>
              <a:t>Infection bactérienne due à Bordetella pertussis et parapertussis</a:t>
            </a:r>
          </a:p>
          <a:p>
            <a:pPr marL="377825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fr-FR" sz="1800" dirty="0">
                <a:cs typeface="+mn-cs"/>
              </a:rPr>
              <a:t>Peu fébrile</a:t>
            </a:r>
          </a:p>
          <a:p>
            <a:pPr marL="377825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fr-FR" sz="1800" dirty="0">
                <a:cs typeface="+mn-cs"/>
              </a:rPr>
              <a:t>Incubation : 10j</a:t>
            </a:r>
          </a:p>
          <a:p>
            <a:pPr marL="377825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fr-FR" sz="1800" dirty="0">
                <a:cs typeface="+mn-cs"/>
              </a:rPr>
              <a:t>Contagiosité : jusqu’à 3 semaines en absence de traitement (5 jours avec traitement antibiotique adapté)</a:t>
            </a:r>
          </a:p>
        </p:txBody>
      </p: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C9BD6755-8D12-3261-E905-DE4F3957C33C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1493725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D8961-8FD7-65FF-FB7C-9D6D61C4F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68" y="1104256"/>
            <a:ext cx="8424863" cy="2952325"/>
          </a:xfrm>
        </p:spPr>
        <p:txBody>
          <a:bodyPr/>
          <a:lstStyle/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Transmissions par Gouttelettes : postillons, toux,  éternuements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Très contagieuse : 1 personne malade va contaminer autour d’elle 15 à 20 personnes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Les adultes se contaminent entre eux et contaminent les bébés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Principale source de contamination du bébé : son entourage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704976-B9AB-AF5E-3460-2737B8C3BF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3" t="-704"/>
          <a:stretch>
            <a:fillRect/>
          </a:stretch>
        </p:blipFill>
        <p:spPr>
          <a:xfrm>
            <a:off x="2699792" y="2859782"/>
            <a:ext cx="3359846" cy="180453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7037B89-EBF5-6B66-780A-E529DD142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29" y="31632"/>
            <a:ext cx="6776192" cy="674076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Mode de transmission de la coqueluche ?</a:t>
            </a:r>
          </a:p>
        </p:txBody>
      </p: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3890F0A1-CB59-31D5-83FB-11EFE2F56C2B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2006407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82F8D-A3E1-2EE7-15C3-4B6E8D34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123478"/>
            <a:ext cx="3024336" cy="539991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Les symptômes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FCD0BD-0BCE-37B3-3EA5-5DD31D342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87574"/>
            <a:ext cx="8424863" cy="3816424"/>
          </a:xfrm>
        </p:spPr>
        <p:txBody>
          <a:bodyPr/>
          <a:lstStyle/>
          <a:p>
            <a:r>
              <a:rPr lang="fr-FR" sz="1800" b="1" dirty="0"/>
              <a:t>Chez le nourrisson : 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Toux, 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lèvres bleues, 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malaises, 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pâleurs, 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Pauses respiratoires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bradycardie </a:t>
            </a:r>
            <a:endParaRPr lang="fr-FR" b="1" dirty="0">
              <a:solidFill>
                <a:srgbClr val="FF0000"/>
              </a:solidFill>
            </a:endParaRPr>
          </a:p>
          <a:p>
            <a:pPr marL="342900" lvl="1" indent="0" algn="ctr">
              <a:buNone/>
            </a:pPr>
            <a:endParaRPr lang="fr-FR" b="1" dirty="0">
              <a:solidFill>
                <a:srgbClr val="FF0000"/>
              </a:solidFill>
            </a:endParaRPr>
          </a:p>
          <a:p>
            <a:pPr marL="342900" lvl="1" indent="0" algn="ctr">
              <a:buNone/>
            </a:pPr>
            <a:r>
              <a:rPr lang="fr-FR" sz="2000" b="1" dirty="0">
                <a:solidFill>
                  <a:srgbClr val="FF0000"/>
                </a:solidFill>
              </a:rPr>
              <a:t>MALADIE GRAVE : Risque de décès</a:t>
            </a:r>
          </a:p>
          <a:p>
            <a:pPr marL="342900" lvl="1" indent="0" algn="ctr">
              <a:buNone/>
            </a:pPr>
            <a:r>
              <a:rPr lang="fr-FR" sz="2000" b="1" dirty="0">
                <a:solidFill>
                  <a:srgbClr val="FF0000"/>
                </a:solidFill>
              </a:rPr>
              <a:t>20 bébés décédés en France en 2024 de Coqueluche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176526-9AB4-8D60-897C-9C92C6B61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45" r="3104" b="4155"/>
          <a:stretch>
            <a:fillRect/>
          </a:stretch>
        </p:blipFill>
        <p:spPr>
          <a:xfrm>
            <a:off x="4067944" y="966671"/>
            <a:ext cx="4464496" cy="231706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8B734A-9F69-C696-9336-83620F54DFE3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4283699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11A62E-528C-101A-C800-6B3B68F5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2CF22A-5E00-ED48-8ACF-2CE10E1A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5DFB26-7777-6778-A8D9-844EC12AF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1261-4C0A-CA4D-898A-34A6B83F9DF1}" type="slidenum">
              <a:rPr lang="fr-FR" smtClean="0"/>
              <a:t>47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AA8712-974D-1F65-730E-BEAA5BE2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63" y="30670"/>
            <a:ext cx="1107281" cy="785813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FD1012B-3A34-18D3-2B78-AF8637D10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3755" b="4943"/>
          <a:stretch>
            <a:fillRect/>
          </a:stretch>
        </p:blipFill>
        <p:spPr>
          <a:xfrm>
            <a:off x="0" y="915566"/>
            <a:ext cx="9163012" cy="3744416"/>
          </a:xfrm>
        </p:spPr>
      </p:pic>
    </p:spTree>
    <p:extLst>
      <p:ext uri="{BB962C8B-B14F-4D97-AF65-F5344CB8AC3E}">
        <p14:creationId xmlns:p14="http://schemas.microsoft.com/office/powerpoint/2010/main" val="31489300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07D5D8A4-96E0-F3DB-964E-862371B9F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806264"/>
            <a:ext cx="7596670" cy="3887763"/>
          </a:xfr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BFC294-D2E9-3C18-5761-AAE45515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F7BCC5-1ED6-8B51-12F4-F73AA95B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1261-4C0A-CA4D-898A-34A6B83F9DF1}" type="slidenum">
              <a:rPr lang="fr-FR" smtClean="0"/>
              <a:t>48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ACF175-3757-37E4-4E5E-7318F93DD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563" y="30670"/>
            <a:ext cx="1107281" cy="785813"/>
          </a:xfrm>
          <a:prstGeom prst="rect">
            <a:avLst/>
          </a:prstGeom>
        </p:spPr>
      </p:pic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CD7FA9A7-610F-0AAA-D81F-2A5487AF8D5B}"/>
              </a:ext>
            </a:extLst>
          </p:cNvPr>
          <p:cNvSpPr/>
          <p:nvPr/>
        </p:nvSpPr>
        <p:spPr>
          <a:xfrm rot="10800000">
            <a:off x="5652120" y="2678139"/>
            <a:ext cx="1008112" cy="144016"/>
          </a:xfrm>
          <a:prstGeom prst="rightArrow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12996DD7-5ED5-A44A-B838-0E0F00B07D23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1914365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7BD52-86F8-86D5-05F3-6B627B59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123478"/>
            <a:ext cx="7200800" cy="122413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Comment se protéger de la coqueluche chez l’ado et l’adulte jeune ? 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Vaccin combiné dTPca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0460818C-9FB6-00F8-3251-C25CE18875A5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CD6CE7-1347-F88F-F103-C37E342927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51" t="9977" r="17451" b="55930"/>
          <a:stretch>
            <a:fillRect/>
          </a:stretch>
        </p:blipFill>
        <p:spPr>
          <a:xfrm>
            <a:off x="819248" y="1779662"/>
            <a:ext cx="802312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34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B9BBC-9609-1E30-9A83-FCC0FB47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2" y="421355"/>
            <a:ext cx="7272808" cy="539991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rgbClr val="0070C0"/>
                </a:solidFill>
              </a:rPr>
              <a:t>Rappel : Schéma vaccinal contre le Rotavirus :</a:t>
            </a:r>
            <a:br>
              <a:rPr lang="fr-FR" dirty="0"/>
            </a:br>
            <a:r>
              <a:rPr lang="fr-FR" sz="2200" dirty="0"/>
              <a:t> 	</a:t>
            </a:r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E21E8D6-DBE0-38A7-66C7-B6471412A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039" y="2211710"/>
            <a:ext cx="8315922" cy="2690445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33EF618-F99D-EF01-441F-13499DC66574}"/>
              </a:ext>
            </a:extLst>
          </p:cNvPr>
          <p:cNvSpPr/>
          <p:nvPr/>
        </p:nvSpPr>
        <p:spPr>
          <a:xfrm>
            <a:off x="1587502" y="2152855"/>
            <a:ext cx="1177467" cy="4188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75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E36BB1A-E5AA-54B6-6941-D84D760C0E17}"/>
              </a:ext>
            </a:extLst>
          </p:cNvPr>
          <p:cNvSpPr/>
          <p:nvPr/>
        </p:nvSpPr>
        <p:spPr>
          <a:xfrm>
            <a:off x="1619672" y="3291830"/>
            <a:ext cx="1177467" cy="4188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75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885CA0C-37EE-4FCB-B26E-840F94886E57}"/>
              </a:ext>
            </a:extLst>
          </p:cNvPr>
          <p:cNvSpPr txBox="1">
            <a:spLocks/>
          </p:cNvSpPr>
          <p:nvPr/>
        </p:nvSpPr>
        <p:spPr>
          <a:xfrm>
            <a:off x="107504" y="859626"/>
            <a:ext cx="9131349" cy="764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4288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 sz="2000" dirty="0"/>
            </a:br>
            <a:r>
              <a:rPr lang="fr-FR" sz="2000" dirty="0"/>
              <a:t>Vaccin oral (face interne de la joue) contre les gastroentérites à Rotavirus</a:t>
            </a:r>
          </a:p>
          <a:p>
            <a:r>
              <a:rPr lang="fr-FR" sz="2000" dirty="0"/>
              <a:t>Co-administration avec les autres vaccins du calendrier possible</a:t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89F47D-2D8D-C6F9-53CE-8C16FFE2D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19001895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76C0124-B86E-354E-E686-217430754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789" y="1635646"/>
            <a:ext cx="9001000" cy="2952325"/>
          </a:xfrm>
        </p:spPr>
        <p:txBody>
          <a:bodyPr/>
          <a:lstStyle/>
          <a:p>
            <a:r>
              <a:rPr lang="fr-FR" sz="2400" b="1" dirty="0">
                <a:solidFill>
                  <a:schemeClr val="bg2"/>
                </a:solidFill>
              </a:rPr>
              <a:t>Attention :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En cas de Nourrisson de moins de 6 mois : Mise à jour de l’entourage, si la vaccination contre la coqueluche date </a:t>
            </a:r>
            <a:r>
              <a:rPr lang="fr-FR" sz="1800" dirty="0">
                <a:solidFill>
                  <a:schemeClr val="bg2"/>
                </a:solidFill>
              </a:rPr>
              <a:t>de moins de 5 ans </a:t>
            </a:r>
          </a:p>
          <a:p>
            <a:endParaRPr lang="fr-FR" sz="1800" dirty="0">
              <a:solidFill>
                <a:schemeClr val="bg2"/>
              </a:solidFill>
            </a:endParaRP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En cas de Grossesse : vaccination maternelle entre 20 et 36 SA et </a:t>
            </a:r>
            <a:r>
              <a:rPr lang="fr-FR" sz="1800" dirty="0">
                <a:solidFill>
                  <a:schemeClr val="bg2"/>
                </a:solidFill>
              </a:rPr>
              <a:t>à chaque grossesse </a:t>
            </a:r>
            <a:r>
              <a:rPr lang="fr-FR" sz="1800" dirty="0"/>
              <a:t>(même si grossesse tous les ans)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B68527D-48B5-76B4-B5D8-97FF32F2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123478"/>
            <a:ext cx="7200800" cy="122413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Comment se protéger de la coqueluche chez l’ado et l’adulte jeune ? 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Vaccin combiné dTPca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E11AF246-5812-9D51-C0A5-07FC2F980F40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2466011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5C167B5-6B8F-3B47-CC50-CD926A4CED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7"/>
          <a:stretch>
            <a:fillRect/>
          </a:stretch>
        </p:blipFill>
        <p:spPr>
          <a:xfrm>
            <a:off x="4788024" y="2355726"/>
            <a:ext cx="3972224" cy="2428103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04D9FC-3F1F-F567-9A64-8EA0B24B2AD2}"/>
              </a:ext>
            </a:extLst>
          </p:cNvPr>
          <p:cNvSpPr/>
          <p:nvPr/>
        </p:nvSpPr>
        <p:spPr>
          <a:xfrm>
            <a:off x="8172400" y="3795886"/>
            <a:ext cx="157734" cy="4732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C3BE59D4-C08C-3B3D-5105-FD9490621932}"/>
              </a:ext>
            </a:extLst>
          </p:cNvPr>
          <p:cNvSpPr txBox="1">
            <a:spLocks/>
          </p:cNvSpPr>
          <p:nvPr/>
        </p:nvSpPr>
        <p:spPr>
          <a:xfrm>
            <a:off x="1187624" y="1059582"/>
            <a:ext cx="5616624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sz="1800" dirty="0">
                <a:ea typeface="ＭＳ Ｐゴシック" panose="020B0600070205080204" pitchFamily="34" charset="-128"/>
              </a:rPr>
              <a:t>Jules, 8 mois</a:t>
            </a:r>
          </a:p>
          <a:p>
            <a:r>
              <a:rPr lang="fr-FR" altLang="fr-FR" sz="1800" dirty="0">
                <a:ea typeface="ＭＳ Ｐゴシック" panose="020B0600070205080204" pitchFamily="34" charset="-128"/>
              </a:rPr>
              <a:t>Fièvre depuis 4 jours à 40°C</a:t>
            </a:r>
          </a:p>
          <a:p>
            <a:r>
              <a:rPr lang="fr-FR" altLang="fr-FR" sz="1800" dirty="0">
                <a:ea typeface="ＭＳ Ｐゴシック" panose="020B0600070205080204" pitchFamily="34" charset="-128"/>
              </a:rPr>
              <a:t>Rhinite + conjonctivite + toux depuis 3 jours</a:t>
            </a:r>
          </a:p>
          <a:p>
            <a:r>
              <a:rPr lang="fr-FR" altLang="fr-FR" sz="1800" dirty="0">
                <a:ea typeface="ＭＳ Ｐゴシック" panose="020B0600070205080204" pitchFamily="34" charset="-128"/>
              </a:rPr>
              <a:t>Asthénie</a:t>
            </a:r>
          </a:p>
          <a:p>
            <a:r>
              <a:rPr lang="fr-FR" altLang="fr-FR" sz="1800" dirty="0">
                <a:ea typeface="ＭＳ Ｐゴシック" panose="020B0600070205080204" pitchFamily="34" charset="-128"/>
              </a:rPr>
              <a:t>Eruption </a:t>
            </a:r>
          </a:p>
          <a:p>
            <a:endParaRPr lang="fr-FR" altLang="fr-FR" sz="1800" dirty="0">
              <a:ea typeface="ＭＳ Ｐゴシック" panose="020B0600070205080204" pitchFamily="34" charset="-128"/>
            </a:endParaRPr>
          </a:p>
          <a:p>
            <a:r>
              <a:rPr lang="fr-FR" altLang="fr-FR" sz="2000" dirty="0">
                <a:ea typeface="ＭＳ Ｐゴシック" panose="020B0600070205080204" pitchFamily="34" charset="-128"/>
              </a:rPr>
              <a:t>Il a la Rougeole !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FD74694-B56D-7E71-D9A0-A645D7E1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8" t="52872" r="32393" b="4733"/>
          <a:stretch>
            <a:fillRect/>
          </a:stretch>
        </p:blipFill>
        <p:spPr>
          <a:xfrm>
            <a:off x="6601002" y="180320"/>
            <a:ext cx="2200098" cy="2039661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B6C1B025-6D4C-87C0-B81C-3AEB8E65DCD8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36258587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F2F999-F6C5-6068-FC0F-7D2C9666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7" y="123478"/>
            <a:ext cx="5832648" cy="72008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Contagiosité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A77E51-4D3A-69A4-6D6F-6BFD1BCAE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07655"/>
            <a:ext cx="8424863" cy="1296144"/>
          </a:xfrm>
        </p:spPr>
        <p:txBody>
          <a:bodyPr/>
          <a:lstStyle/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Hautement contagieux R0 à 20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Durée contagiosité 5 j avant et 5 j après l’éruption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Maladie à déclaration obligatoire dès la suspicion clinique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0993F7-91CA-5297-350C-65530422DC0B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906308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45927"/>
            <a:ext cx="7922633" cy="48220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rgbClr val="0070C0"/>
                </a:solidFill>
                <a:latin typeface="Arial" charset="0"/>
                <a:cs typeface="+mj-cs"/>
              </a:rPr>
              <a:t>La rougeole n’est pas une maladie bénigne</a:t>
            </a:r>
          </a:p>
        </p:txBody>
      </p:sp>
      <p:pic>
        <p:nvPicPr>
          <p:cNvPr id="3" name="Image 2" descr="Capture d’écran 2018-09-10 à 23.25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0" y="628131"/>
            <a:ext cx="4765240" cy="4097615"/>
          </a:xfrm>
          <a:prstGeom prst="rect">
            <a:avLst/>
          </a:prstGeom>
        </p:spPr>
      </p:pic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30A1DE82-82E0-5F92-A367-51F752ED64C2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720312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4DAC6-5B7D-85E5-1262-72C4D9F2E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5" y="123478"/>
            <a:ext cx="5688632" cy="539991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La Rougeole : Toujours là !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7DBAFC78-459A-7D72-1B73-31EE89D6F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710938"/>
            <a:ext cx="7886700" cy="2580065"/>
          </a:xfrm>
        </p:spPr>
      </p:pic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D68D1B03-134A-7F0E-1248-4574F64ACEF8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34308065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2262006-A981-BFC7-0154-560E32FDF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63" y="30670"/>
            <a:ext cx="1107281" cy="785813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8A3F340-6EA9-C42B-838C-365E84509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5940" y="123478"/>
            <a:ext cx="6427925" cy="4718719"/>
          </a:xfrm>
        </p:spPr>
      </p:pic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7FA26A6F-AA9B-72E8-BB99-69FD3BA7006B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36188233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9249A7D-70F0-0A89-0242-C3448D1D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710" y="10328"/>
            <a:ext cx="1107281" cy="785813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72266E8-88C1-E517-A4F1-2042B39C9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562" y="627534"/>
            <a:ext cx="7963285" cy="4392488"/>
          </a:xfrm>
        </p:spPr>
      </p:pic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B4BFB79A-42FD-2D41-EBD7-43470BC3E2CC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2271667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D8D96-5E0B-869B-6FDE-230473326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5A953-78E0-5231-7F0A-1488BB34A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123478"/>
            <a:ext cx="5328592" cy="539991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Prévention : Vaccination ROR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70B20BD2-9531-64F4-CD1D-313408173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832" y="1059582"/>
            <a:ext cx="7596336" cy="3024336"/>
          </a:xfrm>
        </p:spPr>
        <p:txBody>
          <a:bodyPr/>
          <a:lstStyle/>
          <a:p>
            <a:r>
              <a:rPr lang="fr-FR" sz="1800" b="1" dirty="0">
                <a:solidFill>
                  <a:srgbClr val="0070C0"/>
                </a:solidFill>
              </a:rPr>
              <a:t>Protection vaccinale :</a:t>
            </a:r>
          </a:p>
          <a:p>
            <a:r>
              <a:rPr lang="fr-FR" sz="1800" dirty="0"/>
              <a:t>Immunisé = 2 doses à au moins 1 moins d’intervalle, pour toute personne née depuis 1980</a:t>
            </a:r>
          </a:p>
          <a:p>
            <a:r>
              <a:rPr lang="fr-FR" sz="1800" dirty="0"/>
              <a:t>Ou 3 doses si la 1</a:t>
            </a:r>
            <a:r>
              <a:rPr lang="fr-FR" sz="1800" baseline="30000" dirty="0"/>
              <a:t>ère</a:t>
            </a:r>
            <a:r>
              <a:rPr lang="fr-FR" sz="1800" dirty="0"/>
              <a:t> dose a été reçue avant 12 mois </a:t>
            </a:r>
          </a:p>
          <a:p>
            <a:endParaRPr lang="fr-FR" sz="1800" dirty="0"/>
          </a:p>
          <a:p>
            <a:r>
              <a:rPr lang="fr-FR" sz="2400" b="1" dirty="0">
                <a:solidFill>
                  <a:srgbClr val="FF0000"/>
                </a:solidFill>
              </a:rPr>
              <a:t>Attention</a:t>
            </a:r>
            <a:r>
              <a:rPr lang="fr-FR" sz="1800" b="1" dirty="0">
                <a:solidFill>
                  <a:srgbClr val="FF0000"/>
                </a:solidFill>
              </a:rPr>
              <a:t> :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rgbClr val="FF0000"/>
                </a:solidFill>
              </a:rPr>
              <a:t>si vaccination ROR débutée avant l’âge de 1 an :</a:t>
            </a:r>
          </a:p>
          <a:p>
            <a:pPr lvl="1"/>
            <a:r>
              <a:rPr lang="fr-FR" sz="1800" b="1" dirty="0">
                <a:solidFill>
                  <a:srgbClr val="FF0000"/>
                </a:solidFill>
              </a:rPr>
              <a:t>3 doses sont nécessaires pour être immunisé 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CE45CEC1-6E5E-5E9E-8EC4-54882A0A2F8A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21651087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8E043-579F-61A4-0B1A-A1490125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7933F3-1D72-58B2-8FE3-4C9A4F1DE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59551"/>
            <a:ext cx="7992888" cy="539991"/>
          </a:xfrm>
        </p:spPr>
        <p:txBody>
          <a:bodyPr>
            <a:noAutofit/>
          </a:bodyPr>
          <a:lstStyle/>
          <a:p>
            <a:pPr lvl="1"/>
            <a:r>
              <a:rPr lang="fr-FR" sz="2400" b="1" dirty="0"/>
              <a:t>Estimation du nombre de personnes non protégées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9E1BCD-55AC-1F53-2E31-758FC76661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96" t="22310" r="26561" b="29248"/>
          <a:stretch>
            <a:fillRect/>
          </a:stretch>
        </p:blipFill>
        <p:spPr>
          <a:xfrm>
            <a:off x="1259632" y="699542"/>
            <a:ext cx="7455438" cy="4140172"/>
          </a:xfrm>
          <a:prstGeom prst="rect">
            <a:avLst/>
          </a:prstGeom>
        </p:spPr>
      </p:pic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353B6C8B-2D55-3293-0317-B66933285393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19577410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CCF79-08CF-3124-6976-8B51B5E54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98E1E9-BF54-542D-60E7-EC177D9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59551"/>
            <a:ext cx="7992888" cy="539991"/>
          </a:xfrm>
        </p:spPr>
        <p:txBody>
          <a:bodyPr>
            <a:noAutofit/>
          </a:bodyPr>
          <a:lstStyle/>
          <a:p>
            <a:pPr lvl="1"/>
            <a:r>
              <a:rPr lang="fr-FR" sz="2400" b="1" dirty="0"/>
              <a:t>Estimation du nombre de personnes non protégées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47D006-7DF4-92C7-2142-2ECDBBC339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946" t="42399" r="27452" b="9743"/>
          <a:stretch>
            <a:fillRect/>
          </a:stretch>
        </p:blipFill>
        <p:spPr>
          <a:xfrm>
            <a:off x="1547664" y="699542"/>
            <a:ext cx="7137179" cy="406838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833286-F27A-3503-C974-2616B2A9C7FE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375038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42F01A-BFF3-71C3-EE3C-1C81102F2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23478"/>
            <a:ext cx="6984775" cy="53999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Schéma vaccinal contre le Méningocoque ACYW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4C64D0-A059-1B01-48FB-0EE8E8763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771550"/>
            <a:ext cx="8424863" cy="4104456"/>
          </a:xfrm>
        </p:spPr>
        <p:txBody>
          <a:bodyPr/>
          <a:lstStyle/>
          <a:p>
            <a:r>
              <a:rPr lang="fr-FR" sz="2100" b="1" dirty="0"/>
              <a:t>Obligatoire pour les enfants nés depuis 01/01/2025</a:t>
            </a:r>
            <a:endParaRPr lang="fr-F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100" dirty="0"/>
              <a:t>Vaccins utilisés : </a:t>
            </a:r>
          </a:p>
          <a:p>
            <a:pPr lvl="2"/>
            <a:r>
              <a:rPr lang="fr-FR" sz="1800" dirty="0"/>
              <a:t>À partir de 6 mois : Nimenrix ® </a:t>
            </a:r>
          </a:p>
          <a:p>
            <a:pPr lvl="2"/>
            <a:r>
              <a:rPr lang="fr-FR" sz="1800" dirty="0"/>
              <a:t>À partir de 12 mois : Nimenrix ® ou  Menquadfi ® </a:t>
            </a:r>
          </a:p>
          <a:p>
            <a:pPr lvl="2"/>
            <a:r>
              <a:rPr lang="fr-FR" sz="1800" dirty="0"/>
              <a:t>À partir de 2 ans : Nimenrix ®, Menquadfi ® ou Menvéo®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100" dirty="0"/>
              <a:t>Schéma : à M6 et M12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100" dirty="0"/>
              <a:t>Rattrapage entre 12 et 24 mois + Rattrapage </a:t>
            </a:r>
            <a:r>
              <a:rPr lang="fr-FR" sz="2100" b="1" dirty="0"/>
              <a:t>transitoire</a:t>
            </a:r>
            <a:r>
              <a:rPr lang="fr-FR" sz="2100" dirty="0"/>
              <a:t> pour les jeunes enfants de 2 à 4 ans révolus (5è anniversaire) y compris pour ceux qui ont été déjà vaccinés contre le méningocoque C</a:t>
            </a:r>
          </a:p>
          <a:p>
            <a:pPr lvl="2"/>
            <a:r>
              <a:rPr lang="fr-FR" sz="1800" dirty="0"/>
              <a:t>Si Pas de vaccination avant l’âge de 1 ans</a:t>
            </a:r>
          </a:p>
          <a:p>
            <a:pPr lvl="2"/>
            <a:r>
              <a:rPr lang="fr-FR" sz="1800" b="1" dirty="0"/>
              <a:t>Faire 1 seule dose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08FE8B-087D-6911-1564-1F7A3FC27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1521140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D75D6-E09B-508B-04F8-C75E1AB3F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73CE66D-9A76-E6B3-2938-324F7C1340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34" t="10717" r="24500" b="18871"/>
          <a:stretch>
            <a:fillRect/>
          </a:stretch>
        </p:blipFill>
        <p:spPr>
          <a:xfrm>
            <a:off x="2771800" y="288311"/>
            <a:ext cx="6218236" cy="456391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D02A644-69DF-24DB-5F29-B19BD5C24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18315"/>
            <a:ext cx="3096344" cy="53999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En bref !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31FD75AB-58DB-F6F6-547A-7257D044FF29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775861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C1620-D8FF-685B-67D7-CB26A76B5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5294C3-E447-6206-849D-35F4D39BE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18315"/>
            <a:ext cx="3096344" cy="53999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En bref !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582193B3-786F-7006-D7D3-CBE183A08E65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055B03-EE93-93DE-3FDA-A13D990B3D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13" t="21835" r="23225" b="1084"/>
          <a:stretch>
            <a:fillRect/>
          </a:stretch>
        </p:blipFill>
        <p:spPr>
          <a:xfrm>
            <a:off x="2915816" y="58749"/>
            <a:ext cx="6120680" cy="47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342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D7F98-4E98-010D-686B-BDA972D24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312D91-C802-BFE8-420C-C25644DF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71597"/>
            <a:ext cx="5328592" cy="539991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Prévention : Vaccination ROR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D6B4DD8-C6BD-F4E3-E604-5DFBF670B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663527"/>
            <a:ext cx="8208912" cy="4383860"/>
          </a:xfrm>
        </p:spPr>
        <p:txBody>
          <a:bodyPr/>
          <a:lstStyle/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rgbClr val="000000"/>
                </a:solidFill>
              </a:rPr>
              <a:t>Jusqu’à présent pour les professionnels de santé :</a:t>
            </a:r>
          </a:p>
          <a:p>
            <a:pPr marL="63720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0000"/>
                </a:solidFill>
              </a:rPr>
              <a:t>les vaccinations obligatoires : DTP / Hépatite B </a:t>
            </a:r>
          </a:p>
          <a:p>
            <a:pPr marL="63720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0000"/>
                </a:solidFill>
              </a:rPr>
              <a:t>Les vaccinations recommandées : Coqueluche / grippe /covid / Rougeole </a:t>
            </a:r>
            <a:endParaRPr lang="fr-FR" sz="1800" b="1" dirty="0">
              <a:solidFill>
                <a:srgbClr val="000000"/>
              </a:solidFill>
            </a:endParaRPr>
          </a:p>
          <a:p>
            <a:r>
              <a:rPr lang="fr-FR" sz="1800" b="1" dirty="0">
                <a:solidFill>
                  <a:srgbClr val="0070C0"/>
                </a:solidFill>
              </a:rPr>
              <a:t>Changement pour la vaccination contre la rougeole en 2026 :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La loi de financement pour la sécurité sociale 2026 a instauré une obligation d’immunisation (infection ou vaccination) contre la rougeole pour les professionnels et étudiants des secteurs sanitaires et médico-sociaux, ainsi que pour les professionnels de la petite enfance à leur entrée en formation ou lors de leur entrée en fonction. 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La liste des professionnels concernés, ainsi que les modalités de mises en oeuvre, seront précisées courant 2026 par voie réglementaire.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Pour l’ensemble de ces personnels </a:t>
            </a:r>
            <a:r>
              <a:rPr lang="fr-FR" sz="1800" b="1" dirty="0"/>
              <a:t>dont les antécédents de vaccination ou de maladie (rougeole, rubéole) sont incertains, la vaccination doit être pratiquée sans qu’un contrôle sérologique préalable soit réalisé.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endParaRPr lang="fr-FR" sz="1800" dirty="0"/>
          </a:p>
          <a:p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67531981-3406-3BE3-2B4E-CAE9AAB6C34C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</p:spTree>
    <p:extLst>
      <p:ext uri="{BB962C8B-B14F-4D97-AF65-F5344CB8AC3E}">
        <p14:creationId xmlns:p14="http://schemas.microsoft.com/office/powerpoint/2010/main" val="19357828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E4E53-6D6F-1CBF-9692-76DEC2914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ED6F5-37B6-B2BF-8047-5E291C5D2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18315"/>
            <a:ext cx="7776864" cy="53999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En bref ! Calendrier simplifié des vaccinations 2026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00005002-1EB1-721A-4FC8-8B5297BAF387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5BEE89-5FC3-F2F5-F50C-B5F3F2AE9E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8" t="9977" r="18500" b="1083"/>
          <a:stretch>
            <a:fillRect/>
          </a:stretch>
        </p:blipFill>
        <p:spPr>
          <a:xfrm>
            <a:off x="1835696" y="477386"/>
            <a:ext cx="6336704" cy="45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245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9A402-0436-963B-A824-201317A4B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434F1D-29E9-6475-671F-2F8D7785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18315"/>
            <a:ext cx="7776864" cy="53999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En bref ! Calendrier simplifié des vaccinations 2026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092D19A9-3EAE-C200-5E41-0463691BB9CB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5892B7-CA9E-588E-C1FE-CD21E474A5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14" t="11459" r="16137" b="2566"/>
          <a:stretch>
            <a:fillRect/>
          </a:stretch>
        </p:blipFill>
        <p:spPr>
          <a:xfrm>
            <a:off x="1691680" y="408592"/>
            <a:ext cx="6480720" cy="4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62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51944-7A30-51E1-3272-7D743E7C2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D7C3D4A6-BCB9-3CEE-254E-49A1CAA7FB2C}"/>
              </a:ext>
            </a:extLst>
          </p:cNvPr>
          <p:cNvSpPr txBox="1">
            <a:spLocks/>
          </p:cNvSpPr>
          <p:nvPr/>
        </p:nvSpPr>
        <p:spPr>
          <a:xfrm>
            <a:off x="315703" y="4783500"/>
            <a:ext cx="799913" cy="2746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/>
              <a:t>30/04/2026</a:t>
            </a:r>
            <a:endParaRPr lang="fr-FR" sz="750" dirty="0"/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D36CA9E7-574C-201A-75D3-8874168623C6}"/>
              </a:ext>
            </a:extLst>
          </p:cNvPr>
          <p:cNvSpPr txBox="1">
            <a:spLocks/>
          </p:cNvSpPr>
          <p:nvPr/>
        </p:nvSpPr>
        <p:spPr>
          <a:xfrm>
            <a:off x="3635896" y="1491630"/>
            <a:ext cx="3197315" cy="576064"/>
          </a:xfrm>
          <a:prstGeom prst="rect">
            <a:avLst/>
          </a:prstGeom>
        </p:spPr>
        <p:txBody>
          <a:bodyPr/>
          <a:lstStyle>
            <a:lvl1pPr marL="920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14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450" indent="-17145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1450" indent="-17145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7450" indent="-17145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580057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605884-9ACE-7240-4CC5-1592C3F3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213525"/>
            <a:ext cx="6336704" cy="53999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Schéma vaccinal contre le Méningocoque 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9336C5-4E61-DAF5-760B-54A6432F7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03598"/>
            <a:ext cx="8424863" cy="2952325"/>
          </a:xfrm>
        </p:spPr>
        <p:txBody>
          <a:bodyPr/>
          <a:lstStyle/>
          <a:p>
            <a:r>
              <a:rPr lang="fr-FR" sz="2100" b="1" dirty="0"/>
              <a:t>Obligatoire pour les enfants nés depuis le 01/01/2025</a:t>
            </a:r>
            <a:endParaRPr lang="fr-FR" sz="1800" dirty="0"/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Vaccin utilisé : Bexsero ®</a:t>
            </a:r>
          </a:p>
          <a:p>
            <a:pPr marL="377825" indent="-285750">
              <a:buFont typeface="Wingdings" panose="05000000000000000000" pitchFamily="2" charset="2"/>
              <a:buChar char="Ø"/>
            </a:pPr>
            <a:r>
              <a:rPr lang="fr-FR" sz="1800" dirty="0"/>
              <a:t>Schéma : Total de 3 doses </a:t>
            </a:r>
            <a:r>
              <a:rPr lang="fr-FR" sz="1800" dirty="0">
                <a:sym typeface="Wingdings" panose="05000000000000000000" pitchFamily="2" charset="2"/>
              </a:rPr>
              <a:t> M3, M5, M12</a:t>
            </a:r>
            <a:endParaRPr lang="fr-FR" sz="1800" dirty="0">
              <a:solidFill>
                <a:srgbClr val="FF0000"/>
              </a:solidFill>
            </a:endParaRPr>
          </a:p>
          <a:p>
            <a:endParaRPr lang="fr-FR" sz="1800" dirty="0">
              <a:solidFill>
                <a:srgbClr val="FF0000"/>
              </a:solidFill>
            </a:endParaRPr>
          </a:p>
          <a:p>
            <a:r>
              <a:rPr lang="fr-FR" sz="1800" dirty="0">
                <a:solidFill>
                  <a:srgbClr val="FF0000"/>
                </a:solidFill>
              </a:rPr>
              <a:t>Rattrapage jusqu’à l’âge de 5 ans </a:t>
            </a:r>
            <a:r>
              <a:rPr lang="fr-FR" sz="1800" dirty="0"/>
              <a:t>:</a:t>
            </a:r>
          </a:p>
          <a:p>
            <a:pPr lvl="1"/>
            <a:r>
              <a:rPr lang="fr-FR" sz="1800" b="1" dirty="0"/>
              <a:t>Entre 1 an et 2 ans </a:t>
            </a:r>
            <a:r>
              <a:rPr lang="fr-FR" sz="1800" dirty="0"/>
              <a:t>: </a:t>
            </a:r>
            <a:r>
              <a:rPr lang="fr-FR" sz="1800" u="sng" dirty="0"/>
              <a:t>3 doses </a:t>
            </a:r>
            <a:r>
              <a:rPr lang="fr-FR" sz="1800" dirty="0"/>
              <a:t>M0 – M2 puis rappel 6 mois plus tard</a:t>
            </a:r>
          </a:p>
          <a:p>
            <a:pPr lvl="1"/>
            <a:r>
              <a:rPr lang="fr-FR" sz="1800" b="1" dirty="0"/>
              <a:t>Entre 2 ans et 5 ans (rattrapage transitoire)</a:t>
            </a:r>
            <a:r>
              <a:rPr lang="fr-FR" sz="1800" dirty="0"/>
              <a:t>: </a:t>
            </a:r>
            <a:r>
              <a:rPr lang="fr-FR" sz="1800" u="sng" dirty="0"/>
              <a:t>2 doses</a:t>
            </a:r>
            <a:r>
              <a:rPr lang="fr-FR" sz="1800" dirty="0"/>
              <a:t> M0 – M2</a:t>
            </a:r>
          </a:p>
          <a:p>
            <a:endParaRPr lang="fr-FR" sz="18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E52133-DBE0-761F-B882-CD3071B9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2176495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5F806-A45F-D730-CAB8-0D075B8BF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31F69-407B-63EE-196A-3F910C149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204" y="-2502"/>
            <a:ext cx="7026236" cy="53999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Calendrier des vaccins de la femme enceinte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772FB0-8ADD-29BE-611C-71A231F60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8" t="30828" r="16138" b="2566"/>
          <a:stretch>
            <a:fillRect/>
          </a:stretch>
        </p:blipFill>
        <p:spPr>
          <a:xfrm>
            <a:off x="323528" y="699542"/>
            <a:ext cx="8308065" cy="43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46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52ED2-AA61-60D7-B38E-8DE2D984E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A3CB7-7017-29EC-3082-CD18FED7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23478"/>
            <a:ext cx="6768752" cy="648072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Calendrier des vaccins de la femme enceinte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8359E7-2788-D4A4-238D-DF61A25AB2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38" t="48080" r="54910" b="7085"/>
          <a:stretch>
            <a:fillRect/>
          </a:stretch>
        </p:blipFill>
        <p:spPr>
          <a:xfrm>
            <a:off x="1619672" y="771550"/>
            <a:ext cx="6120680" cy="4135595"/>
          </a:xfrm>
          <a:prstGeom prst="rect">
            <a:avLst/>
          </a:prstGeom>
        </p:spPr>
      </p:pic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D8F8BE6-51A4-6E77-ECAB-79C2B5EC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703" y="4783500"/>
            <a:ext cx="799913" cy="274637"/>
          </a:xfrm>
        </p:spPr>
        <p:txBody>
          <a:bodyPr/>
          <a:lstStyle/>
          <a:p>
            <a:r>
              <a:rPr lang="fr-FR" dirty="0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21611990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EMPLATE_ARS_CentreVDL16-9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5" id="{CCAA3B1F-37AD-D142-9B00-F2952BC71F32}" vid="{8780E14E-37A2-0148-9F40-6587BA01BE65}"/>
    </a:ext>
  </a:extLst>
</a:theme>
</file>

<file path=ppt/theme/theme2.xml><?xml version="1.0" encoding="utf-8"?>
<a:theme xmlns:a="http://schemas.openxmlformats.org/drawingml/2006/main" name="1_TEMPLATE_ARS_CentreVDL16-9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5" id="{CCAA3B1F-37AD-D142-9B00-F2952BC71F32}" vid="{8780E14E-37A2-0148-9F40-6587BA01BE65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TEMPLATE_ARS_CentreVDL16-9</Template>
  <TotalTime>6916</TotalTime>
  <Words>2667</Words>
  <Application>Microsoft Office PowerPoint</Application>
  <PresentationFormat>Affichage à l'écran (16:9)</PresentationFormat>
  <Paragraphs>472</Paragraphs>
  <Slides>65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65</vt:i4>
      </vt:variant>
    </vt:vector>
  </HeadingPairs>
  <TitlesOfParts>
    <vt:vector size="70" baseType="lpstr">
      <vt:lpstr>ＭＳ Ｐゴシック</vt:lpstr>
      <vt:lpstr>Arial</vt:lpstr>
      <vt:lpstr>Wingdings</vt:lpstr>
      <vt:lpstr>TEMPLATE_ARS_CentreVDL16-9</vt:lpstr>
      <vt:lpstr>1_TEMPLATE_ARS_CentreVDL16-9</vt:lpstr>
      <vt:lpstr>Présentation PowerPoint</vt:lpstr>
      <vt:lpstr>Sommaire</vt:lpstr>
      <vt:lpstr>                              </vt:lpstr>
      <vt:lpstr>Rappel du calendrier chez l’enfant</vt:lpstr>
      <vt:lpstr>Rappel : Schéma vaccinal contre le Rotavirus :    </vt:lpstr>
      <vt:lpstr>Schéma vaccinal contre le Méningocoque ACYW</vt:lpstr>
      <vt:lpstr>Schéma vaccinal contre le Méningocoque B</vt:lpstr>
      <vt:lpstr>Calendrier des vaccins de la femme enceinte</vt:lpstr>
      <vt:lpstr>Calendrier des vaccins de la femme enceinte</vt:lpstr>
      <vt:lpstr>VACCINATION pendant, avant et après LA GROSSESSE</vt:lpstr>
      <vt:lpstr>Présentation PowerPoint</vt:lpstr>
      <vt:lpstr>Schéma vaccinal du vaccin contre le pneumocoque </vt:lpstr>
      <vt:lpstr>Schéma vaccinal du vaccin contre le zona</vt:lpstr>
      <vt:lpstr>Présentation PowerPoint</vt:lpstr>
      <vt:lpstr>Les méningocoques</vt:lpstr>
      <vt:lpstr>Epidémiologie</vt:lpstr>
      <vt:lpstr>Vaccins disponibles</vt:lpstr>
      <vt:lpstr>Vaccination contre les sérogroupes ACWY</vt:lpstr>
      <vt:lpstr>Vaccination contre le sérogroupe B</vt:lpstr>
      <vt:lpstr>En résumé</vt:lpstr>
      <vt:lpstr>Conduite à tenir autour d’un cas d’Infection invasive à méningocoque (IIM)</vt:lpstr>
      <vt:lpstr>Conduite à tenir autour d’un cas d’IIM: Antibioprophylaxie</vt:lpstr>
      <vt:lpstr>Conduite à tenir autour d’un cas d’IIM:  Vaccination</vt:lpstr>
      <vt:lpstr>Conduite à tenir autour d’un cas d’IIM: Organisation</vt:lpstr>
      <vt:lpstr>Présentation PowerPoint</vt:lpstr>
      <vt:lpstr>Les papillomavirus humains (HPV)</vt:lpstr>
      <vt:lpstr>HPV</vt:lpstr>
      <vt:lpstr>HPV :  Première infection sexuellement transmissible</vt:lpstr>
      <vt:lpstr>Poids de la maladie HPV en France / an : Cancer</vt:lpstr>
      <vt:lpstr>Poids de la maladie HPV en France / an : Condylomes</vt:lpstr>
      <vt:lpstr>HPV : prévention</vt:lpstr>
      <vt:lpstr>HPV : prévention</vt:lpstr>
      <vt:lpstr>Vaccins contre l’HPV : Prévention primaire</vt:lpstr>
      <vt:lpstr>Vaccination HPV : Efficacité sur les cancers</vt:lpstr>
      <vt:lpstr>Indications vaccinales actuelles en France</vt:lpstr>
      <vt:lpstr>Schéma vaccinal en France :  Les ados : filles et garçons </vt:lpstr>
      <vt:lpstr>Intérêt de l’élargissement aux garçons</vt:lpstr>
      <vt:lpstr>Vaccination des 5èmes dans les collèges</vt:lpstr>
      <vt:lpstr>Présentation PowerPoint</vt:lpstr>
      <vt:lpstr>Présentation PowerPoint</vt:lpstr>
      <vt:lpstr>Evolution des couvertures vaccinales (filles et garçons) depuis 2023</vt:lpstr>
      <vt:lpstr>Impact de la campagne de vaccination au collège sur les délivrances de vaccins en ville</vt:lpstr>
      <vt:lpstr>Présentation PowerPoint</vt:lpstr>
      <vt:lpstr>La Coqueluche : C’est quoi ?</vt:lpstr>
      <vt:lpstr>Mode de transmission de la coqueluche ?</vt:lpstr>
      <vt:lpstr>Les symptômes :</vt:lpstr>
      <vt:lpstr>Présentation PowerPoint</vt:lpstr>
      <vt:lpstr>Présentation PowerPoint</vt:lpstr>
      <vt:lpstr>Comment se protéger de la coqueluche chez l’ado et l’adulte jeune ?  Vaccin combiné dTPca</vt:lpstr>
      <vt:lpstr>Comment se protéger de la coqueluche chez l’ado et l’adulte jeune ?  Vaccin combiné dTPca</vt:lpstr>
      <vt:lpstr>Présentation PowerPoint</vt:lpstr>
      <vt:lpstr>Contagiosité ? </vt:lpstr>
      <vt:lpstr>La rougeole n’est pas une maladie bénigne</vt:lpstr>
      <vt:lpstr>La Rougeole : Toujours là !</vt:lpstr>
      <vt:lpstr>Présentation PowerPoint</vt:lpstr>
      <vt:lpstr>Présentation PowerPoint</vt:lpstr>
      <vt:lpstr>Prévention : Vaccination ROR</vt:lpstr>
      <vt:lpstr>Estimation du nombre de personnes non protégées</vt:lpstr>
      <vt:lpstr>Estimation du nombre de personnes non protégées</vt:lpstr>
      <vt:lpstr>En bref !</vt:lpstr>
      <vt:lpstr>En bref !</vt:lpstr>
      <vt:lpstr>Prévention : Vaccination ROR</vt:lpstr>
      <vt:lpstr>En bref ! Calendrier simplifié des vaccinations 2026</vt:lpstr>
      <vt:lpstr>En bref ! Calendrier simplifié des vaccinations 2026</vt:lpstr>
      <vt:lpstr>Présentation PowerPoint</vt:lpstr>
    </vt:vector>
  </TitlesOfParts>
  <Manager>Client</Manager>
  <Company>MSS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Client</dc:subject>
  <dc:creator>schatelin</dc:creator>
  <cp:lastModifiedBy>GRAVIER, Anne (ARS-CVL/DSPE/DPPS-ET)</cp:lastModifiedBy>
  <cp:revision>691</cp:revision>
  <dcterms:created xsi:type="dcterms:W3CDTF">2020-07-01T07:44:01Z</dcterms:created>
  <dcterms:modified xsi:type="dcterms:W3CDTF">2026-05-04T11:00:50Z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094c1fb-3db8-4cce-b079-9b022302847f_Enabled">
    <vt:lpwstr>true</vt:lpwstr>
  </property>
  <property fmtid="{D5CDD505-2E9C-101B-9397-08002B2CF9AE}" pid="3" name="MSIP_Label_3094c1fb-3db8-4cce-b079-9b022302847f_SetDate">
    <vt:lpwstr>2026-03-16T16:05:12Z</vt:lpwstr>
  </property>
  <property fmtid="{D5CDD505-2E9C-101B-9397-08002B2CF9AE}" pid="4" name="MSIP_Label_3094c1fb-3db8-4cce-b079-9b022302847f_Method">
    <vt:lpwstr>Standard</vt:lpwstr>
  </property>
  <property fmtid="{D5CDD505-2E9C-101B-9397-08002B2CF9AE}" pid="5" name="MSIP_Label_3094c1fb-3db8-4cce-b079-9b022302847f_Name">
    <vt:lpwstr>[Prod v5] C1 - Standard</vt:lpwstr>
  </property>
  <property fmtid="{D5CDD505-2E9C-101B-9397-08002B2CF9AE}" pid="6" name="MSIP_Label_3094c1fb-3db8-4cce-b079-9b022302847f_SiteId">
    <vt:lpwstr>035e5292-5a25-4509-bb08-a555f7d31a8b</vt:lpwstr>
  </property>
  <property fmtid="{D5CDD505-2E9C-101B-9397-08002B2CF9AE}" pid="7" name="MSIP_Label_3094c1fb-3db8-4cce-b079-9b022302847f_ActionId">
    <vt:lpwstr>bf37f8dc-2471-4e59-bfee-75ea23ed5c39</vt:lpwstr>
  </property>
  <property fmtid="{D5CDD505-2E9C-101B-9397-08002B2CF9AE}" pid="8" name="MSIP_Label_3094c1fb-3db8-4cce-b079-9b022302847f_ContentBits">
    <vt:lpwstr>0</vt:lpwstr>
  </property>
  <property fmtid="{D5CDD505-2E9C-101B-9397-08002B2CF9AE}" pid="9" name="MSIP_Label_3094c1fb-3db8-4cce-b079-9b022302847f_Tag">
    <vt:lpwstr>10, 3, 0, 1</vt:lpwstr>
  </property>
</Properties>
</file>